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8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8" r:id="rId4"/>
    <p:sldMasterId id="2147483728" r:id="rId5"/>
  </p:sldMasterIdLst>
  <p:notesMasterIdLst>
    <p:notesMasterId r:id="rId79"/>
  </p:notesMasterIdLst>
  <p:handoutMasterIdLst>
    <p:handoutMasterId r:id="rId80"/>
  </p:handoutMasterIdLst>
  <p:sldIdLst>
    <p:sldId id="3478" r:id="rId6"/>
    <p:sldId id="3657" r:id="rId7"/>
    <p:sldId id="3550" r:id="rId8"/>
    <p:sldId id="3658" r:id="rId9"/>
    <p:sldId id="3566" r:id="rId10"/>
    <p:sldId id="3712" r:id="rId11"/>
    <p:sldId id="3863" r:id="rId12"/>
    <p:sldId id="3875" r:id="rId13"/>
    <p:sldId id="3864" r:id="rId14"/>
    <p:sldId id="3865" r:id="rId15"/>
    <p:sldId id="3703" r:id="rId16"/>
    <p:sldId id="3704" r:id="rId17"/>
    <p:sldId id="3707" r:id="rId18"/>
    <p:sldId id="3660" r:id="rId19"/>
    <p:sldId id="3659" r:id="rId20"/>
    <p:sldId id="3672" r:id="rId21"/>
    <p:sldId id="3661" r:id="rId22"/>
    <p:sldId id="3708" r:id="rId23"/>
    <p:sldId id="3664" r:id="rId24"/>
    <p:sldId id="3518" r:id="rId25"/>
    <p:sldId id="3709" r:id="rId26"/>
    <p:sldId id="3713" r:id="rId27"/>
    <p:sldId id="3684" r:id="rId28"/>
    <p:sldId id="3722" r:id="rId29"/>
    <p:sldId id="3866" r:id="rId30"/>
    <p:sldId id="3871" r:id="rId31"/>
    <p:sldId id="3690" r:id="rId32"/>
    <p:sldId id="3718" r:id="rId33"/>
    <p:sldId id="3872" r:id="rId34"/>
    <p:sldId id="3719" r:id="rId35"/>
    <p:sldId id="3869" r:id="rId36"/>
    <p:sldId id="3692" r:id="rId37"/>
    <p:sldId id="3686" r:id="rId38"/>
    <p:sldId id="3688" r:id="rId39"/>
    <p:sldId id="3689" r:id="rId40"/>
    <p:sldId id="3694" r:id="rId41"/>
    <p:sldId id="3696" r:id="rId42"/>
    <p:sldId id="3687" r:id="rId43"/>
    <p:sldId id="3691" r:id="rId44"/>
    <p:sldId id="3717" r:id="rId45"/>
    <p:sldId id="3724" r:id="rId46"/>
    <p:sldId id="3716" r:id="rId47"/>
    <p:sldId id="3867" r:id="rId48"/>
    <p:sldId id="3868" r:id="rId49"/>
    <p:sldId id="3710" r:id="rId50"/>
    <p:sldId id="3714" r:id="rId51"/>
    <p:sldId id="3873" r:id="rId52"/>
    <p:sldId id="3874" r:id="rId53"/>
    <p:sldId id="3680" r:id="rId54"/>
    <p:sldId id="3683" r:id="rId55"/>
    <p:sldId id="3682" r:id="rId56"/>
    <p:sldId id="3681" r:id="rId57"/>
    <p:sldId id="3671" r:id="rId58"/>
    <p:sldId id="3693" r:id="rId59"/>
    <p:sldId id="3695" r:id="rId60"/>
    <p:sldId id="3870" r:id="rId61"/>
    <p:sldId id="3673" r:id="rId62"/>
    <p:sldId id="3674" r:id="rId63"/>
    <p:sldId id="3675" r:id="rId64"/>
    <p:sldId id="3676" r:id="rId65"/>
    <p:sldId id="3702" r:id="rId66"/>
    <p:sldId id="3697" r:id="rId67"/>
    <p:sldId id="3698" r:id="rId68"/>
    <p:sldId id="3715" r:id="rId69"/>
    <p:sldId id="3677" r:id="rId70"/>
    <p:sldId id="3678" r:id="rId71"/>
    <p:sldId id="3679" r:id="rId72"/>
    <p:sldId id="3720" r:id="rId73"/>
    <p:sldId id="3721" r:id="rId74"/>
    <p:sldId id="3711" r:id="rId75"/>
    <p:sldId id="3701" r:id="rId76"/>
    <p:sldId id="3666" r:id="rId77"/>
    <p:sldId id="3556" r:id="rId78"/>
  </p:sldIdLst>
  <p:sldSz cx="12192000" cy="6858000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D3025F8-225A-46B6-8A15-DD4EC2C0A5C3}">
          <p14:sldIdLst>
            <p14:sldId id="3478"/>
            <p14:sldId id="3657"/>
          </p14:sldIdLst>
        </p14:section>
        <p14:section name="Método" id="{488634AD-B95B-4385-B6AA-9921B9A8FF0E}">
          <p14:sldIdLst>
            <p14:sldId id="3550"/>
            <p14:sldId id="3658"/>
            <p14:sldId id="3566"/>
          </p14:sldIdLst>
        </p14:section>
        <p14:section name="Visão VR" id="{825C9E6F-6D5F-413C-A8F0-7DDD5C439CD3}">
          <p14:sldIdLst>
            <p14:sldId id="3712"/>
            <p14:sldId id="3863"/>
            <p14:sldId id="3875"/>
            <p14:sldId id="3864"/>
            <p14:sldId id="3865"/>
          </p14:sldIdLst>
        </p14:section>
        <p14:section name="Cenário Atual" id="{8D95AF0F-076A-4CFB-AEB3-B05E60E3C87C}">
          <p14:sldIdLst>
            <p14:sldId id="3703"/>
            <p14:sldId id="3704"/>
            <p14:sldId id="3707"/>
            <p14:sldId id="3660"/>
            <p14:sldId id="3659"/>
            <p14:sldId id="3672"/>
            <p14:sldId id="3661"/>
            <p14:sldId id="3708"/>
            <p14:sldId id="3664"/>
            <p14:sldId id="3518"/>
          </p14:sldIdLst>
        </p14:section>
        <p14:section name="Análise Executiva" id="{A805AB30-1D05-4EBA-BC9D-7A22AE9E7296}">
          <p14:sldIdLst>
            <p14:sldId id="3709"/>
            <p14:sldId id="3713"/>
            <p14:sldId id="3684"/>
            <p14:sldId id="3722"/>
            <p14:sldId id="3866"/>
            <p14:sldId id="3871"/>
            <p14:sldId id="3690"/>
            <p14:sldId id="3718"/>
            <p14:sldId id="3872"/>
            <p14:sldId id="3719"/>
            <p14:sldId id="3869"/>
          </p14:sldIdLst>
        </p14:section>
        <p14:section name="Análise - Detalhamento" id="{E0F15E8B-C3F1-4FB1-B208-BECD95755935}">
          <p14:sldIdLst>
            <p14:sldId id="3692"/>
            <p14:sldId id="3686"/>
            <p14:sldId id="3688"/>
            <p14:sldId id="3689"/>
            <p14:sldId id="3694"/>
            <p14:sldId id="3696"/>
            <p14:sldId id="3687"/>
            <p14:sldId id="3691"/>
            <p14:sldId id="3717"/>
            <p14:sldId id="3724"/>
            <p14:sldId id="3716"/>
          </p14:sldIdLst>
        </p14:section>
        <p14:section name="Arquitetura Proposta" id="{9EA45840-F31F-40A9-BF0E-5453D65C4706}">
          <p14:sldIdLst>
            <p14:sldId id="3867"/>
            <p14:sldId id="3868"/>
            <p14:sldId id="3710"/>
            <p14:sldId id="3714"/>
            <p14:sldId id="3873"/>
            <p14:sldId id="3874"/>
            <p14:sldId id="3680"/>
            <p14:sldId id="3683"/>
            <p14:sldId id="3682"/>
            <p14:sldId id="3681"/>
            <p14:sldId id="3671"/>
            <p14:sldId id="3693"/>
            <p14:sldId id="3695"/>
            <p14:sldId id="3870"/>
            <p14:sldId id="3673"/>
            <p14:sldId id="3674"/>
            <p14:sldId id="3675"/>
            <p14:sldId id="3676"/>
            <p14:sldId id="3702"/>
            <p14:sldId id="3697"/>
            <p14:sldId id="3698"/>
            <p14:sldId id="3715"/>
            <p14:sldId id="3677"/>
            <p14:sldId id="3678"/>
            <p14:sldId id="3679"/>
            <p14:sldId id="3720"/>
            <p14:sldId id="3721"/>
          </p14:sldIdLst>
        </p14:section>
        <p14:section name="Pontos de atenção" id="{4694699B-FD31-4AEC-9A1B-361B0D8C4DBD}">
          <p14:sldIdLst>
            <p14:sldId id="3711"/>
            <p14:sldId id="3701"/>
          </p14:sldIdLst>
        </p14:section>
        <p14:section name="Síntese &amp; Recomendações" id="{521D85D6-3D11-4647-B872-05DBD3455862}">
          <p14:sldIdLst>
            <p14:sldId id="3666"/>
            <p14:sldId id="3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29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B2F"/>
    <a:srgbClr val="0070C0"/>
    <a:srgbClr val="66BFFF"/>
    <a:srgbClr val="A6DAFF"/>
    <a:srgbClr val="C13018"/>
    <a:srgbClr val="FFCC4C"/>
    <a:srgbClr val="BCFFC4"/>
    <a:srgbClr val="CEFFD4"/>
    <a:srgbClr val="D7FFDC"/>
    <a:srgbClr val="E0F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DA839-A164-FE68-CCA3-3A02EBB958A5}" v="1101" dt="2021-08-25T21:46:57.183"/>
    <p1510:client id="{CA1069AB-1ECD-42D2-901B-AA4D16F85891}" v="5461" dt="2021-08-26T14:57:01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68" autoAdjust="0"/>
    <p:restoredTop sz="96400" autoAdjust="0"/>
  </p:normalViewPr>
  <p:slideViewPr>
    <p:cSldViewPr snapToGrid="0">
      <p:cViewPr>
        <p:scale>
          <a:sx n="95" d="100"/>
          <a:sy n="95" d="100"/>
        </p:scale>
        <p:origin x="66" y="-21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2766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commentAuthors" Target="commentAuthors.xml"/><Relationship Id="rId8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0T19:03:28.163" idx="11">
    <p:pos x="10" y="10"/>
    <p:text>Revisado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0T17:17:45.745" idx="9">
    <p:pos x="10" y="10"/>
    <p:text>REVISADO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0T17:17:37.839" idx="7">
    <p:pos x="10" y="10"/>
    <p:text>REVISADO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0T17:17:58.251" idx="10">
    <p:pos x="106" y="106"/>
    <p:text>REVISADO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4T01:36:19.271" idx="16">
    <p:pos x="2569" y="3165"/>
    <p:text>acesso irrestrito é uma aformação forte. ela é precisa?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0T12:02:00.799" idx="6">
    <p:pos x="10" y="10"/>
    <p:text>End of Life dos componentes</p:text>
    <p:extLst>
      <p:ext uri="{C676402C-5697-4E1C-873F-D02D1690AC5C}">
        <p15:threadingInfo xmlns:p15="http://schemas.microsoft.com/office/powerpoint/2012/main" timeZoneBias="180"/>
      </p:ext>
    </p:extLst>
  </p:cm>
  <p:cm authorId="4" dt="2021-08-24T04:07:51.744" idx="27">
    <p:pos x="10" y="106"/>
    <p:text>não achei do flutter.</p:text>
    <p:extLst>
      <p:ext uri="{C676402C-5697-4E1C-873F-D02D1690AC5C}">
        <p15:threadingInfo xmlns:p15="http://schemas.microsoft.com/office/powerpoint/2012/main" timeZoneBias="180">
          <p15:parentCm authorId="4" idx="6"/>
        </p15:threadingInfo>
      </p:ext>
    </p:extLst>
  </p:cm>
  <p:cm authorId="4" dt="2021-08-24T10:18:28.341" idx="29">
    <p:pos x="10" y="202"/>
    <p:text>citar política de break changes</p:text>
    <p:extLst>
      <p:ext uri="{C676402C-5697-4E1C-873F-D02D1690AC5C}">
        <p15:threadingInfo xmlns:p15="http://schemas.microsoft.com/office/powerpoint/2012/main" timeZoneBias="180">
          <p15:parentCm authorId="4" idx="6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4T02:48:13.835" idx="21">
    <p:pos x="4939" y="1463"/>
    <p:text>não entendi esta frase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1-08-24T03:02:21.135" idx="22">
    <p:pos x="5058" y="2377"/>
    <p:text>não consegui entender justificativa para as notas.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3591A-4617-47D7-AF7B-287769184F0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B530C5C-C4D6-417B-8F88-6E58CB13A900}">
      <dgm:prSet phldrT="[Texto]"/>
      <dgm:spPr/>
      <dgm:t>
        <a:bodyPr/>
        <a:lstStyle/>
        <a:p>
          <a:r>
            <a:rPr lang="pt-BR" dirty="0" err="1"/>
            <a:t>Deploy</a:t>
          </a:r>
          <a:endParaRPr lang="pt-BR" dirty="0"/>
        </a:p>
      </dgm:t>
    </dgm:pt>
    <dgm:pt modelId="{98FBAAB3-16C7-4A70-926E-25968F0286E7}" type="parTrans" cxnId="{E6974038-62CE-49E1-ACCA-5C66D7F83202}">
      <dgm:prSet/>
      <dgm:spPr/>
      <dgm:t>
        <a:bodyPr/>
        <a:lstStyle/>
        <a:p>
          <a:endParaRPr lang="pt-BR"/>
        </a:p>
      </dgm:t>
    </dgm:pt>
    <dgm:pt modelId="{3C6DAB95-45B9-480B-BEF8-44895C4AF568}" type="sibTrans" cxnId="{E6974038-62CE-49E1-ACCA-5C66D7F83202}">
      <dgm:prSet/>
      <dgm:spPr/>
      <dgm:t>
        <a:bodyPr/>
        <a:lstStyle/>
        <a:p>
          <a:endParaRPr lang="pt-BR"/>
        </a:p>
      </dgm:t>
    </dgm:pt>
    <dgm:pt modelId="{D70DB817-0EF5-4911-8D46-71D0F53C0206}">
      <dgm:prSet phldrT="[Texto]"/>
      <dgm:spPr/>
      <dgm:t>
        <a:bodyPr/>
        <a:lstStyle/>
        <a:p>
          <a:r>
            <a:rPr lang="pt-BR" dirty="0"/>
            <a:t>Configuração</a:t>
          </a:r>
        </a:p>
      </dgm:t>
    </dgm:pt>
    <dgm:pt modelId="{E9075432-D5AB-4551-A9A8-60762E1E74FD}" type="parTrans" cxnId="{2D44D985-E6E9-444C-8E21-86C7E58EB769}">
      <dgm:prSet/>
      <dgm:spPr/>
      <dgm:t>
        <a:bodyPr/>
        <a:lstStyle/>
        <a:p>
          <a:endParaRPr lang="pt-BR"/>
        </a:p>
      </dgm:t>
    </dgm:pt>
    <dgm:pt modelId="{299616DC-F2B1-419A-92BC-DCD478396E0B}" type="sibTrans" cxnId="{2D44D985-E6E9-444C-8E21-86C7E58EB769}">
      <dgm:prSet/>
      <dgm:spPr/>
      <dgm:t>
        <a:bodyPr/>
        <a:lstStyle/>
        <a:p>
          <a:endParaRPr lang="pt-BR"/>
        </a:p>
      </dgm:t>
    </dgm:pt>
    <dgm:pt modelId="{D04531FD-5FA4-4B76-9E44-BD6E54B11B19}">
      <dgm:prSet phldrT="[Texto]"/>
      <dgm:spPr/>
      <dgm:t>
        <a:bodyPr/>
        <a:lstStyle/>
        <a:p>
          <a:r>
            <a:rPr lang="pt-BR" dirty="0"/>
            <a:t>Monitoramento</a:t>
          </a:r>
        </a:p>
      </dgm:t>
    </dgm:pt>
    <dgm:pt modelId="{06B3D8D3-4B5A-456E-9AD3-04E63F727A9A}" type="parTrans" cxnId="{A5FD4CBC-F381-46BB-967B-0FC3F7CE8F3B}">
      <dgm:prSet/>
      <dgm:spPr/>
      <dgm:t>
        <a:bodyPr/>
        <a:lstStyle/>
        <a:p>
          <a:endParaRPr lang="pt-BR"/>
        </a:p>
      </dgm:t>
    </dgm:pt>
    <dgm:pt modelId="{73F6BE5F-6463-4976-AE7A-27DF816AE4C2}" type="sibTrans" cxnId="{A5FD4CBC-F381-46BB-967B-0FC3F7CE8F3B}">
      <dgm:prSet/>
      <dgm:spPr/>
      <dgm:t>
        <a:bodyPr/>
        <a:lstStyle/>
        <a:p>
          <a:endParaRPr lang="pt-BR"/>
        </a:p>
      </dgm:t>
    </dgm:pt>
    <dgm:pt modelId="{E3C9629C-3CA3-4695-BFC3-E25750BBF560}">
      <dgm:prSet phldrT="[Texto]"/>
      <dgm:spPr/>
      <dgm:t>
        <a:bodyPr/>
        <a:lstStyle/>
        <a:p>
          <a:r>
            <a:rPr lang="pt-BR" dirty="0"/>
            <a:t>Performance</a:t>
          </a:r>
        </a:p>
      </dgm:t>
    </dgm:pt>
    <dgm:pt modelId="{3B0AC44E-4CA5-442D-BAEC-30E14D879D81}" type="parTrans" cxnId="{53F4A10F-93CE-4412-94D6-851098C093AF}">
      <dgm:prSet/>
      <dgm:spPr/>
      <dgm:t>
        <a:bodyPr/>
        <a:lstStyle/>
        <a:p>
          <a:endParaRPr lang="pt-BR"/>
        </a:p>
      </dgm:t>
    </dgm:pt>
    <dgm:pt modelId="{CC8A5220-F24B-494B-8B2A-350C77868EBF}" type="sibTrans" cxnId="{53F4A10F-93CE-4412-94D6-851098C093AF}">
      <dgm:prSet/>
      <dgm:spPr/>
      <dgm:t>
        <a:bodyPr/>
        <a:lstStyle/>
        <a:p>
          <a:endParaRPr lang="pt-BR"/>
        </a:p>
      </dgm:t>
    </dgm:pt>
    <dgm:pt modelId="{5F532151-357C-4B5D-A0CF-34EF4033F32F}">
      <dgm:prSet phldrT="[Texto]"/>
      <dgm:spPr/>
      <dgm:t>
        <a:bodyPr/>
        <a:lstStyle/>
        <a:p>
          <a:r>
            <a:rPr lang="pt-BR" dirty="0"/>
            <a:t>Feedback</a:t>
          </a:r>
        </a:p>
      </dgm:t>
    </dgm:pt>
    <dgm:pt modelId="{ABE4A384-708B-47AB-8340-556BC7001679}" type="parTrans" cxnId="{5263FE2A-6CC6-4EF7-A3E8-6E7461529BF9}">
      <dgm:prSet/>
      <dgm:spPr/>
      <dgm:t>
        <a:bodyPr/>
        <a:lstStyle/>
        <a:p>
          <a:endParaRPr lang="pt-BR"/>
        </a:p>
      </dgm:t>
    </dgm:pt>
    <dgm:pt modelId="{5C543AFC-1999-4D65-9DD8-A1EFB35CA7B3}" type="sibTrans" cxnId="{5263FE2A-6CC6-4EF7-A3E8-6E7461529BF9}">
      <dgm:prSet/>
      <dgm:spPr/>
      <dgm:t>
        <a:bodyPr/>
        <a:lstStyle/>
        <a:p>
          <a:endParaRPr lang="pt-BR"/>
        </a:p>
      </dgm:t>
    </dgm:pt>
    <dgm:pt modelId="{C13E83ED-A69D-49CA-862D-0E3FD328CF08}" type="pres">
      <dgm:prSet presAssocID="{D663591A-4617-47D7-AF7B-287769184F02}" presName="Name0" presStyleCnt="0">
        <dgm:presLayoutVars>
          <dgm:dir/>
          <dgm:animLvl val="lvl"/>
          <dgm:resizeHandles val="exact"/>
        </dgm:presLayoutVars>
      </dgm:prSet>
      <dgm:spPr/>
    </dgm:pt>
    <dgm:pt modelId="{AE85FA67-13E6-41BC-8EDB-19275A46BEA8}" type="pres">
      <dgm:prSet presAssocID="{2B530C5C-C4D6-417B-8F88-6E58CB13A90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DDD16FA-01AB-4CA4-99B1-6D71934ABD80}" type="pres">
      <dgm:prSet presAssocID="{3C6DAB95-45B9-480B-BEF8-44895C4AF568}" presName="parTxOnlySpace" presStyleCnt="0"/>
      <dgm:spPr/>
    </dgm:pt>
    <dgm:pt modelId="{C5071858-693D-4F9A-BAE0-20568B2A0B78}" type="pres">
      <dgm:prSet presAssocID="{D70DB817-0EF5-4911-8D46-71D0F53C02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343C433-A1AD-470A-A529-F8808C89FC2F}" type="pres">
      <dgm:prSet presAssocID="{299616DC-F2B1-419A-92BC-DCD478396E0B}" presName="parTxOnlySpace" presStyleCnt="0"/>
      <dgm:spPr/>
    </dgm:pt>
    <dgm:pt modelId="{37E8AE38-03A8-4487-B390-4CAA7099750B}" type="pres">
      <dgm:prSet presAssocID="{D04531FD-5FA4-4B76-9E44-BD6E54B11B1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8D743E20-78EE-4156-B94D-88627DC8F95A}" type="pres">
      <dgm:prSet presAssocID="{73F6BE5F-6463-4976-AE7A-27DF816AE4C2}" presName="parTxOnlySpace" presStyleCnt="0"/>
      <dgm:spPr/>
    </dgm:pt>
    <dgm:pt modelId="{98D2E869-ADCF-4D34-AE21-B2406050CBC2}" type="pres">
      <dgm:prSet presAssocID="{E3C9629C-3CA3-4695-BFC3-E25750BBF56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4CFDECC-9F3E-4ACA-A654-AD0AF2B3C97C}" type="pres">
      <dgm:prSet presAssocID="{CC8A5220-F24B-494B-8B2A-350C77868EBF}" presName="parTxOnlySpace" presStyleCnt="0"/>
      <dgm:spPr/>
    </dgm:pt>
    <dgm:pt modelId="{B12A09A5-27B0-4F26-88ED-08B553DCA519}" type="pres">
      <dgm:prSet presAssocID="{5F532151-357C-4B5D-A0CF-34EF4033F32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3F4A10F-93CE-4412-94D6-851098C093AF}" srcId="{D663591A-4617-47D7-AF7B-287769184F02}" destId="{E3C9629C-3CA3-4695-BFC3-E25750BBF560}" srcOrd="3" destOrd="0" parTransId="{3B0AC44E-4CA5-442D-BAEC-30E14D879D81}" sibTransId="{CC8A5220-F24B-494B-8B2A-350C77868EBF}"/>
    <dgm:cxn modelId="{5263FE2A-6CC6-4EF7-A3E8-6E7461529BF9}" srcId="{D663591A-4617-47D7-AF7B-287769184F02}" destId="{5F532151-357C-4B5D-A0CF-34EF4033F32F}" srcOrd="4" destOrd="0" parTransId="{ABE4A384-708B-47AB-8340-556BC7001679}" sibTransId="{5C543AFC-1999-4D65-9DD8-A1EFB35CA7B3}"/>
    <dgm:cxn modelId="{66C2412F-0926-4AAF-8518-30A21171ED49}" type="presOf" srcId="{E3C9629C-3CA3-4695-BFC3-E25750BBF560}" destId="{98D2E869-ADCF-4D34-AE21-B2406050CBC2}" srcOrd="0" destOrd="0" presId="urn:microsoft.com/office/officeart/2005/8/layout/chevron1"/>
    <dgm:cxn modelId="{E6974038-62CE-49E1-ACCA-5C66D7F83202}" srcId="{D663591A-4617-47D7-AF7B-287769184F02}" destId="{2B530C5C-C4D6-417B-8F88-6E58CB13A900}" srcOrd="0" destOrd="0" parTransId="{98FBAAB3-16C7-4A70-926E-25968F0286E7}" sibTransId="{3C6DAB95-45B9-480B-BEF8-44895C4AF568}"/>
    <dgm:cxn modelId="{556FCD47-4D9B-4D0B-BE4C-55FAC0648350}" type="presOf" srcId="{5F532151-357C-4B5D-A0CF-34EF4033F32F}" destId="{B12A09A5-27B0-4F26-88ED-08B553DCA519}" srcOrd="0" destOrd="0" presId="urn:microsoft.com/office/officeart/2005/8/layout/chevron1"/>
    <dgm:cxn modelId="{2D44D985-E6E9-444C-8E21-86C7E58EB769}" srcId="{D663591A-4617-47D7-AF7B-287769184F02}" destId="{D70DB817-0EF5-4911-8D46-71D0F53C0206}" srcOrd="1" destOrd="0" parTransId="{E9075432-D5AB-4551-A9A8-60762E1E74FD}" sibTransId="{299616DC-F2B1-419A-92BC-DCD478396E0B}"/>
    <dgm:cxn modelId="{258E1C86-3A52-4CF6-A57A-5844BAA2AABA}" type="presOf" srcId="{D70DB817-0EF5-4911-8D46-71D0F53C0206}" destId="{C5071858-693D-4F9A-BAE0-20568B2A0B78}" srcOrd="0" destOrd="0" presId="urn:microsoft.com/office/officeart/2005/8/layout/chevron1"/>
    <dgm:cxn modelId="{FDB27693-D503-4C97-91F2-7C4C1ABC1C71}" type="presOf" srcId="{2B530C5C-C4D6-417B-8F88-6E58CB13A900}" destId="{AE85FA67-13E6-41BC-8EDB-19275A46BEA8}" srcOrd="0" destOrd="0" presId="urn:microsoft.com/office/officeart/2005/8/layout/chevron1"/>
    <dgm:cxn modelId="{C40A81BA-182C-4028-B25F-61F2CAC7313F}" type="presOf" srcId="{D663591A-4617-47D7-AF7B-287769184F02}" destId="{C13E83ED-A69D-49CA-862D-0E3FD328CF08}" srcOrd="0" destOrd="0" presId="urn:microsoft.com/office/officeart/2005/8/layout/chevron1"/>
    <dgm:cxn modelId="{A5FD4CBC-F381-46BB-967B-0FC3F7CE8F3B}" srcId="{D663591A-4617-47D7-AF7B-287769184F02}" destId="{D04531FD-5FA4-4B76-9E44-BD6E54B11B19}" srcOrd="2" destOrd="0" parTransId="{06B3D8D3-4B5A-456E-9AD3-04E63F727A9A}" sibTransId="{73F6BE5F-6463-4976-AE7A-27DF816AE4C2}"/>
    <dgm:cxn modelId="{2EB69CE8-1D2B-4D6C-9202-45E5E0B95E9F}" type="presOf" srcId="{D04531FD-5FA4-4B76-9E44-BD6E54B11B19}" destId="{37E8AE38-03A8-4487-B390-4CAA7099750B}" srcOrd="0" destOrd="0" presId="urn:microsoft.com/office/officeart/2005/8/layout/chevron1"/>
    <dgm:cxn modelId="{D264362F-B221-4900-B2A0-CBF2FB10DFA6}" type="presParOf" srcId="{C13E83ED-A69D-49CA-862D-0E3FD328CF08}" destId="{AE85FA67-13E6-41BC-8EDB-19275A46BEA8}" srcOrd="0" destOrd="0" presId="urn:microsoft.com/office/officeart/2005/8/layout/chevron1"/>
    <dgm:cxn modelId="{C5556C9B-2842-4215-87E2-A01B5ED28394}" type="presParOf" srcId="{C13E83ED-A69D-49CA-862D-0E3FD328CF08}" destId="{CDDD16FA-01AB-4CA4-99B1-6D71934ABD80}" srcOrd="1" destOrd="0" presId="urn:microsoft.com/office/officeart/2005/8/layout/chevron1"/>
    <dgm:cxn modelId="{C4C7DCA8-1A5C-4EF1-889E-57E79D8203F8}" type="presParOf" srcId="{C13E83ED-A69D-49CA-862D-0E3FD328CF08}" destId="{C5071858-693D-4F9A-BAE0-20568B2A0B78}" srcOrd="2" destOrd="0" presId="urn:microsoft.com/office/officeart/2005/8/layout/chevron1"/>
    <dgm:cxn modelId="{A736B2D9-FB07-43F5-90FD-41850AB65C3E}" type="presParOf" srcId="{C13E83ED-A69D-49CA-862D-0E3FD328CF08}" destId="{2343C433-A1AD-470A-A529-F8808C89FC2F}" srcOrd="3" destOrd="0" presId="urn:microsoft.com/office/officeart/2005/8/layout/chevron1"/>
    <dgm:cxn modelId="{F71F3A39-850D-466F-AE02-2DEB6D21793B}" type="presParOf" srcId="{C13E83ED-A69D-49CA-862D-0E3FD328CF08}" destId="{37E8AE38-03A8-4487-B390-4CAA7099750B}" srcOrd="4" destOrd="0" presId="urn:microsoft.com/office/officeart/2005/8/layout/chevron1"/>
    <dgm:cxn modelId="{34732F47-3E12-4ABF-B8A8-375E394747C9}" type="presParOf" srcId="{C13E83ED-A69D-49CA-862D-0E3FD328CF08}" destId="{8D743E20-78EE-4156-B94D-88627DC8F95A}" srcOrd="5" destOrd="0" presId="urn:microsoft.com/office/officeart/2005/8/layout/chevron1"/>
    <dgm:cxn modelId="{BE9BB0C6-3C61-46D4-877A-A6CAE51809AF}" type="presParOf" srcId="{C13E83ED-A69D-49CA-862D-0E3FD328CF08}" destId="{98D2E869-ADCF-4D34-AE21-B2406050CBC2}" srcOrd="6" destOrd="0" presId="urn:microsoft.com/office/officeart/2005/8/layout/chevron1"/>
    <dgm:cxn modelId="{DDC38350-B962-4D92-BE2A-18682CE3AEF5}" type="presParOf" srcId="{C13E83ED-A69D-49CA-862D-0E3FD328CF08}" destId="{14CFDECC-9F3E-4ACA-A654-AD0AF2B3C97C}" srcOrd="7" destOrd="0" presId="urn:microsoft.com/office/officeart/2005/8/layout/chevron1"/>
    <dgm:cxn modelId="{86060017-CB7D-4DCD-B1E5-C4B4C03AB48C}" type="presParOf" srcId="{C13E83ED-A69D-49CA-862D-0E3FD328CF08}" destId="{B12A09A5-27B0-4F26-88ED-08B553DCA51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5FA67-13E6-41BC-8EDB-19275A46BEA8}">
      <dsp:nvSpPr>
        <dsp:cNvPr id="0" name=""/>
        <dsp:cNvSpPr/>
      </dsp:nvSpPr>
      <dsp:spPr>
        <a:xfrm>
          <a:off x="2396" y="0"/>
          <a:ext cx="2133255" cy="46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 err="1"/>
            <a:t>Deploy</a:t>
          </a:r>
          <a:endParaRPr lang="pt-BR" sz="1900" kern="1200" dirty="0"/>
        </a:p>
      </dsp:txBody>
      <dsp:txXfrm>
        <a:off x="234579" y="0"/>
        <a:ext cx="1668890" cy="464365"/>
      </dsp:txXfrm>
    </dsp:sp>
    <dsp:sp modelId="{C5071858-693D-4F9A-BAE0-20568B2A0B78}">
      <dsp:nvSpPr>
        <dsp:cNvPr id="0" name=""/>
        <dsp:cNvSpPr/>
      </dsp:nvSpPr>
      <dsp:spPr>
        <a:xfrm>
          <a:off x="1922326" y="0"/>
          <a:ext cx="2133255" cy="46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Configuração</a:t>
          </a:r>
        </a:p>
      </dsp:txBody>
      <dsp:txXfrm>
        <a:off x="2154509" y="0"/>
        <a:ext cx="1668890" cy="464365"/>
      </dsp:txXfrm>
    </dsp:sp>
    <dsp:sp modelId="{37E8AE38-03A8-4487-B390-4CAA7099750B}">
      <dsp:nvSpPr>
        <dsp:cNvPr id="0" name=""/>
        <dsp:cNvSpPr/>
      </dsp:nvSpPr>
      <dsp:spPr>
        <a:xfrm>
          <a:off x="3842256" y="0"/>
          <a:ext cx="2133255" cy="46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Monitoramento</a:t>
          </a:r>
        </a:p>
      </dsp:txBody>
      <dsp:txXfrm>
        <a:off x="4074439" y="0"/>
        <a:ext cx="1668890" cy="464365"/>
      </dsp:txXfrm>
    </dsp:sp>
    <dsp:sp modelId="{98D2E869-ADCF-4D34-AE21-B2406050CBC2}">
      <dsp:nvSpPr>
        <dsp:cNvPr id="0" name=""/>
        <dsp:cNvSpPr/>
      </dsp:nvSpPr>
      <dsp:spPr>
        <a:xfrm>
          <a:off x="5762186" y="0"/>
          <a:ext cx="2133255" cy="46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Performance</a:t>
          </a:r>
        </a:p>
      </dsp:txBody>
      <dsp:txXfrm>
        <a:off x="5994369" y="0"/>
        <a:ext cx="1668890" cy="464365"/>
      </dsp:txXfrm>
    </dsp:sp>
    <dsp:sp modelId="{B12A09A5-27B0-4F26-88ED-08B553DCA519}">
      <dsp:nvSpPr>
        <dsp:cNvPr id="0" name=""/>
        <dsp:cNvSpPr/>
      </dsp:nvSpPr>
      <dsp:spPr>
        <a:xfrm>
          <a:off x="7682116" y="0"/>
          <a:ext cx="2133255" cy="46436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Feedback</a:t>
          </a:r>
        </a:p>
      </dsp:txBody>
      <dsp:txXfrm>
        <a:off x="7914299" y="0"/>
        <a:ext cx="1668890" cy="464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BB24ECD7-DA3C-0A40-9644-CC65169245AA}" type="datetimeFigureOut">
              <a:rPr lang="pt-BR" smtClean="0"/>
              <a:t>25/08/2021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045F1B70-A826-0E49-9E8E-7D076D4796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004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EFB7256-B880-491A-BBDF-45B62873A9F2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913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EFB7256-B880-491A-BBDF-45B62873A9F2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301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36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3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0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1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EFB7256-B880-491A-BBDF-45B62873A9F2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72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6482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6EFB7256-B880-491A-BBDF-45B62873A9F2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73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315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ECDD1F-ABBD-4058-B663-57CE8142502B}"/>
              </a:ext>
            </a:extLst>
          </p:cNvPr>
          <p:cNvSpPr/>
          <p:nvPr userDrawn="1"/>
        </p:nvSpPr>
        <p:spPr>
          <a:xfrm>
            <a:off x="0" y="0"/>
            <a:ext cx="12192000" cy="761997"/>
          </a:xfrm>
          <a:prstGeom prst="rect">
            <a:avLst/>
          </a:prstGeom>
          <a:solidFill>
            <a:srgbClr val="558ED5">
              <a:alpha val="15000"/>
            </a:srgbClr>
          </a:solidFill>
          <a:ln w="2083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E02D-EB03-9F4D-9814-A231D3DB8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4237"/>
          <a:stretch/>
        </p:blipFill>
        <p:spPr>
          <a:xfrm>
            <a:off x="11613910" y="98930"/>
            <a:ext cx="438580" cy="44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512BE-9BF4-434A-A47A-FD00BCE709C9}"/>
              </a:ext>
            </a:extLst>
          </p:cNvPr>
          <p:cNvSpPr txBox="1"/>
          <p:nvPr userDrawn="1"/>
        </p:nvSpPr>
        <p:spPr>
          <a:xfrm>
            <a:off x="11768652" y="648207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AAD448-E298-6C47-96D3-4D67CFAB0E26}" type="slidenum">
              <a:rPr lang="en-US" sz="1200" smtClean="0">
                <a:solidFill>
                  <a:srgbClr val="0B477B"/>
                </a:solidFill>
                <a:latin typeface="Avenir Next" panose="020B0503020202020204" pitchFamily="34" charset="0"/>
              </a:rPr>
              <a:t>‹nº›</a:t>
            </a:fld>
            <a:endParaRPr lang="en-US" sz="1200">
              <a:solidFill>
                <a:srgbClr val="0B477B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9B698A2-C707-460E-94D2-7B56FEDDE624}"/>
              </a:ext>
            </a:extLst>
          </p:cNvPr>
          <p:cNvSpPr/>
          <p:nvPr userDrawn="1"/>
        </p:nvSpPr>
        <p:spPr>
          <a:xfrm>
            <a:off x="8356600" y="761998"/>
            <a:ext cx="3835400" cy="6096002"/>
          </a:xfrm>
          <a:prstGeom prst="rect">
            <a:avLst/>
          </a:prstGeom>
          <a:solidFill>
            <a:srgbClr val="558ED5">
              <a:alpha val="15000"/>
            </a:srgbClr>
          </a:solidFill>
          <a:ln w="2083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191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00AA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EFFFF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2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87495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gradFill flip="none" rotWithShape="1">
            <a:gsLst>
              <a:gs pos="29000">
                <a:srgbClr val="00AA13"/>
              </a:gs>
              <a:gs pos="100000">
                <a:srgbClr val="0070C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EFFFF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2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39199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66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EFFFF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2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91521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D7F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00AA13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AF58C27-C508-47FE-A459-BEB8B2C39107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7032820" y="-46605"/>
            <a:chExt cx="4581090" cy="338554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2EE336F-1BF5-4497-99F0-32B3855E79AB}"/>
                </a:ext>
              </a:extLst>
            </p:cNvPr>
            <p:cNvGrpSpPr/>
            <p:nvPr/>
          </p:nvGrpSpPr>
          <p:grpSpPr>
            <a:xfrm>
              <a:off x="7032820" y="-14128"/>
              <a:ext cx="680901" cy="273600"/>
              <a:chOff x="2718987" y="4923709"/>
              <a:chExt cx="680901" cy="273600"/>
            </a:xfrm>
          </p:grpSpPr>
          <p:sp>
            <p:nvSpPr>
              <p:cNvPr id="46" name="Retângulo 1">
                <a:extLst>
                  <a:ext uri="{FF2B5EF4-FFF2-40B4-BE49-F238E27FC236}">
                    <a16:creationId xmlns:a16="http://schemas.microsoft.com/office/drawing/2014/main" id="{BC3C36C9-F2A5-4AD6-A229-A9990BAFB9E6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FFED9546-C4C5-4863-941E-E3C2770D347A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D188E3D-33DC-405D-98C2-BF46E4D9F3CB}"/>
                </a:ext>
              </a:extLst>
            </p:cNvPr>
            <p:cNvGrpSpPr/>
            <p:nvPr/>
          </p:nvGrpSpPr>
          <p:grpSpPr>
            <a:xfrm>
              <a:off x="8356044" y="-13378"/>
              <a:ext cx="964781" cy="272101"/>
              <a:chOff x="4068077" y="4924459"/>
              <a:chExt cx="964781" cy="272101"/>
            </a:xfrm>
          </p:grpSpPr>
          <p:sp>
            <p:nvSpPr>
              <p:cNvPr id="44" name="Retângulo 2">
                <a:extLst>
                  <a:ext uri="{FF2B5EF4-FFF2-40B4-BE49-F238E27FC236}">
                    <a16:creationId xmlns:a16="http://schemas.microsoft.com/office/drawing/2014/main" id="{4308E7AD-738A-4B14-B2D5-21D98B4F4A58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7763867E-54AC-46F8-B2D6-29E35C484DC7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5C438C00-F8E4-4819-8FA1-1440FA9D89FC}"/>
                </a:ext>
              </a:extLst>
            </p:cNvPr>
            <p:cNvGrpSpPr/>
            <p:nvPr/>
          </p:nvGrpSpPr>
          <p:grpSpPr>
            <a:xfrm>
              <a:off x="9879166" y="-13662"/>
              <a:ext cx="689519" cy="272669"/>
              <a:chOff x="5680556" y="4924175"/>
              <a:chExt cx="689519" cy="272669"/>
            </a:xfrm>
          </p:grpSpPr>
          <p:sp>
            <p:nvSpPr>
              <p:cNvPr id="42" name="Retângulo 4">
                <a:extLst>
                  <a:ext uri="{FF2B5EF4-FFF2-40B4-BE49-F238E27FC236}">
                    <a16:creationId xmlns:a16="http://schemas.microsoft.com/office/drawing/2014/main" id="{5D35CB14-DF3A-43F0-9712-BDB689EFDF67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3" name="TextBox 25">
                <a:extLst>
                  <a:ext uri="{FF2B5EF4-FFF2-40B4-BE49-F238E27FC236}">
                    <a16:creationId xmlns:a16="http://schemas.microsoft.com/office/drawing/2014/main" id="{C2F5E596-7353-44E8-B37D-534D7A015269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34" name="Retângulo 7">
              <a:extLst>
                <a:ext uri="{FF2B5EF4-FFF2-40B4-BE49-F238E27FC236}">
                  <a16:creationId xmlns:a16="http://schemas.microsoft.com/office/drawing/2014/main" id="{D8817C05-5A8F-47FE-8CD3-CBF6BAF23A9C}"/>
                </a:ext>
              </a:extLst>
            </p:cNvPr>
            <p:cNvSpPr/>
            <p:nvPr/>
          </p:nvSpPr>
          <p:spPr>
            <a:xfrm>
              <a:off x="10558542" y="-14128"/>
              <a:ext cx="996607" cy="273600"/>
            </a:xfrm>
            <a:prstGeom prst="rect">
              <a:avLst/>
            </a:prstGeom>
            <a:solidFill>
              <a:srgbClr val="00B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7B74F6D8-0F9A-4743-802E-1BF080E01D37}"/>
                </a:ext>
              </a:extLst>
            </p:cNvPr>
            <p:cNvGrpSpPr/>
            <p:nvPr/>
          </p:nvGrpSpPr>
          <p:grpSpPr>
            <a:xfrm>
              <a:off x="7694432" y="-14128"/>
              <a:ext cx="680901" cy="273600"/>
              <a:chOff x="3397537" y="4923709"/>
              <a:chExt cx="680901" cy="273600"/>
            </a:xfrm>
          </p:grpSpPr>
          <p:sp>
            <p:nvSpPr>
              <p:cNvPr id="40" name="Retângulo 1">
                <a:extLst>
                  <a:ext uri="{FF2B5EF4-FFF2-40B4-BE49-F238E27FC236}">
                    <a16:creationId xmlns:a16="http://schemas.microsoft.com/office/drawing/2014/main" id="{88B48F2D-D8BD-41A9-8074-1D74E56A16B5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59A4066C-CF34-4DCE-8D7D-DD6DFAB4F2B7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7F517D1-3249-4A0E-9576-9DCF763D17B9}"/>
                </a:ext>
              </a:extLst>
            </p:cNvPr>
            <p:cNvGrpSpPr/>
            <p:nvPr/>
          </p:nvGrpSpPr>
          <p:grpSpPr>
            <a:xfrm>
              <a:off x="9321328" y="-13662"/>
              <a:ext cx="577127" cy="272669"/>
              <a:chOff x="5107239" y="4924175"/>
              <a:chExt cx="577127" cy="272669"/>
            </a:xfrm>
          </p:grpSpPr>
          <p:sp>
            <p:nvSpPr>
              <p:cNvPr id="38" name="Retângulo 4">
                <a:extLst>
                  <a:ext uri="{FF2B5EF4-FFF2-40B4-BE49-F238E27FC236}">
                    <a16:creationId xmlns:a16="http://schemas.microsoft.com/office/drawing/2014/main" id="{D15349EC-E130-45F1-B317-94F22294A00F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39" name="TextBox 25">
                <a:extLst>
                  <a:ext uri="{FF2B5EF4-FFF2-40B4-BE49-F238E27FC236}">
                    <a16:creationId xmlns:a16="http://schemas.microsoft.com/office/drawing/2014/main" id="{012D28A2-A8DA-486D-BA1E-E5E18363B337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37" name="TextBox 34">
              <a:extLst>
                <a:ext uri="{FF2B5EF4-FFF2-40B4-BE49-F238E27FC236}">
                  <a16:creationId xmlns:a16="http://schemas.microsoft.com/office/drawing/2014/main" id="{94AEB582-9C5A-4C35-86EC-520B346D3CB5}"/>
                </a:ext>
              </a:extLst>
            </p:cNvPr>
            <p:cNvSpPr txBox="1"/>
            <p:nvPr userDrawn="1"/>
          </p:nvSpPr>
          <p:spPr>
            <a:xfrm>
              <a:off x="10520442" y="-46605"/>
              <a:ext cx="1093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Síntese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&amp;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Pontos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de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Atenção</a:t>
              </a:r>
              <a:endParaRPr lang="en-BR" sz="800">
                <a:solidFill>
                  <a:schemeClr val="bg1"/>
                </a:solidFill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148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Click </a:t>
            </a:r>
            <a:r>
              <a:rPr lang="pt-BR" noProof="0" err="1"/>
              <a:t>to</a:t>
            </a:r>
            <a:r>
              <a:rPr lang="pt-BR" noProof="0"/>
              <a:t> </a:t>
            </a:r>
            <a:r>
              <a:rPr lang="pt-BR" noProof="0" err="1"/>
              <a:t>edit</a:t>
            </a:r>
            <a:r>
              <a:rPr lang="pt-BR" noProof="0"/>
              <a:t> Master </a:t>
            </a:r>
            <a:r>
              <a:rPr lang="pt-BR" noProof="0" err="1"/>
              <a:t>title</a:t>
            </a:r>
            <a:r>
              <a:rPr lang="pt-BR" noProof="0"/>
              <a:t> </a:t>
            </a:r>
            <a:r>
              <a:rPr lang="pt-BR" noProof="0" err="1"/>
              <a:t>style</a:t>
            </a:r>
            <a:endParaRPr lang="pt-BR" noProof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DF8809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</a:t>
            </a:r>
            <a:r>
              <a:rPr lang="pt-BR" noProof="0" err="1"/>
              <a:t>to</a:t>
            </a:r>
            <a:r>
              <a:rPr lang="pt-BR" noProof="0"/>
              <a:t> </a:t>
            </a:r>
            <a:r>
              <a:rPr lang="pt-BR" noProof="0" err="1"/>
              <a:t>edit</a:t>
            </a:r>
            <a:r>
              <a:rPr lang="pt-BR" noProof="0"/>
              <a:t> Master </a:t>
            </a:r>
            <a:r>
              <a:rPr lang="pt-BR" noProof="0" err="1"/>
              <a:t>subtitle</a:t>
            </a:r>
            <a:r>
              <a:rPr lang="pt-BR" noProof="0"/>
              <a:t> </a:t>
            </a:r>
            <a:r>
              <a:rPr lang="pt-BR" noProof="0" err="1"/>
              <a:t>style</a:t>
            </a:r>
            <a:endParaRPr lang="pt-BR" noProof="0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23B8F53-2AD8-4C3B-A438-6747E294CABF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2811587" y="4891232"/>
            <a:chExt cx="4581090" cy="338554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420D736D-ED45-4A68-82F8-9AF02AA80FC0}"/>
                </a:ext>
              </a:extLst>
            </p:cNvPr>
            <p:cNvGrpSpPr/>
            <p:nvPr/>
          </p:nvGrpSpPr>
          <p:grpSpPr>
            <a:xfrm>
              <a:off x="2811587" y="4923709"/>
              <a:ext cx="680901" cy="273600"/>
              <a:chOff x="2718987" y="4923709"/>
              <a:chExt cx="680901" cy="273600"/>
            </a:xfrm>
          </p:grpSpPr>
          <p:sp>
            <p:nvSpPr>
              <p:cNvPr id="34" name="Retângulo 1">
                <a:extLst>
                  <a:ext uri="{FF2B5EF4-FFF2-40B4-BE49-F238E27FC236}">
                    <a16:creationId xmlns:a16="http://schemas.microsoft.com/office/drawing/2014/main" id="{C292D15F-A6D9-4269-B5E2-34472EAE4140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35" name="TextBox 45">
                <a:extLst>
                  <a:ext uri="{FF2B5EF4-FFF2-40B4-BE49-F238E27FC236}">
                    <a16:creationId xmlns:a16="http://schemas.microsoft.com/office/drawing/2014/main" id="{7F3045F3-E8C6-4A5C-801B-F0255CFEAFFE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8027FC4C-DF4C-4F09-A6EF-855EA2D0D6DF}"/>
                </a:ext>
              </a:extLst>
            </p:cNvPr>
            <p:cNvGrpSpPr/>
            <p:nvPr/>
          </p:nvGrpSpPr>
          <p:grpSpPr>
            <a:xfrm>
              <a:off x="4134811" y="4924459"/>
              <a:ext cx="964781" cy="272101"/>
              <a:chOff x="4068077" y="4924459"/>
              <a:chExt cx="964781" cy="272101"/>
            </a:xfrm>
          </p:grpSpPr>
          <p:sp>
            <p:nvSpPr>
              <p:cNvPr id="32" name="Retângulo 2">
                <a:extLst>
                  <a:ext uri="{FF2B5EF4-FFF2-40B4-BE49-F238E27FC236}">
                    <a16:creationId xmlns:a16="http://schemas.microsoft.com/office/drawing/2014/main" id="{0C940D7D-3C9A-4D59-9CCB-5D49B0E62895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33" name="TextBox 2">
                <a:extLst>
                  <a:ext uri="{FF2B5EF4-FFF2-40B4-BE49-F238E27FC236}">
                    <a16:creationId xmlns:a16="http://schemas.microsoft.com/office/drawing/2014/main" id="{B0CFAB58-B556-41FB-B8C1-87A8674042B8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8E5D9AD-79E2-43F4-BB19-CD53DBD58377}"/>
                </a:ext>
              </a:extLst>
            </p:cNvPr>
            <p:cNvGrpSpPr/>
            <p:nvPr/>
          </p:nvGrpSpPr>
          <p:grpSpPr>
            <a:xfrm>
              <a:off x="5657933" y="4924175"/>
              <a:ext cx="689519" cy="272669"/>
              <a:chOff x="5680556" y="4924175"/>
              <a:chExt cx="689519" cy="272669"/>
            </a:xfrm>
          </p:grpSpPr>
          <p:sp>
            <p:nvSpPr>
              <p:cNvPr id="30" name="Retângulo 4">
                <a:extLst>
                  <a:ext uri="{FF2B5EF4-FFF2-40B4-BE49-F238E27FC236}">
                    <a16:creationId xmlns:a16="http://schemas.microsoft.com/office/drawing/2014/main" id="{EE169F55-8F13-48F7-A8C5-F20B10BF31E1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31" name="TextBox 25">
                <a:extLst>
                  <a:ext uri="{FF2B5EF4-FFF2-40B4-BE49-F238E27FC236}">
                    <a16:creationId xmlns:a16="http://schemas.microsoft.com/office/drawing/2014/main" id="{83F40B12-18F7-4EC6-BEE8-AA39450D0166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4694609E-CF3B-4CCD-8B72-324C785C5C94}"/>
                </a:ext>
              </a:extLst>
            </p:cNvPr>
            <p:cNvGrpSpPr/>
            <p:nvPr/>
          </p:nvGrpSpPr>
          <p:grpSpPr>
            <a:xfrm>
              <a:off x="6299209" y="4891232"/>
              <a:ext cx="1093468" cy="338554"/>
              <a:chOff x="6328165" y="4891232"/>
              <a:chExt cx="1093468" cy="338554"/>
            </a:xfrm>
          </p:grpSpPr>
          <p:sp>
            <p:nvSpPr>
              <p:cNvPr id="28" name="Retângulo 7">
                <a:extLst>
                  <a:ext uri="{FF2B5EF4-FFF2-40B4-BE49-F238E27FC236}">
                    <a16:creationId xmlns:a16="http://schemas.microsoft.com/office/drawing/2014/main" id="{830B6F2F-34EE-40A2-8B5A-27A011496B02}"/>
                  </a:ext>
                </a:extLst>
              </p:cNvPr>
              <p:cNvSpPr/>
              <p:nvPr/>
            </p:nvSpPr>
            <p:spPr>
              <a:xfrm>
                <a:off x="6366265" y="4923709"/>
                <a:ext cx="996607" cy="273600"/>
              </a:xfrm>
              <a:prstGeom prst="rect">
                <a:avLst/>
              </a:prstGeom>
              <a:solidFill>
                <a:srgbClr val="00D0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200"/>
              </a:p>
            </p:txBody>
          </p:sp>
          <p:sp>
            <p:nvSpPr>
              <p:cNvPr id="29" name="TextBox 34">
                <a:extLst>
                  <a:ext uri="{FF2B5EF4-FFF2-40B4-BE49-F238E27FC236}">
                    <a16:creationId xmlns:a16="http://schemas.microsoft.com/office/drawing/2014/main" id="{39836588-46C1-48C8-85E9-B5440419C688}"/>
                  </a:ext>
                </a:extLst>
              </p:cNvPr>
              <p:cNvSpPr txBox="1"/>
              <p:nvPr/>
            </p:nvSpPr>
            <p:spPr>
              <a:xfrm>
                <a:off x="6328165" y="4891232"/>
                <a:ext cx="109346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Síntese</a:t>
                </a:r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 &amp; </a:t>
                </a:r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Pontos</a:t>
                </a:r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 de </a:t>
                </a:r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Atenção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5D8286D1-BCB4-47DE-A3A3-FC309B57456C}"/>
                </a:ext>
              </a:extLst>
            </p:cNvPr>
            <p:cNvGrpSpPr/>
            <p:nvPr/>
          </p:nvGrpSpPr>
          <p:grpSpPr>
            <a:xfrm>
              <a:off x="3473199" y="4923709"/>
              <a:ext cx="680901" cy="273600"/>
              <a:chOff x="3397537" y="4923709"/>
              <a:chExt cx="680901" cy="273600"/>
            </a:xfrm>
          </p:grpSpPr>
          <p:sp>
            <p:nvSpPr>
              <p:cNvPr id="26" name="Retângulo 1">
                <a:extLst>
                  <a:ext uri="{FF2B5EF4-FFF2-40B4-BE49-F238E27FC236}">
                    <a16:creationId xmlns:a16="http://schemas.microsoft.com/office/drawing/2014/main" id="{5665C2F8-B0A6-4AB0-AEC7-5CC888095F4B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27" name="TextBox 45">
                <a:extLst>
                  <a:ext uri="{FF2B5EF4-FFF2-40B4-BE49-F238E27FC236}">
                    <a16:creationId xmlns:a16="http://schemas.microsoft.com/office/drawing/2014/main" id="{8F287DCB-7045-4003-BA89-76F0BB08F5D3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FF5B8339-2F95-45E9-9A06-41A6A0491C70}"/>
                </a:ext>
              </a:extLst>
            </p:cNvPr>
            <p:cNvGrpSpPr/>
            <p:nvPr/>
          </p:nvGrpSpPr>
          <p:grpSpPr>
            <a:xfrm>
              <a:off x="5100095" y="4924175"/>
              <a:ext cx="577127" cy="272669"/>
              <a:chOff x="5107239" y="4924175"/>
              <a:chExt cx="577127" cy="272669"/>
            </a:xfrm>
          </p:grpSpPr>
          <p:sp>
            <p:nvSpPr>
              <p:cNvPr id="24" name="Retângulo 4">
                <a:extLst>
                  <a:ext uri="{FF2B5EF4-FFF2-40B4-BE49-F238E27FC236}">
                    <a16:creationId xmlns:a16="http://schemas.microsoft.com/office/drawing/2014/main" id="{73222CA8-FA2B-4BEE-8E5F-B1B9E0C95458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5A5A98BA-ED96-4ADF-A3C4-8BC8C9A48ADD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135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ACD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0070C0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297DCCA-D598-4517-AD48-6FD405C20041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7032820" y="-46605"/>
            <a:chExt cx="4581090" cy="338554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BA2F7EDA-86C4-4CDB-9D9A-4C4033596F0A}"/>
                </a:ext>
              </a:extLst>
            </p:cNvPr>
            <p:cNvGrpSpPr/>
            <p:nvPr/>
          </p:nvGrpSpPr>
          <p:grpSpPr>
            <a:xfrm>
              <a:off x="7032820" y="-14128"/>
              <a:ext cx="680901" cy="273600"/>
              <a:chOff x="2718987" y="4923709"/>
              <a:chExt cx="680901" cy="273600"/>
            </a:xfrm>
          </p:grpSpPr>
          <p:sp>
            <p:nvSpPr>
              <p:cNvPr id="46" name="Retângulo 1">
                <a:extLst>
                  <a:ext uri="{FF2B5EF4-FFF2-40B4-BE49-F238E27FC236}">
                    <a16:creationId xmlns:a16="http://schemas.microsoft.com/office/drawing/2014/main" id="{91FD36FE-0ED3-48D1-9B85-36F06F27CE68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1FA7FB62-5181-4B9F-AA07-23B3FB6CAD74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113787D-5EB8-4E82-83AB-F5447DA7EA1D}"/>
                </a:ext>
              </a:extLst>
            </p:cNvPr>
            <p:cNvGrpSpPr/>
            <p:nvPr/>
          </p:nvGrpSpPr>
          <p:grpSpPr>
            <a:xfrm>
              <a:off x="8356044" y="-13378"/>
              <a:ext cx="964781" cy="272101"/>
              <a:chOff x="4068077" y="4924459"/>
              <a:chExt cx="964781" cy="272101"/>
            </a:xfrm>
          </p:grpSpPr>
          <p:sp>
            <p:nvSpPr>
              <p:cNvPr id="44" name="Retângulo 2">
                <a:extLst>
                  <a:ext uri="{FF2B5EF4-FFF2-40B4-BE49-F238E27FC236}">
                    <a16:creationId xmlns:a16="http://schemas.microsoft.com/office/drawing/2014/main" id="{77BBA36F-A896-40D7-8AA1-B5C9E5A14171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5" name="TextBox 2">
                <a:extLst>
                  <a:ext uri="{FF2B5EF4-FFF2-40B4-BE49-F238E27FC236}">
                    <a16:creationId xmlns:a16="http://schemas.microsoft.com/office/drawing/2014/main" id="{3889ECB1-F469-4C07-9A57-696462B05CB1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B8BB7643-3DEE-44B9-8CE7-3F1C987462AA}"/>
                </a:ext>
              </a:extLst>
            </p:cNvPr>
            <p:cNvGrpSpPr/>
            <p:nvPr/>
          </p:nvGrpSpPr>
          <p:grpSpPr>
            <a:xfrm>
              <a:off x="9879166" y="-13662"/>
              <a:ext cx="689519" cy="272669"/>
              <a:chOff x="5680556" y="4924175"/>
              <a:chExt cx="689519" cy="272669"/>
            </a:xfrm>
          </p:grpSpPr>
          <p:sp>
            <p:nvSpPr>
              <p:cNvPr id="42" name="Retângulo 4">
                <a:extLst>
                  <a:ext uri="{FF2B5EF4-FFF2-40B4-BE49-F238E27FC236}">
                    <a16:creationId xmlns:a16="http://schemas.microsoft.com/office/drawing/2014/main" id="{E836FC56-B66B-49C6-8B43-DD05A88BC868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3" name="TextBox 25">
                <a:extLst>
                  <a:ext uri="{FF2B5EF4-FFF2-40B4-BE49-F238E27FC236}">
                    <a16:creationId xmlns:a16="http://schemas.microsoft.com/office/drawing/2014/main" id="{7CBF60F3-597B-4A2D-823E-75752A018949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34" name="Retângulo 7">
              <a:extLst>
                <a:ext uri="{FF2B5EF4-FFF2-40B4-BE49-F238E27FC236}">
                  <a16:creationId xmlns:a16="http://schemas.microsoft.com/office/drawing/2014/main" id="{2222A175-85E4-4ED4-A9BC-FB1B3A151E89}"/>
                </a:ext>
              </a:extLst>
            </p:cNvPr>
            <p:cNvSpPr/>
            <p:nvPr/>
          </p:nvSpPr>
          <p:spPr>
            <a:xfrm>
              <a:off x="10558542" y="-14128"/>
              <a:ext cx="996607" cy="273600"/>
            </a:xfrm>
            <a:prstGeom prst="rect">
              <a:avLst/>
            </a:prstGeom>
            <a:solidFill>
              <a:srgbClr val="00B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8975BAA3-4605-4883-B5DF-11A07DA1AEA1}"/>
                </a:ext>
              </a:extLst>
            </p:cNvPr>
            <p:cNvGrpSpPr/>
            <p:nvPr/>
          </p:nvGrpSpPr>
          <p:grpSpPr>
            <a:xfrm>
              <a:off x="7694432" y="-14128"/>
              <a:ext cx="680901" cy="273600"/>
              <a:chOff x="3397537" y="4923709"/>
              <a:chExt cx="680901" cy="273600"/>
            </a:xfrm>
          </p:grpSpPr>
          <p:sp>
            <p:nvSpPr>
              <p:cNvPr id="40" name="Retângulo 1">
                <a:extLst>
                  <a:ext uri="{FF2B5EF4-FFF2-40B4-BE49-F238E27FC236}">
                    <a16:creationId xmlns:a16="http://schemas.microsoft.com/office/drawing/2014/main" id="{C634814E-E772-49EF-91A1-9F3657D4FB34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D3C83378-AC20-4FE6-A88C-6DAFF6D86FD6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5E9E812-D81D-4A49-830F-71C3D9723894}"/>
                </a:ext>
              </a:extLst>
            </p:cNvPr>
            <p:cNvGrpSpPr/>
            <p:nvPr/>
          </p:nvGrpSpPr>
          <p:grpSpPr>
            <a:xfrm>
              <a:off x="9321328" y="-13662"/>
              <a:ext cx="577127" cy="272669"/>
              <a:chOff x="5107239" y="4924175"/>
              <a:chExt cx="577127" cy="272669"/>
            </a:xfrm>
          </p:grpSpPr>
          <p:sp>
            <p:nvSpPr>
              <p:cNvPr id="38" name="Retângulo 4">
                <a:extLst>
                  <a:ext uri="{FF2B5EF4-FFF2-40B4-BE49-F238E27FC236}">
                    <a16:creationId xmlns:a16="http://schemas.microsoft.com/office/drawing/2014/main" id="{F5AC5744-9A56-425D-8C84-209C34BEE67E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39" name="TextBox 25">
                <a:extLst>
                  <a:ext uri="{FF2B5EF4-FFF2-40B4-BE49-F238E27FC236}">
                    <a16:creationId xmlns:a16="http://schemas.microsoft.com/office/drawing/2014/main" id="{FABCDACA-0D79-4FC2-B9B2-EF14259DEE2E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37" name="TextBox 34">
              <a:extLst>
                <a:ext uri="{FF2B5EF4-FFF2-40B4-BE49-F238E27FC236}">
                  <a16:creationId xmlns:a16="http://schemas.microsoft.com/office/drawing/2014/main" id="{648C8BBC-4745-41B7-B504-0B27E169BF9B}"/>
                </a:ext>
              </a:extLst>
            </p:cNvPr>
            <p:cNvSpPr txBox="1"/>
            <p:nvPr userDrawn="1"/>
          </p:nvSpPr>
          <p:spPr>
            <a:xfrm>
              <a:off x="10520442" y="-46605"/>
              <a:ext cx="1093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Síntese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&amp;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Pontos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de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Atenção</a:t>
              </a:r>
              <a:endParaRPr lang="en-BR" sz="800">
                <a:solidFill>
                  <a:schemeClr val="bg1"/>
                </a:solidFill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402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6096001" cy="6863356"/>
          </a:xfrm>
          <a:prstGeom prst="rect">
            <a:avLst/>
          </a:prstGeom>
          <a:solidFill>
            <a:srgbClr val="B8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66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rgbClr val="EFFFF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2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529114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/>
            </a:lvl1pPr>
          </a:lstStyle>
          <a:p>
            <a:pPr lvl="0"/>
            <a:r>
              <a:rPr lang="pt-BR" noProof="0" dirty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2300" y="1058861"/>
            <a:ext cx="529730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/>
            </a:lvl1pPr>
          </a:lstStyle>
          <a:p>
            <a:pPr lvl="0"/>
            <a:r>
              <a:rPr lang="pt-BR" noProof="0" dirty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389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9389" y="1028700"/>
            <a:ext cx="442911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16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63C11A80-D6B1-4D8D-A55C-6FDCAC560EBC}"/>
              </a:ext>
            </a:extLst>
          </p:cNvPr>
          <p:cNvSpPr/>
          <p:nvPr userDrawn="1"/>
        </p:nvSpPr>
        <p:spPr>
          <a:xfrm>
            <a:off x="3718817" y="-5356"/>
            <a:ext cx="4783040" cy="6863356"/>
          </a:xfrm>
          <a:prstGeom prst="rect">
            <a:avLst/>
          </a:prstGeom>
          <a:solidFill>
            <a:srgbClr val="B8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3714751" cy="6863356"/>
          </a:xfrm>
          <a:prstGeom prst="rect">
            <a:avLst/>
          </a:prstGeom>
          <a:solidFill>
            <a:srgbClr val="8F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66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2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3098031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4768" y="1058861"/>
            <a:ext cx="309483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354094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27335" y="1549399"/>
            <a:ext cx="3506105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501857" y="1028700"/>
            <a:ext cx="442911" cy="442911"/>
          </a:xfrm>
          <a:prstGeom prst="rect">
            <a:avLst/>
          </a:prstGeom>
        </p:spPr>
      </p:pic>
      <p:sp>
        <p:nvSpPr>
          <p:cNvPr id="26" name="Espaço Reservado para Texto 8">
            <a:extLst>
              <a:ext uri="{FF2B5EF4-FFF2-40B4-BE49-F238E27FC236}">
                <a16:creationId xmlns:a16="http://schemas.microsoft.com/office/drawing/2014/main" id="{3C931603-CC78-4A17-A23A-3814675DBD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11337" y="1058861"/>
            <a:ext cx="34420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433340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4409955" cy="686335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B2D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00AA13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529114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2300" y="1058861"/>
            <a:ext cx="529730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389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9389" y="1028700"/>
            <a:ext cx="442911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6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6096001" cy="6863356"/>
          </a:xfrm>
          <a:prstGeom prst="rect">
            <a:avLst/>
          </a:prstGeom>
          <a:solidFill>
            <a:srgbClr val="FFE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FFD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accent2">
                    <a:lumMod val="75000"/>
                  </a:schemeClr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529114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2300" y="1058861"/>
            <a:ext cx="529730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389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9389" y="1028700"/>
            <a:ext cx="442911" cy="442911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0DFC0B64-4D1E-4541-B459-5FF10806933C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7032820" y="-46605"/>
            <a:chExt cx="4581090" cy="338554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3F7CC2A2-01DC-4DAA-9C9F-A3252FC2FD14}"/>
                </a:ext>
              </a:extLst>
            </p:cNvPr>
            <p:cNvGrpSpPr/>
            <p:nvPr/>
          </p:nvGrpSpPr>
          <p:grpSpPr>
            <a:xfrm>
              <a:off x="7032820" y="-14128"/>
              <a:ext cx="680901" cy="273600"/>
              <a:chOff x="2718987" y="4923709"/>
              <a:chExt cx="680901" cy="273600"/>
            </a:xfrm>
          </p:grpSpPr>
          <p:sp>
            <p:nvSpPr>
              <p:cNvPr id="56" name="Retângulo 1">
                <a:extLst>
                  <a:ext uri="{FF2B5EF4-FFF2-40B4-BE49-F238E27FC236}">
                    <a16:creationId xmlns:a16="http://schemas.microsoft.com/office/drawing/2014/main" id="{5F1BCC65-AC58-4FAC-899D-2E582DFAA95D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7" name="TextBox 45">
                <a:extLst>
                  <a:ext uri="{FF2B5EF4-FFF2-40B4-BE49-F238E27FC236}">
                    <a16:creationId xmlns:a16="http://schemas.microsoft.com/office/drawing/2014/main" id="{53D35B92-EB8B-4FCC-933A-6B160B515904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CE22F60-676B-4C2D-8161-78BD3EC34499}"/>
                </a:ext>
              </a:extLst>
            </p:cNvPr>
            <p:cNvGrpSpPr/>
            <p:nvPr/>
          </p:nvGrpSpPr>
          <p:grpSpPr>
            <a:xfrm>
              <a:off x="8356044" y="-13378"/>
              <a:ext cx="964781" cy="272101"/>
              <a:chOff x="4068077" y="4924459"/>
              <a:chExt cx="964781" cy="272101"/>
            </a:xfrm>
          </p:grpSpPr>
          <p:sp>
            <p:nvSpPr>
              <p:cNvPr id="54" name="Retângulo 2">
                <a:extLst>
                  <a:ext uri="{FF2B5EF4-FFF2-40B4-BE49-F238E27FC236}">
                    <a16:creationId xmlns:a16="http://schemas.microsoft.com/office/drawing/2014/main" id="{8A2D8735-415E-42EC-904C-A91FF82EE2A2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D4EE9722-1187-48BE-8DD7-E958503DC0F4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3F7A7D-72FF-4813-A2EF-4281F574E0A4}"/>
                </a:ext>
              </a:extLst>
            </p:cNvPr>
            <p:cNvGrpSpPr/>
            <p:nvPr/>
          </p:nvGrpSpPr>
          <p:grpSpPr>
            <a:xfrm>
              <a:off x="9879166" y="-13662"/>
              <a:ext cx="689519" cy="272669"/>
              <a:chOff x="5680556" y="4924175"/>
              <a:chExt cx="689519" cy="272669"/>
            </a:xfrm>
          </p:grpSpPr>
          <p:sp>
            <p:nvSpPr>
              <p:cNvPr id="52" name="Retângulo 4">
                <a:extLst>
                  <a:ext uri="{FF2B5EF4-FFF2-40B4-BE49-F238E27FC236}">
                    <a16:creationId xmlns:a16="http://schemas.microsoft.com/office/drawing/2014/main" id="{632E45D2-25FC-46BE-8400-66303154B4DE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3" name="TextBox 25">
                <a:extLst>
                  <a:ext uri="{FF2B5EF4-FFF2-40B4-BE49-F238E27FC236}">
                    <a16:creationId xmlns:a16="http://schemas.microsoft.com/office/drawing/2014/main" id="{3557362B-5A0C-492D-9771-ED4B9669FBB4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4" name="Retângulo 7">
              <a:extLst>
                <a:ext uri="{FF2B5EF4-FFF2-40B4-BE49-F238E27FC236}">
                  <a16:creationId xmlns:a16="http://schemas.microsoft.com/office/drawing/2014/main" id="{E2FCB611-1337-4430-8767-3B2B417F9737}"/>
                </a:ext>
              </a:extLst>
            </p:cNvPr>
            <p:cNvSpPr/>
            <p:nvPr/>
          </p:nvSpPr>
          <p:spPr>
            <a:xfrm>
              <a:off x="10558542" y="-14128"/>
              <a:ext cx="996607" cy="273600"/>
            </a:xfrm>
            <a:prstGeom prst="rect">
              <a:avLst/>
            </a:prstGeom>
            <a:solidFill>
              <a:srgbClr val="00B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3AFB1D71-9289-4728-9D23-22C5D8ADFAA9}"/>
                </a:ext>
              </a:extLst>
            </p:cNvPr>
            <p:cNvGrpSpPr/>
            <p:nvPr/>
          </p:nvGrpSpPr>
          <p:grpSpPr>
            <a:xfrm>
              <a:off x="7694432" y="-14128"/>
              <a:ext cx="680901" cy="273600"/>
              <a:chOff x="3397537" y="4923709"/>
              <a:chExt cx="680901" cy="273600"/>
            </a:xfrm>
          </p:grpSpPr>
          <p:sp>
            <p:nvSpPr>
              <p:cNvPr id="50" name="Retângulo 1">
                <a:extLst>
                  <a:ext uri="{FF2B5EF4-FFF2-40B4-BE49-F238E27FC236}">
                    <a16:creationId xmlns:a16="http://schemas.microsoft.com/office/drawing/2014/main" id="{5917170B-7B35-4D8D-BFE1-CC6E128D9F15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1" name="TextBox 45">
                <a:extLst>
                  <a:ext uri="{FF2B5EF4-FFF2-40B4-BE49-F238E27FC236}">
                    <a16:creationId xmlns:a16="http://schemas.microsoft.com/office/drawing/2014/main" id="{1D58CD58-FC79-4553-9ADC-CC8D0758A959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FA3F0572-6E08-41DD-9C20-739DE9C040EA}"/>
                </a:ext>
              </a:extLst>
            </p:cNvPr>
            <p:cNvGrpSpPr/>
            <p:nvPr/>
          </p:nvGrpSpPr>
          <p:grpSpPr>
            <a:xfrm>
              <a:off x="9321328" y="-13662"/>
              <a:ext cx="577127" cy="272669"/>
              <a:chOff x="5107239" y="4924175"/>
              <a:chExt cx="577127" cy="272669"/>
            </a:xfrm>
          </p:grpSpPr>
          <p:sp>
            <p:nvSpPr>
              <p:cNvPr id="48" name="Retângulo 4">
                <a:extLst>
                  <a:ext uri="{FF2B5EF4-FFF2-40B4-BE49-F238E27FC236}">
                    <a16:creationId xmlns:a16="http://schemas.microsoft.com/office/drawing/2014/main" id="{7793F8C4-038E-45D2-BE18-5407DF98D13B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9" name="TextBox 25">
                <a:extLst>
                  <a:ext uri="{FF2B5EF4-FFF2-40B4-BE49-F238E27FC236}">
                    <a16:creationId xmlns:a16="http://schemas.microsoft.com/office/drawing/2014/main" id="{7E084AD8-42CE-4888-8169-6664A3558149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7" name="TextBox 34">
              <a:extLst>
                <a:ext uri="{FF2B5EF4-FFF2-40B4-BE49-F238E27FC236}">
                  <a16:creationId xmlns:a16="http://schemas.microsoft.com/office/drawing/2014/main" id="{18A0B1A2-378F-4EBB-84E0-2A6DFE8E4D5C}"/>
                </a:ext>
              </a:extLst>
            </p:cNvPr>
            <p:cNvSpPr txBox="1"/>
            <p:nvPr userDrawn="1"/>
          </p:nvSpPr>
          <p:spPr>
            <a:xfrm>
              <a:off x="10520442" y="-46605"/>
              <a:ext cx="1093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Síntese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&amp;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Pontos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de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Atenção</a:t>
              </a:r>
              <a:endParaRPr lang="en-BR" sz="800">
                <a:solidFill>
                  <a:schemeClr val="bg1"/>
                </a:solidFill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73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ECDD1F-ABBD-4058-B663-57CE8142502B}"/>
              </a:ext>
            </a:extLst>
          </p:cNvPr>
          <p:cNvSpPr/>
          <p:nvPr userDrawn="1"/>
        </p:nvSpPr>
        <p:spPr>
          <a:xfrm>
            <a:off x="0" y="0"/>
            <a:ext cx="12192000" cy="761997"/>
          </a:xfrm>
          <a:prstGeom prst="rect">
            <a:avLst/>
          </a:prstGeom>
          <a:solidFill>
            <a:srgbClr val="558ED5">
              <a:alpha val="15000"/>
            </a:srgbClr>
          </a:solidFill>
          <a:ln w="2083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E02D-EB03-9F4D-9814-A231D3DB8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4237"/>
          <a:stretch/>
        </p:blipFill>
        <p:spPr>
          <a:xfrm>
            <a:off x="11613910" y="98930"/>
            <a:ext cx="438580" cy="44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512BE-9BF4-434A-A47A-FD00BCE709C9}"/>
              </a:ext>
            </a:extLst>
          </p:cNvPr>
          <p:cNvSpPr txBox="1"/>
          <p:nvPr userDrawn="1"/>
        </p:nvSpPr>
        <p:spPr>
          <a:xfrm>
            <a:off x="11768652" y="648207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AAD448-E298-6C47-96D3-4D67CFAB0E26}" type="slidenum">
              <a:rPr lang="en-US" sz="1200" smtClean="0">
                <a:solidFill>
                  <a:srgbClr val="0B477B"/>
                </a:solidFill>
                <a:latin typeface="Avenir Next" panose="020B0503020202020204" pitchFamily="34" charset="0"/>
              </a:rPr>
              <a:t>‹nº›</a:t>
            </a:fld>
            <a:endParaRPr lang="en-US" sz="1200">
              <a:solidFill>
                <a:srgbClr val="0B477B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059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6096001" cy="6863356"/>
          </a:xfrm>
          <a:prstGeom prst="rect">
            <a:avLst/>
          </a:prstGeom>
          <a:solidFill>
            <a:srgbClr val="EBE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C8C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lang="en-BR" sz="3100" b="1" kern="1200" dirty="0">
                <a:solidFill>
                  <a:srgbClr val="EBEEFF"/>
                </a:solidFill>
                <a:latin typeface="Quicksand" pitchFamily="2" charset="0"/>
                <a:ea typeface="+mj-ea"/>
                <a:cs typeface="+mj-cs"/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>
            <a:noAutofit/>
          </a:bodyPr>
          <a:lstStyle>
            <a:lvl1pPr marL="0" indent="0" algn="l">
              <a:buNone/>
              <a:defRPr lang="en-BR" sz="2400" kern="1200" dirty="0">
                <a:solidFill>
                  <a:srgbClr val="7030A0"/>
                </a:solidFill>
                <a:latin typeface="Quicksand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529114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2300" y="1058861"/>
            <a:ext cx="529730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389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9389" y="1028700"/>
            <a:ext cx="442911" cy="442911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0B6BA18-F71F-43DC-9C63-710FC79BA56E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7032820" y="-46605"/>
            <a:chExt cx="4581090" cy="338554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D44DADE9-8BA9-4008-9E09-0033D87C3A48}"/>
                </a:ext>
              </a:extLst>
            </p:cNvPr>
            <p:cNvGrpSpPr/>
            <p:nvPr/>
          </p:nvGrpSpPr>
          <p:grpSpPr>
            <a:xfrm>
              <a:off x="7032820" y="-14128"/>
              <a:ext cx="680901" cy="273600"/>
              <a:chOff x="2718987" y="4923709"/>
              <a:chExt cx="680901" cy="273600"/>
            </a:xfrm>
          </p:grpSpPr>
          <p:sp>
            <p:nvSpPr>
              <p:cNvPr id="56" name="Retângulo 1">
                <a:extLst>
                  <a:ext uri="{FF2B5EF4-FFF2-40B4-BE49-F238E27FC236}">
                    <a16:creationId xmlns:a16="http://schemas.microsoft.com/office/drawing/2014/main" id="{4B3A213B-CB95-4543-ADE7-D84ECE1B5E74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7" name="TextBox 45">
                <a:extLst>
                  <a:ext uri="{FF2B5EF4-FFF2-40B4-BE49-F238E27FC236}">
                    <a16:creationId xmlns:a16="http://schemas.microsoft.com/office/drawing/2014/main" id="{E3C14353-1761-423B-BD02-1C3A487F7314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9134B40B-585F-496B-996C-6271761FCEED}"/>
                </a:ext>
              </a:extLst>
            </p:cNvPr>
            <p:cNvGrpSpPr/>
            <p:nvPr/>
          </p:nvGrpSpPr>
          <p:grpSpPr>
            <a:xfrm>
              <a:off x="8356044" y="-13378"/>
              <a:ext cx="964781" cy="272101"/>
              <a:chOff x="4068077" y="4924459"/>
              <a:chExt cx="964781" cy="272101"/>
            </a:xfrm>
          </p:grpSpPr>
          <p:sp>
            <p:nvSpPr>
              <p:cNvPr id="54" name="Retângulo 2">
                <a:extLst>
                  <a:ext uri="{FF2B5EF4-FFF2-40B4-BE49-F238E27FC236}">
                    <a16:creationId xmlns:a16="http://schemas.microsoft.com/office/drawing/2014/main" id="{FD46CD90-D686-4368-8160-5F2668E158E6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8A6F9545-C51F-4512-A791-53D890A5BC9B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5392B3C9-06A9-4424-994E-63786FFF430B}"/>
                </a:ext>
              </a:extLst>
            </p:cNvPr>
            <p:cNvGrpSpPr/>
            <p:nvPr/>
          </p:nvGrpSpPr>
          <p:grpSpPr>
            <a:xfrm>
              <a:off x="9879166" y="-13662"/>
              <a:ext cx="689519" cy="272669"/>
              <a:chOff x="5680556" y="4924175"/>
              <a:chExt cx="689519" cy="272669"/>
            </a:xfrm>
          </p:grpSpPr>
          <p:sp>
            <p:nvSpPr>
              <p:cNvPr id="52" name="Retângulo 4">
                <a:extLst>
                  <a:ext uri="{FF2B5EF4-FFF2-40B4-BE49-F238E27FC236}">
                    <a16:creationId xmlns:a16="http://schemas.microsoft.com/office/drawing/2014/main" id="{58738178-B4A4-484A-90AD-BE26B95E2B67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3" name="TextBox 25">
                <a:extLst>
                  <a:ext uri="{FF2B5EF4-FFF2-40B4-BE49-F238E27FC236}">
                    <a16:creationId xmlns:a16="http://schemas.microsoft.com/office/drawing/2014/main" id="{F8F70A51-79AB-4B22-AD3F-5B43437E411E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4" name="Retângulo 7">
              <a:extLst>
                <a:ext uri="{FF2B5EF4-FFF2-40B4-BE49-F238E27FC236}">
                  <a16:creationId xmlns:a16="http://schemas.microsoft.com/office/drawing/2014/main" id="{05C7F468-8C15-4F65-87EB-8F5038E9F392}"/>
                </a:ext>
              </a:extLst>
            </p:cNvPr>
            <p:cNvSpPr/>
            <p:nvPr/>
          </p:nvSpPr>
          <p:spPr>
            <a:xfrm>
              <a:off x="10558542" y="-14128"/>
              <a:ext cx="996607" cy="273600"/>
            </a:xfrm>
            <a:prstGeom prst="rect">
              <a:avLst/>
            </a:prstGeom>
            <a:solidFill>
              <a:srgbClr val="00B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A45D03BE-5A6A-4B30-A38B-E9377C7283EE}"/>
                </a:ext>
              </a:extLst>
            </p:cNvPr>
            <p:cNvGrpSpPr/>
            <p:nvPr/>
          </p:nvGrpSpPr>
          <p:grpSpPr>
            <a:xfrm>
              <a:off x="7694432" y="-14128"/>
              <a:ext cx="680901" cy="273600"/>
              <a:chOff x="3397537" y="4923709"/>
              <a:chExt cx="680901" cy="273600"/>
            </a:xfrm>
          </p:grpSpPr>
          <p:sp>
            <p:nvSpPr>
              <p:cNvPr id="50" name="Retângulo 1">
                <a:extLst>
                  <a:ext uri="{FF2B5EF4-FFF2-40B4-BE49-F238E27FC236}">
                    <a16:creationId xmlns:a16="http://schemas.microsoft.com/office/drawing/2014/main" id="{D1D177C3-75DC-4825-9989-A5C01DD877DA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1" name="TextBox 45">
                <a:extLst>
                  <a:ext uri="{FF2B5EF4-FFF2-40B4-BE49-F238E27FC236}">
                    <a16:creationId xmlns:a16="http://schemas.microsoft.com/office/drawing/2014/main" id="{53F689A8-AB32-48A3-85E4-6E4E8B72E760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636D8189-7DB5-48EB-B40B-2F8E1CF136B4}"/>
                </a:ext>
              </a:extLst>
            </p:cNvPr>
            <p:cNvGrpSpPr/>
            <p:nvPr/>
          </p:nvGrpSpPr>
          <p:grpSpPr>
            <a:xfrm>
              <a:off x="9321328" y="-13662"/>
              <a:ext cx="577127" cy="272669"/>
              <a:chOff x="5107239" y="4924175"/>
              <a:chExt cx="577127" cy="272669"/>
            </a:xfrm>
          </p:grpSpPr>
          <p:sp>
            <p:nvSpPr>
              <p:cNvPr id="48" name="Retângulo 4">
                <a:extLst>
                  <a:ext uri="{FF2B5EF4-FFF2-40B4-BE49-F238E27FC236}">
                    <a16:creationId xmlns:a16="http://schemas.microsoft.com/office/drawing/2014/main" id="{F310D607-346F-4600-9004-555C93C6E94C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9" name="TextBox 25">
                <a:extLst>
                  <a:ext uri="{FF2B5EF4-FFF2-40B4-BE49-F238E27FC236}">
                    <a16:creationId xmlns:a16="http://schemas.microsoft.com/office/drawing/2014/main" id="{52A916A6-442F-47DB-BE18-D7914A630BBC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7" name="TextBox 34">
              <a:extLst>
                <a:ext uri="{FF2B5EF4-FFF2-40B4-BE49-F238E27FC236}">
                  <a16:creationId xmlns:a16="http://schemas.microsoft.com/office/drawing/2014/main" id="{E53F8674-4F02-4E01-92ED-1FB84B4650CD}"/>
                </a:ext>
              </a:extLst>
            </p:cNvPr>
            <p:cNvSpPr txBox="1"/>
            <p:nvPr userDrawn="1"/>
          </p:nvSpPr>
          <p:spPr>
            <a:xfrm>
              <a:off x="10520442" y="-46605"/>
              <a:ext cx="1093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Síntese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&amp;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Pontos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de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Atenção</a:t>
              </a:r>
              <a:endParaRPr lang="en-BR" sz="800">
                <a:solidFill>
                  <a:schemeClr val="bg1"/>
                </a:solidFill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84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6096001" cy="6863356"/>
          </a:xfrm>
          <a:prstGeom prst="rect">
            <a:avLst/>
          </a:prstGeom>
          <a:solidFill>
            <a:srgbClr val="E4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76A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0070C0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41F340E-9842-4797-8BB3-0E6E432075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308" y="1058861"/>
            <a:ext cx="5291142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1524662A-35F2-4A7F-944B-B7F65FC7E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42300" y="1058861"/>
            <a:ext cx="5297300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B665F4D-B32B-4784-B0BC-52B6A49F2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2398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23" name="Espaço Reservado para Texto 21">
            <a:extLst>
              <a:ext uri="{FF2B5EF4-FFF2-40B4-BE49-F238E27FC236}">
                <a16:creationId xmlns:a16="http://schemas.microsoft.com/office/drawing/2014/main" id="{159905E3-BA26-451B-92C4-EF35CC0FC9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9389" y="1549399"/>
            <a:ext cx="5734051" cy="4806952"/>
          </a:xfrm>
        </p:spPr>
        <p:txBody>
          <a:bodyPr/>
          <a:lstStyle>
            <a:lvl1pPr>
              <a:defRPr>
                <a:latin typeface="Quicksand Light" pitchFamily="2" charset="0"/>
              </a:defRPr>
            </a:lvl1pPr>
            <a:lvl2pPr>
              <a:defRPr>
                <a:latin typeface="Quicksand Light" pitchFamily="2" charset="0"/>
              </a:defRPr>
            </a:lvl2pPr>
            <a:lvl3pPr>
              <a:defRPr>
                <a:latin typeface="Quicksand Light" pitchFamily="2" charset="0"/>
              </a:defRPr>
            </a:lvl3pPr>
            <a:lvl4pPr>
              <a:defRPr>
                <a:latin typeface="Quicksand Light" pitchFamily="2" charset="0"/>
              </a:defRPr>
            </a:lvl4pPr>
            <a:lvl5pPr>
              <a:defRPr>
                <a:latin typeface="Quicksand Light" pitchFamily="2" charset="0"/>
              </a:defRPr>
            </a:lvl5pPr>
          </a:lstStyle>
          <a:p>
            <a:pPr lvl="0"/>
            <a:r>
              <a:rPr lang="pt-BR" noProof="0"/>
              <a:t>Clique para editar os estilos de texto Mestres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pic>
        <p:nvPicPr>
          <p:cNvPr id="27" name="Gráfico 26" descr="Lupa estrutura de tópicos">
            <a:extLst>
              <a:ext uri="{FF2B5EF4-FFF2-40B4-BE49-F238E27FC236}">
                <a16:creationId xmlns:a16="http://schemas.microsoft.com/office/drawing/2014/main" id="{AB1A4E1F-2DA1-482C-B2BC-7EC15CC1C2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97" y="1028700"/>
            <a:ext cx="442911" cy="442911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E092238D-4F7C-481C-8B5D-E6AC67ADFE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99389" y="1028700"/>
            <a:ext cx="442911" cy="442911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F0F176A-9F52-488A-BDF8-936AF37274F3}"/>
              </a:ext>
            </a:extLst>
          </p:cNvPr>
          <p:cNvGrpSpPr/>
          <p:nvPr userDrawn="1"/>
        </p:nvGrpSpPr>
        <p:grpSpPr>
          <a:xfrm>
            <a:off x="7032820" y="-46605"/>
            <a:ext cx="4581090" cy="338554"/>
            <a:chOff x="7032820" y="-46605"/>
            <a:chExt cx="4581090" cy="338554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E899400F-0461-476C-8695-AFCB98A4AD2B}"/>
                </a:ext>
              </a:extLst>
            </p:cNvPr>
            <p:cNvGrpSpPr/>
            <p:nvPr/>
          </p:nvGrpSpPr>
          <p:grpSpPr>
            <a:xfrm>
              <a:off x="7032820" y="-14128"/>
              <a:ext cx="680901" cy="273600"/>
              <a:chOff x="2718987" y="4923709"/>
              <a:chExt cx="680901" cy="273600"/>
            </a:xfrm>
          </p:grpSpPr>
          <p:sp>
            <p:nvSpPr>
              <p:cNvPr id="56" name="Retângulo 1">
                <a:extLst>
                  <a:ext uri="{FF2B5EF4-FFF2-40B4-BE49-F238E27FC236}">
                    <a16:creationId xmlns:a16="http://schemas.microsoft.com/office/drawing/2014/main" id="{3F6551B9-7FF6-4197-8B78-A75150F99A69}"/>
                  </a:ext>
                </a:extLst>
              </p:cNvPr>
              <p:cNvSpPr/>
              <p:nvPr/>
            </p:nvSpPr>
            <p:spPr>
              <a:xfrm>
                <a:off x="2718987" y="4923709"/>
                <a:ext cx="680901" cy="273600"/>
              </a:xfrm>
              <a:prstGeom prst="rect">
                <a:avLst/>
              </a:prstGeom>
              <a:solidFill>
                <a:srgbClr val="008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7" name="TextBox 45">
                <a:extLst>
                  <a:ext uri="{FF2B5EF4-FFF2-40B4-BE49-F238E27FC236}">
                    <a16:creationId xmlns:a16="http://schemas.microsoft.com/office/drawing/2014/main" id="{6D25C44E-5BAE-425C-8478-19E996392662}"/>
                  </a:ext>
                </a:extLst>
              </p:cNvPr>
              <p:cNvSpPr txBox="1"/>
              <p:nvPr/>
            </p:nvSpPr>
            <p:spPr>
              <a:xfrm>
                <a:off x="271898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BR" sz="800">
                    <a:solidFill>
                      <a:schemeClr val="bg1"/>
                    </a:solidFill>
                    <a:latin typeface="Quicksand" pitchFamily="2" charset="77"/>
                  </a:rPr>
                  <a:t>Método</a:t>
                </a: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55B72597-F4C7-4413-B006-894BE7203C23}"/>
                </a:ext>
              </a:extLst>
            </p:cNvPr>
            <p:cNvGrpSpPr/>
            <p:nvPr/>
          </p:nvGrpSpPr>
          <p:grpSpPr>
            <a:xfrm>
              <a:off x="8356044" y="-13378"/>
              <a:ext cx="964781" cy="272101"/>
              <a:chOff x="4068077" y="4924459"/>
              <a:chExt cx="964781" cy="272101"/>
            </a:xfrm>
          </p:grpSpPr>
          <p:sp>
            <p:nvSpPr>
              <p:cNvPr id="54" name="Retângulo 2">
                <a:extLst>
                  <a:ext uri="{FF2B5EF4-FFF2-40B4-BE49-F238E27FC236}">
                    <a16:creationId xmlns:a16="http://schemas.microsoft.com/office/drawing/2014/main" id="{8865FBE3-7ECA-4070-A2FA-3CF85949ABC2}"/>
                  </a:ext>
                </a:extLst>
              </p:cNvPr>
              <p:cNvSpPr/>
              <p:nvPr/>
            </p:nvSpPr>
            <p:spPr>
              <a:xfrm>
                <a:off x="4082823" y="4924459"/>
                <a:ext cx="950035" cy="272101"/>
              </a:xfrm>
              <a:prstGeom prst="rect">
                <a:avLst/>
              </a:prstGeom>
              <a:solidFill>
                <a:srgbClr val="00B2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5" name="TextBox 2">
                <a:extLst>
                  <a:ext uri="{FF2B5EF4-FFF2-40B4-BE49-F238E27FC236}">
                    <a16:creationId xmlns:a16="http://schemas.microsoft.com/office/drawing/2014/main" id="{E471FFD9-5202-43BC-BDA7-0F5EAF49C530}"/>
                  </a:ext>
                </a:extLst>
              </p:cNvPr>
              <p:cNvSpPr txBox="1"/>
              <p:nvPr/>
            </p:nvSpPr>
            <p:spPr>
              <a:xfrm>
                <a:off x="4068077" y="4952787"/>
                <a:ext cx="961226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Estratégia da VR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E6FBCF1F-AECC-4512-891B-C6657E9E5FEE}"/>
                </a:ext>
              </a:extLst>
            </p:cNvPr>
            <p:cNvGrpSpPr/>
            <p:nvPr/>
          </p:nvGrpSpPr>
          <p:grpSpPr>
            <a:xfrm>
              <a:off x="9879166" y="-13662"/>
              <a:ext cx="689519" cy="272669"/>
              <a:chOff x="5680556" y="4924175"/>
              <a:chExt cx="689519" cy="272669"/>
            </a:xfrm>
          </p:grpSpPr>
          <p:sp>
            <p:nvSpPr>
              <p:cNvPr id="52" name="Retângulo 4">
                <a:extLst>
                  <a:ext uri="{FF2B5EF4-FFF2-40B4-BE49-F238E27FC236}">
                    <a16:creationId xmlns:a16="http://schemas.microsoft.com/office/drawing/2014/main" id="{5D1CBC30-F9BF-4904-9928-B2257AA8EC47}"/>
                  </a:ext>
                </a:extLst>
              </p:cNvPr>
              <p:cNvSpPr/>
              <p:nvPr/>
            </p:nvSpPr>
            <p:spPr>
              <a:xfrm>
                <a:off x="5680556" y="4924175"/>
                <a:ext cx="684214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3" name="TextBox 25">
                <a:extLst>
                  <a:ext uri="{FF2B5EF4-FFF2-40B4-BE49-F238E27FC236}">
                    <a16:creationId xmlns:a16="http://schemas.microsoft.com/office/drawing/2014/main" id="{9714A8C4-6456-4910-9CBA-F5F7A5595D19}"/>
                  </a:ext>
                </a:extLst>
              </p:cNvPr>
              <p:cNvSpPr txBox="1"/>
              <p:nvPr/>
            </p:nvSpPr>
            <p:spPr>
              <a:xfrm>
                <a:off x="5689060" y="4952787"/>
                <a:ext cx="68101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 err="1">
                    <a:solidFill>
                      <a:schemeClr val="bg1"/>
                    </a:solidFill>
                    <a:latin typeface="Quicksand" pitchFamily="2" charset="77"/>
                  </a:rPr>
                  <a:t>Análise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4" name="Retângulo 7">
              <a:extLst>
                <a:ext uri="{FF2B5EF4-FFF2-40B4-BE49-F238E27FC236}">
                  <a16:creationId xmlns:a16="http://schemas.microsoft.com/office/drawing/2014/main" id="{F6E38F7E-DE30-41F0-8DA3-5ADC9F571A87}"/>
                </a:ext>
              </a:extLst>
            </p:cNvPr>
            <p:cNvSpPr/>
            <p:nvPr/>
          </p:nvSpPr>
          <p:spPr>
            <a:xfrm>
              <a:off x="10558542" y="-14128"/>
              <a:ext cx="996607" cy="273600"/>
            </a:xfrm>
            <a:prstGeom prst="rect">
              <a:avLst/>
            </a:prstGeom>
            <a:solidFill>
              <a:srgbClr val="00B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58BBE701-41FB-498F-9A5F-19C14A296417}"/>
                </a:ext>
              </a:extLst>
            </p:cNvPr>
            <p:cNvGrpSpPr/>
            <p:nvPr/>
          </p:nvGrpSpPr>
          <p:grpSpPr>
            <a:xfrm>
              <a:off x="7694432" y="-14128"/>
              <a:ext cx="680901" cy="273600"/>
              <a:chOff x="3397537" y="4923709"/>
              <a:chExt cx="680901" cy="273600"/>
            </a:xfrm>
          </p:grpSpPr>
          <p:sp>
            <p:nvSpPr>
              <p:cNvPr id="50" name="Retângulo 1">
                <a:extLst>
                  <a:ext uri="{FF2B5EF4-FFF2-40B4-BE49-F238E27FC236}">
                    <a16:creationId xmlns:a16="http://schemas.microsoft.com/office/drawing/2014/main" id="{EB0440FA-D3C0-4844-9C86-527C7B2366F2}"/>
                  </a:ext>
                </a:extLst>
              </p:cNvPr>
              <p:cNvSpPr/>
              <p:nvPr/>
            </p:nvSpPr>
            <p:spPr>
              <a:xfrm>
                <a:off x="3397537" y="4923709"/>
                <a:ext cx="680901" cy="273600"/>
              </a:xfrm>
              <a:prstGeom prst="rect">
                <a:avLst/>
              </a:prstGeom>
              <a:solidFill>
                <a:srgbClr val="0096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51" name="TextBox 45">
                <a:extLst>
                  <a:ext uri="{FF2B5EF4-FFF2-40B4-BE49-F238E27FC236}">
                    <a16:creationId xmlns:a16="http://schemas.microsoft.com/office/drawing/2014/main" id="{256AADD8-3611-4096-A4E8-EC35537B59AB}"/>
                  </a:ext>
                </a:extLst>
              </p:cNvPr>
              <p:cNvSpPr txBox="1"/>
              <p:nvPr/>
            </p:nvSpPr>
            <p:spPr>
              <a:xfrm>
                <a:off x="3397537" y="4952787"/>
                <a:ext cx="672155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pt-BR" sz="800">
                    <a:solidFill>
                      <a:schemeClr val="bg1"/>
                    </a:solidFill>
                    <a:latin typeface="Quicksand" pitchFamily="2" charset="77"/>
                  </a:rPr>
                  <a:t>A LG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42092EB4-77E9-4F6E-B388-D0791C7210AE}"/>
                </a:ext>
              </a:extLst>
            </p:cNvPr>
            <p:cNvGrpSpPr/>
            <p:nvPr/>
          </p:nvGrpSpPr>
          <p:grpSpPr>
            <a:xfrm>
              <a:off x="9321328" y="-13662"/>
              <a:ext cx="577127" cy="272669"/>
              <a:chOff x="5107239" y="4924175"/>
              <a:chExt cx="577127" cy="272669"/>
            </a:xfrm>
          </p:grpSpPr>
          <p:sp>
            <p:nvSpPr>
              <p:cNvPr id="48" name="Retângulo 4">
                <a:extLst>
                  <a:ext uri="{FF2B5EF4-FFF2-40B4-BE49-F238E27FC236}">
                    <a16:creationId xmlns:a16="http://schemas.microsoft.com/office/drawing/2014/main" id="{BDA37DDD-14D2-472F-8FB8-F816B4D88E27}"/>
                  </a:ext>
                </a:extLst>
              </p:cNvPr>
              <p:cNvSpPr/>
              <p:nvPr/>
            </p:nvSpPr>
            <p:spPr>
              <a:xfrm>
                <a:off x="5107239" y="4924175"/>
                <a:ext cx="571822" cy="272669"/>
              </a:xfrm>
              <a:prstGeom prst="rect">
                <a:avLst/>
              </a:prstGeom>
              <a:solidFill>
                <a:srgbClr val="00BF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800"/>
              </a:p>
            </p:txBody>
          </p:sp>
          <p:sp>
            <p:nvSpPr>
              <p:cNvPr id="49" name="TextBox 25">
                <a:extLst>
                  <a:ext uri="{FF2B5EF4-FFF2-40B4-BE49-F238E27FC236}">
                    <a16:creationId xmlns:a16="http://schemas.microsoft.com/office/drawing/2014/main" id="{DA326F21-C2B4-47BF-8A39-6EABB4FDF0AC}"/>
                  </a:ext>
                </a:extLst>
              </p:cNvPr>
              <p:cNvSpPr txBox="1"/>
              <p:nvPr/>
            </p:nvSpPr>
            <p:spPr>
              <a:xfrm>
                <a:off x="5112544" y="4952787"/>
                <a:ext cx="57182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800">
                    <a:solidFill>
                      <a:schemeClr val="bg1"/>
                    </a:solidFill>
                    <a:latin typeface="Quicksand" pitchFamily="2" charset="77"/>
                  </a:rPr>
                  <a:t>As Is</a:t>
                </a:r>
                <a:endParaRPr lang="en-BR" sz="800">
                  <a:solidFill>
                    <a:schemeClr val="bg1"/>
                  </a:solidFill>
                  <a:latin typeface="Quicksand" pitchFamily="2" charset="77"/>
                </a:endParaRPr>
              </a:p>
            </p:txBody>
          </p:sp>
        </p:grpSp>
        <p:sp>
          <p:nvSpPr>
            <p:cNvPr id="47" name="TextBox 34">
              <a:extLst>
                <a:ext uri="{FF2B5EF4-FFF2-40B4-BE49-F238E27FC236}">
                  <a16:creationId xmlns:a16="http://schemas.microsoft.com/office/drawing/2014/main" id="{57E3262D-7918-4868-AA34-FF5956035E96}"/>
                </a:ext>
              </a:extLst>
            </p:cNvPr>
            <p:cNvSpPr txBox="1"/>
            <p:nvPr userDrawn="1"/>
          </p:nvSpPr>
          <p:spPr>
            <a:xfrm>
              <a:off x="10520442" y="-46605"/>
              <a:ext cx="109346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Síntese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&amp;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Pontos</a:t>
              </a:r>
              <a:r>
                <a:rPr lang="en-US" sz="800">
                  <a:solidFill>
                    <a:schemeClr val="bg1"/>
                  </a:solidFill>
                  <a:latin typeface="Quicksand" pitchFamily="2" charset="77"/>
                </a:rPr>
                <a:t> de </a:t>
              </a:r>
              <a:r>
                <a:rPr lang="en-US" sz="800" err="1">
                  <a:solidFill>
                    <a:schemeClr val="bg1"/>
                  </a:solidFill>
                  <a:latin typeface="Quicksand" pitchFamily="2" charset="77"/>
                </a:rPr>
                <a:t>Atenção</a:t>
              </a:r>
              <a:endParaRPr lang="en-BR" sz="800">
                <a:solidFill>
                  <a:schemeClr val="bg1"/>
                </a:solidFill>
                <a:latin typeface="Quicksand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97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8AC5E63C-2B40-41FD-8D17-98B221772341}"/>
              </a:ext>
            </a:extLst>
          </p:cNvPr>
          <p:cNvSpPr/>
          <p:nvPr userDrawn="1"/>
        </p:nvSpPr>
        <p:spPr>
          <a:xfrm>
            <a:off x="-1" y="-5356"/>
            <a:ext cx="3581401" cy="6863356"/>
          </a:xfrm>
          <a:prstGeom prst="rect">
            <a:avLst/>
          </a:prstGeom>
          <a:solidFill>
            <a:srgbClr val="D8F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7E18CE-8D40-4088-A30C-ACCA56D408D0}"/>
              </a:ext>
            </a:extLst>
          </p:cNvPr>
          <p:cNvSpPr/>
          <p:nvPr userDrawn="1"/>
        </p:nvSpPr>
        <p:spPr>
          <a:xfrm>
            <a:off x="0" y="-5356"/>
            <a:ext cx="12192000" cy="938805"/>
          </a:xfrm>
          <a:prstGeom prst="rect">
            <a:avLst/>
          </a:prstGeom>
          <a:solidFill>
            <a:srgbClr val="B2D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1">
                <a:solidFill>
                  <a:srgbClr val="EFFFF1"/>
                </a:solidFill>
              </a:defRPr>
            </a:lvl1pPr>
          </a:lstStyle>
          <a:p>
            <a:r>
              <a:rPr lang="pt-BR" noProof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rgbClr val="00AA13"/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920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bg>
      <p:bgPr>
        <a:solidFill>
          <a:srgbClr val="B2DAB7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5" y="6720300"/>
            <a:ext cx="12192000" cy="137600"/>
          </a:xfrm>
          <a:prstGeom prst="rect">
            <a:avLst/>
          </a:prstGeom>
          <a:solidFill>
            <a:srgbClr val="00730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400" noProof="0"/>
          </a:p>
        </p:txBody>
      </p:sp>
    </p:spTree>
    <p:extLst>
      <p:ext uri="{BB962C8B-B14F-4D97-AF65-F5344CB8AC3E}">
        <p14:creationId xmlns:p14="http://schemas.microsoft.com/office/powerpoint/2010/main" val="3003235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6A91B-FAB0-8148-AFF3-D0A705C4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en-BR" smtClean="0"/>
              <a:t>08/25/2021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5A31D3-E754-E94C-B803-6C4FF2BAB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6B337-8FCE-A54F-8596-6BEF5375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196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B38E74-1238-4D73-A4B0-B8DEB8E24AC5}"/>
              </a:ext>
            </a:extLst>
          </p:cNvPr>
          <p:cNvSpPr/>
          <p:nvPr userDrawn="1"/>
        </p:nvSpPr>
        <p:spPr>
          <a:xfrm>
            <a:off x="3396342" y="0"/>
            <a:ext cx="8795657" cy="623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0E02D-EB03-9F4D-9814-A231D3DB8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4237"/>
          <a:stretch/>
        </p:blipFill>
        <p:spPr>
          <a:xfrm>
            <a:off x="11613910" y="98930"/>
            <a:ext cx="438580" cy="449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0512BE-9BF4-434A-A47A-FD00BCE709C9}"/>
              </a:ext>
            </a:extLst>
          </p:cNvPr>
          <p:cNvSpPr txBox="1"/>
          <p:nvPr userDrawn="1"/>
        </p:nvSpPr>
        <p:spPr>
          <a:xfrm>
            <a:off x="11768652" y="6482071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AAD448-E298-6C47-96D3-4D67CFAB0E26}" type="slidenum">
              <a:rPr lang="en-US" sz="1200" smtClean="0">
                <a:solidFill>
                  <a:srgbClr val="0B477B"/>
                </a:solidFill>
                <a:latin typeface="Avenir Next" panose="020B0503020202020204" pitchFamily="34" charset="0"/>
              </a:rPr>
              <a:t>‹nº›</a:t>
            </a:fld>
            <a:endParaRPr lang="en-US" sz="1200">
              <a:solidFill>
                <a:srgbClr val="0B477B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C1275F1-4043-429B-99BC-4537BB47F2E3}"/>
              </a:ext>
            </a:extLst>
          </p:cNvPr>
          <p:cNvSpPr/>
          <p:nvPr userDrawn="1"/>
        </p:nvSpPr>
        <p:spPr>
          <a:xfrm>
            <a:off x="0" y="0"/>
            <a:ext cx="3396342" cy="623599"/>
          </a:xfrm>
          <a:prstGeom prst="rect">
            <a:avLst/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78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867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8FD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1">
                    <a:lumMod val="95000"/>
                  </a:schemeClr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836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 - V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8C1D13D-9EB8-41F7-A045-6496AD160818}"/>
              </a:ext>
            </a:extLst>
          </p:cNvPr>
          <p:cNvSpPr/>
          <p:nvPr userDrawn="1"/>
        </p:nvSpPr>
        <p:spPr>
          <a:xfrm>
            <a:off x="0" y="4819650"/>
            <a:ext cx="12192000" cy="2040125"/>
          </a:xfrm>
          <a:custGeom>
            <a:avLst/>
            <a:gdLst>
              <a:gd name="connsiteX0" fmla="*/ 1051346 w 12192000"/>
              <a:gd name="connsiteY0" fmla="*/ 24 h 3595899"/>
              <a:gd name="connsiteX1" fmla="*/ 3776547 w 12192000"/>
              <a:gd name="connsiteY1" fmla="*/ 1308124 h 3595899"/>
              <a:gd name="connsiteX2" fmla="*/ 8535272 w 12192000"/>
              <a:gd name="connsiteY2" fmla="*/ 101624 h 3595899"/>
              <a:gd name="connsiteX3" fmla="*/ 11384974 w 12192000"/>
              <a:gd name="connsiteY3" fmla="*/ 1562124 h 3595899"/>
              <a:gd name="connsiteX4" fmla="*/ 12055958 w 12192000"/>
              <a:gd name="connsiteY4" fmla="*/ 1444639 h 3595899"/>
              <a:gd name="connsiteX5" fmla="*/ 12192000 w 12192000"/>
              <a:gd name="connsiteY5" fmla="*/ 1381527 h 3595899"/>
              <a:gd name="connsiteX6" fmla="*/ 12192000 w 12192000"/>
              <a:gd name="connsiteY6" fmla="*/ 3595899 h 3595899"/>
              <a:gd name="connsiteX7" fmla="*/ 0 w 12192000"/>
              <a:gd name="connsiteY7" fmla="*/ 3595899 h 3595899"/>
              <a:gd name="connsiteX8" fmla="*/ 0 w 12192000"/>
              <a:gd name="connsiteY8" fmla="*/ 271762 h 3595899"/>
              <a:gd name="connsiteX9" fmla="*/ 26032 w 12192000"/>
              <a:gd name="connsiteY9" fmla="*/ 259096 h 3595899"/>
              <a:gd name="connsiteX10" fmla="*/ 1051346 w 12192000"/>
              <a:gd name="connsiteY10" fmla="*/ 24 h 359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595899">
                <a:moveTo>
                  <a:pt x="1051346" y="24"/>
                </a:moveTo>
                <a:cubicBezTo>
                  <a:pt x="1950524" y="-6326"/>
                  <a:pt x="2529225" y="1291191"/>
                  <a:pt x="3776547" y="1308124"/>
                </a:cubicBezTo>
                <a:cubicBezTo>
                  <a:pt x="5023868" y="1325057"/>
                  <a:pt x="7267201" y="59291"/>
                  <a:pt x="8535272" y="101624"/>
                </a:cubicBezTo>
                <a:cubicBezTo>
                  <a:pt x="9803344" y="143957"/>
                  <a:pt x="10446602" y="1430891"/>
                  <a:pt x="11384974" y="1562124"/>
                </a:cubicBezTo>
                <a:cubicBezTo>
                  <a:pt x="11604905" y="1592882"/>
                  <a:pt x="11829902" y="1538296"/>
                  <a:pt x="12055958" y="1444639"/>
                </a:cubicBezTo>
                <a:lnTo>
                  <a:pt x="12192000" y="1381527"/>
                </a:lnTo>
                <a:lnTo>
                  <a:pt x="12192000" y="3595899"/>
                </a:lnTo>
                <a:lnTo>
                  <a:pt x="0" y="3595899"/>
                </a:lnTo>
                <a:lnTo>
                  <a:pt x="0" y="271762"/>
                </a:lnTo>
                <a:lnTo>
                  <a:pt x="26032" y="259096"/>
                </a:lnTo>
                <a:cubicBezTo>
                  <a:pt x="368858" y="101823"/>
                  <a:pt x="714155" y="2405"/>
                  <a:pt x="1051346" y="24"/>
                </a:cubicBezTo>
                <a:close/>
              </a:path>
            </a:pathLst>
          </a:custGeom>
          <a:gradFill flip="none" rotWithShape="1">
            <a:gsLst>
              <a:gs pos="0">
                <a:srgbClr val="00AA13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AF40-B3CC-3F44-9AFF-9A42E69E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2942"/>
            <a:ext cx="10515600" cy="1500187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A914-8B4A-534A-9FEE-3F1A0750C8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720117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D751D-5D6B-1140-B968-3CDCC640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025" y="6356350"/>
            <a:ext cx="1857374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4DAC91E8-C203-A94E-B80D-5E5809A534B4}" type="datetimeFigureOut">
              <a:rPr lang="pt-BR" noProof="0" smtClean="0"/>
              <a:pPr/>
              <a:t>25/08/2021</a:t>
            </a:fld>
            <a:endParaRPr lang="pt-B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9D91-A8E5-E44C-952E-E32B2C48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7338" y="6356350"/>
            <a:ext cx="2786061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BR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B7685-5CF0-9A48-9C7E-138B8D37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6425" y="6356350"/>
            <a:ext cx="1857374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11C29AE2-8F77-1B45-AEF2-52E9D75733AA}" type="slidenum">
              <a:rPr lang="pt-BR" noProof="0" smtClean="0"/>
              <a:pPr/>
              <a:t>‹nº›</a:t>
            </a:fld>
            <a:endParaRPr lang="pt-BR" noProof="0"/>
          </a:p>
        </p:txBody>
      </p:sp>
      <p:pic>
        <p:nvPicPr>
          <p:cNvPr id="10" name="Google Shape;102;p1">
            <a:extLst>
              <a:ext uri="{FF2B5EF4-FFF2-40B4-BE49-F238E27FC236}">
                <a16:creationId xmlns:a16="http://schemas.microsoft.com/office/drawing/2014/main" id="{9E99DB6C-3965-4404-A4F5-DE1D45B199F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74580" y="5184646"/>
            <a:ext cx="1246635" cy="14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3E6F145-F222-4C5B-8AF4-143A381F80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80" y="62730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1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V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335A32D7-3939-40A4-B6F5-E85B38D5DC07}"/>
              </a:ext>
            </a:extLst>
          </p:cNvPr>
          <p:cNvSpPr/>
          <p:nvPr userDrawn="1"/>
        </p:nvSpPr>
        <p:spPr>
          <a:xfrm>
            <a:off x="0" y="817000"/>
            <a:ext cx="12192000" cy="6042775"/>
          </a:xfrm>
          <a:custGeom>
            <a:avLst/>
            <a:gdLst>
              <a:gd name="connsiteX0" fmla="*/ 10651364 w 12192000"/>
              <a:gd name="connsiteY0" fmla="*/ 105 h 5904475"/>
              <a:gd name="connsiteX1" fmla="*/ 12165798 w 12192000"/>
              <a:gd name="connsiteY1" fmla="*/ 105777 h 5904475"/>
              <a:gd name="connsiteX2" fmla="*/ 12192000 w 12192000"/>
              <a:gd name="connsiteY2" fmla="*/ 110819 h 5904475"/>
              <a:gd name="connsiteX3" fmla="*/ 12192000 w 12192000"/>
              <a:gd name="connsiteY3" fmla="*/ 5904475 h 5904475"/>
              <a:gd name="connsiteX4" fmla="*/ 0 w 12192000"/>
              <a:gd name="connsiteY4" fmla="*/ 5904475 h 5904475"/>
              <a:gd name="connsiteX5" fmla="*/ 0 w 12192000"/>
              <a:gd name="connsiteY5" fmla="*/ 4100935 h 5904475"/>
              <a:gd name="connsiteX6" fmla="*/ 317998 w 12192000"/>
              <a:gd name="connsiteY6" fmla="*/ 4022316 h 5904475"/>
              <a:gd name="connsiteX7" fmla="*/ 3302936 w 12192000"/>
              <a:gd name="connsiteY7" fmla="*/ 3773506 h 5904475"/>
              <a:gd name="connsiteX8" fmla="*/ 5167543 w 12192000"/>
              <a:gd name="connsiteY8" fmla="*/ 2156218 h 5904475"/>
              <a:gd name="connsiteX9" fmla="*/ 6769348 w 12192000"/>
              <a:gd name="connsiteY9" fmla="*/ 2075524 h 5904475"/>
              <a:gd name="connsiteX10" fmla="*/ 8408186 w 12192000"/>
              <a:gd name="connsiteY10" fmla="*/ 249897 h 5904475"/>
              <a:gd name="connsiteX11" fmla="*/ 10372827 w 12192000"/>
              <a:gd name="connsiteY11" fmla="*/ 1799 h 5904475"/>
              <a:gd name="connsiteX12" fmla="*/ 10651364 w 12192000"/>
              <a:gd name="connsiteY12" fmla="*/ 105 h 590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904475">
                <a:moveTo>
                  <a:pt x="10651364" y="105"/>
                </a:moveTo>
                <a:cubicBezTo>
                  <a:pt x="11250547" y="2407"/>
                  <a:pt x="11812851" y="42734"/>
                  <a:pt x="12165798" y="105777"/>
                </a:cubicBezTo>
                <a:lnTo>
                  <a:pt x="12192000" y="110819"/>
                </a:lnTo>
                <a:lnTo>
                  <a:pt x="12192000" y="5904475"/>
                </a:lnTo>
                <a:lnTo>
                  <a:pt x="0" y="5904475"/>
                </a:lnTo>
                <a:lnTo>
                  <a:pt x="0" y="4100935"/>
                </a:lnTo>
                <a:lnTo>
                  <a:pt x="317998" y="4022316"/>
                </a:lnTo>
                <a:cubicBezTo>
                  <a:pt x="1228559" y="3812059"/>
                  <a:pt x="2494679" y="4084523"/>
                  <a:pt x="3302936" y="3773506"/>
                </a:cubicBezTo>
                <a:cubicBezTo>
                  <a:pt x="4111192" y="3462490"/>
                  <a:pt x="4589807" y="2439215"/>
                  <a:pt x="5167543" y="2156218"/>
                </a:cubicBezTo>
                <a:cubicBezTo>
                  <a:pt x="5745279" y="1873221"/>
                  <a:pt x="6229241" y="2393244"/>
                  <a:pt x="6769348" y="2075524"/>
                </a:cubicBezTo>
                <a:cubicBezTo>
                  <a:pt x="7309455" y="1757804"/>
                  <a:pt x="7495836" y="575697"/>
                  <a:pt x="8408186" y="249897"/>
                </a:cubicBezTo>
                <a:cubicBezTo>
                  <a:pt x="8864361" y="86997"/>
                  <a:pt x="9626429" y="13813"/>
                  <a:pt x="10372827" y="1799"/>
                </a:cubicBezTo>
                <a:cubicBezTo>
                  <a:pt x="10466127" y="297"/>
                  <a:pt x="10559182" y="-249"/>
                  <a:pt x="10651364" y="105"/>
                </a:cubicBezTo>
                <a:close/>
              </a:path>
            </a:pathLst>
          </a:custGeom>
          <a:gradFill flip="none" rotWithShape="1">
            <a:gsLst>
              <a:gs pos="0">
                <a:srgbClr val="00AA13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AF40-B3CC-3F44-9AFF-9A42E69E73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765" y="561254"/>
            <a:ext cx="6860722" cy="2007775"/>
          </a:xfrm>
        </p:spPr>
        <p:txBody>
          <a:bodyPr anchor="ctr"/>
          <a:lstStyle>
            <a:lvl1pPr algn="l">
              <a:defRPr sz="6000">
                <a:solidFill>
                  <a:srgbClr val="0070C0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A914-8B4A-534A-9FEE-3F1A0750C8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44571" y="3700421"/>
            <a:ext cx="7311210" cy="2758436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</p:txBody>
      </p:sp>
      <p:pic>
        <p:nvPicPr>
          <p:cNvPr id="10" name="Google Shape;102;p1">
            <a:extLst>
              <a:ext uri="{FF2B5EF4-FFF2-40B4-BE49-F238E27FC236}">
                <a16:creationId xmlns:a16="http://schemas.microsoft.com/office/drawing/2014/main" id="{9E99DB6C-3965-4404-A4F5-DE1D45B199F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74580" y="5184646"/>
            <a:ext cx="1246635" cy="14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E94AF87-BAF8-4435-B8B3-9720BE1715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80" y="62730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7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- V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8C1D13D-9EB8-41F7-A045-6496AD160818}"/>
              </a:ext>
            </a:extLst>
          </p:cNvPr>
          <p:cNvSpPr/>
          <p:nvPr userDrawn="1"/>
        </p:nvSpPr>
        <p:spPr>
          <a:xfrm>
            <a:off x="0" y="4819650"/>
            <a:ext cx="12192000" cy="2040125"/>
          </a:xfrm>
          <a:custGeom>
            <a:avLst/>
            <a:gdLst>
              <a:gd name="connsiteX0" fmla="*/ 1051346 w 12192000"/>
              <a:gd name="connsiteY0" fmla="*/ 24 h 3595899"/>
              <a:gd name="connsiteX1" fmla="*/ 3776547 w 12192000"/>
              <a:gd name="connsiteY1" fmla="*/ 1308124 h 3595899"/>
              <a:gd name="connsiteX2" fmla="*/ 8535272 w 12192000"/>
              <a:gd name="connsiteY2" fmla="*/ 101624 h 3595899"/>
              <a:gd name="connsiteX3" fmla="*/ 11384974 w 12192000"/>
              <a:gd name="connsiteY3" fmla="*/ 1562124 h 3595899"/>
              <a:gd name="connsiteX4" fmla="*/ 12055958 w 12192000"/>
              <a:gd name="connsiteY4" fmla="*/ 1444639 h 3595899"/>
              <a:gd name="connsiteX5" fmla="*/ 12192000 w 12192000"/>
              <a:gd name="connsiteY5" fmla="*/ 1381527 h 3595899"/>
              <a:gd name="connsiteX6" fmla="*/ 12192000 w 12192000"/>
              <a:gd name="connsiteY6" fmla="*/ 3595899 h 3595899"/>
              <a:gd name="connsiteX7" fmla="*/ 0 w 12192000"/>
              <a:gd name="connsiteY7" fmla="*/ 3595899 h 3595899"/>
              <a:gd name="connsiteX8" fmla="*/ 0 w 12192000"/>
              <a:gd name="connsiteY8" fmla="*/ 271762 h 3595899"/>
              <a:gd name="connsiteX9" fmla="*/ 26032 w 12192000"/>
              <a:gd name="connsiteY9" fmla="*/ 259096 h 3595899"/>
              <a:gd name="connsiteX10" fmla="*/ 1051346 w 12192000"/>
              <a:gd name="connsiteY10" fmla="*/ 24 h 359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595899">
                <a:moveTo>
                  <a:pt x="1051346" y="24"/>
                </a:moveTo>
                <a:cubicBezTo>
                  <a:pt x="1950524" y="-6326"/>
                  <a:pt x="2529225" y="1291191"/>
                  <a:pt x="3776547" y="1308124"/>
                </a:cubicBezTo>
                <a:cubicBezTo>
                  <a:pt x="5023868" y="1325057"/>
                  <a:pt x="7267201" y="59291"/>
                  <a:pt x="8535272" y="101624"/>
                </a:cubicBezTo>
                <a:cubicBezTo>
                  <a:pt x="9803344" y="143957"/>
                  <a:pt x="10446602" y="1430891"/>
                  <a:pt x="11384974" y="1562124"/>
                </a:cubicBezTo>
                <a:cubicBezTo>
                  <a:pt x="11604905" y="1592882"/>
                  <a:pt x="11829902" y="1538296"/>
                  <a:pt x="12055958" y="1444639"/>
                </a:cubicBezTo>
                <a:lnTo>
                  <a:pt x="12192000" y="1381527"/>
                </a:lnTo>
                <a:lnTo>
                  <a:pt x="12192000" y="3595899"/>
                </a:lnTo>
                <a:lnTo>
                  <a:pt x="0" y="3595899"/>
                </a:lnTo>
                <a:lnTo>
                  <a:pt x="0" y="271762"/>
                </a:lnTo>
                <a:lnTo>
                  <a:pt x="26032" y="259096"/>
                </a:lnTo>
                <a:cubicBezTo>
                  <a:pt x="368858" y="101823"/>
                  <a:pt x="714155" y="2405"/>
                  <a:pt x="1051346" y="24"/>
                </a:cubicBezTo>
                <a:close/>
              </a:path>
            </a:pathLst>
          </a:custGeom>
          <a:gradFill flip="none" rotWithShape="1">
            <a:gsLst>
              <a:gs pos="0">
                <a:srgbClr val="00AA13"/>
              </a:gs>
              <a:gs pos="100000">
                <a:srgbClr val="0070C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AF40-B3CC-3F44-9AFF-9A42E69E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92942"/>
            <a:ext cx="10515600" cy="1500187"/>
          </a:xfrm>
        </p:spPr>
        <p:txBody>
          <a:bodyPr anchor="b"/>
          <a:lstStyle>
            <a:lvl1pPr algn="ctr">
              <a:defRPr sz="6000">
                <a:solidFill>
                  <a:srgbClr val="0070C0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A914-8B4A-534A-9FEE-3F1A0750C8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720117"/>
            <a:ext cx="10515600" cy="1500187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endParaRPr lang="pt-BR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D751D-5D6B-1140-B968-3CDCC640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4025" y="6356350"/>
            <a:ext cx="1857374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4DAC91E8-C203-A94E-B80D-5E5809A534B4}" type="datetimeFigureOut">
              <a:rPr lang="pt-BR" noProof="0" smtClean="0"/>
              <a:pPr/>
              <a:t>25/08/2021</a:t>
            </a:fld>
            <a:endParaRPr lang="pt-B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9D91-A8E5-E44C-952E-E32B2C48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7338" y="6356350"/>
            <a:ext cx="2786061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BR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B7685-5CF0-9A48-9C7E-138B8D37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6425" y="6356350"/>
            <a:ext cx="1857374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11C29AE2-8F77-1B45-AEF2-52E9D75733AA}" type="slidenum">
              <a:rPr lang="pt-BR" noProof="0" smtClean="0"/>
              <a:pPr/>
              <a:t>‹nº›</a:t>
            </a:fld>
            <a:endParaRPr lang="pt-BR" noProof="0"/>
          </a:p>
        </p:txBody>
      </p:sp>
      <p:pic>
        <p:nvPicPr>
          <p:cNvPr id="10" name="Google Shape;102;p1">
            <a:extLst>
              <a:ext uri="{FF2B5EF4-FFF2-40B4-BE49-F238E27FC236}">
                <a16:creationId xmlns:a16="http://schemas.microsoft.com/office/drawing/2014/main" id="{9E99DB6C-3965-4404-A4F5-DE1D45B199F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374580" y="5184646"/>
            <a:ext cx="1246635" cy="14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3E6F145-F222-4C5B-8AF4-143A381F80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80" y="62730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9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AAD524-827F-0B4B-AE0C-8FF4BF64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C91E8-C203-A94E-B80D-5E5809A534B4}" type="datetimeFigureOut">
              <a:rPr lang="pt-BR" noProof="0" smtClean="0"/>
              <a:t>25/08/2021</a:t>
            </a:fld>
            <a:endParaRPr lang="pt-BR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19F7E3-2DAA-F047-AE14-1893F8368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CF5DB-1764-3D4D-8B96-C691EFD2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29AE2-8F77-1B45-AEF2-52E9D75733AA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7FD8D0C-755B-4081-9910-CCBE2B49AE22}"/>
              </a:ext>
            </a:extLst>
          </p:cNvPr>
          <p:cNvSpPr/>
          <p:nvPr userDrawn="1"/>
        </p:nvSpPr>
        <p:spPr>
          <a:xfrm rot="5400000" flipH="1">
            <a:off x="5500443" y="-5509303"/>
            <a:ext cx="1179077" cy="12204034"/>
          </a:xfrm>
          <a:custGeom>
            <a:avLst/>
            <a:gdLst>
              <a:gd name="connsiteX0" fmla="*/ 1983736 w 4412343"/>
              <a:gd name="connsiteY0" fmla="*/ 0 h 6925780"/>
              <a:gd name="connsiteX1" fmla="*/ 4412343 w 4412343"/>
              <a:gd name="connsiteY1" fmla="*/ 0 h 6925780"/>
              <a:gd name="connsiteX2" fmla="*/ 4412343 w 4412343"/>
              <a:gd name="connsiteY2" fmla="*/ 6925780 h 6925780"/>
              <a:gd name="connsiteX3" fmla="*/ 1234046 w 4412343"/>
              <a:gd name="connsiteY3" fmla="*/ 6925780 h 6925780"/>
              <a:gd name="connsiteX4" fmla="*/ 1223028 w 4412343"/>
              <a:gd name="connsiteY4" fmla="*/ 6907351 h 6925780"/>
              <a:gd name="connsiteX5" fmla="*/ 933 w 4412343"/>
              <a:gd name="connsiteY5" fmla="*/ 3636833 h 6925780"/>
              <a:gd name="connsiteX6" fmla="*/ 1978006 w 4412343"/>
              <a:gd name="connsiteY6" fmla="*/ 38800 h 6925780"/>
              <a:gd name="connsiteX7" fmla="*/ 1983736 w 4412343"/>
              <a:gd name="connsiteY7" fmla="*/ 0 h 69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2343" h="6925780">
                <a:moveTo>
                  <a:pt x="1983736" y="0"/>
                </a:moveTo>
                <a:lnTo>
                  <a:pt x="4412343" y="0"/>
                </a:lnTo>
                <a:lnTo>
                  <a:pt x="4412343" y="6925780"/>
                </a:lnTo>
                <a:lnTo>
                  <a:pt x="1234046" y="6925780"/>
                </a:lnTo>
                <a:lnTo>
                  <a:pt x="1223028" y="6907351"/>
                </a:lnTo>
                <a:cubicBezTo>
                  <a:pt x="606357" y="5842041"/>
                  <a:pt x="31274" y="4504779"/>
                  <a:pt x="933" y="3636833"/>
                </a:cubicBezTo>
                <a:cubicBezTo>
                  <a:pt x="-47611" y="2248119"/>
                  <a:pt x="1813250" y="817322"/>
                  <a:pt x="1978006" y="38800"/>
                </a:cubicBezTo>
                <a:lnTo>
                  <a:pt x="1983736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noProof="0"/>
          </a:p>
        </p:txBody>
      </p:sp>
      <p:pic>
        <p:nvPicPr>
          <p:cNvPr id="11" name="Google Shape;102;p1">
            <a:extLst>
              <a:ext uri="{FF2B5EF4-FFF2-40B4-BE49-F238E27FC236}">
                <a16:creationId xmlns:a16="http://schemas.microsoft.com/office/drawing/2014/main" id="{53A94F78-A633-477A-8FE3-74C42F4118E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613910" y="98930"/>
            <a:ext cx="438580" cy="524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DF54-E8E8-114E-9F46-000A9B035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175"/>
            <a:ext cx="9144000" cy="454025"/>
          </a:xfrm>
        </p:spPr>
        <p:txBody>
          <a:bodyPr>
            <a:no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E392A6-9123-4BA1-A7E4-785C668D46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7200"/>
            <a:ext cx="9144000" cy="365125"/>
          </a:xfrm>
        </p:spPr>
        <p:txBody>
          <a:bodyPr/>
          <a:lstStyle>
            <a:lvl1pPr marL="0" indent="0" algn="l">
              <a:buNone/>
              <a:defRPr sz="2400" i="0">
                <a:solidFill>
                  <a:schemeClr val="bg1">
                    <a:lumMod val="95000"/>
                  </a:schemeClr>
                </a:solidFill>
                <a:latin typeface="Quicksand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subtitle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1996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06BE6547-B63C-F747-86CC-66155A738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348" y="31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39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4" r:id="rId2"/>
    <p:sldLayoutId id="2147483727" r:id="rId3"/>
    <p:sldLayoutId id="2147483683" r:id="rId4"/>
    <p:sldLayoutId id="2147483751" r:id="rId5"/>
    <p:sldLayoutId id="2147483753" r:id="rId6"/>
  </p:sldLayoutIdLst>
  <p:txStyles>
    <p:titleStyle>
      <a:lvl1pPr>
        <a:defRPr lang="en-US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1pPr>
    </p:titleStyle>
    <p:bodyStyle>
      <a:lvl1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1pPr>
      <a:lvl2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2pPr>
      <a:lvl3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3pPr>
      <a:lvl4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4pPr>
      <a:lvl5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5pPr>
      <a:lvl6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6pPr>
      <a:lvl7pPr>
        <a:defRPr lang="pt-BR" sz="3200" kern="0" dirty="0">
          <a:solidFill>
            <a:srgbClr val="0B477B"/>
          </a:solidFill>
          <a:latin typeface="Avenir Next" panose="020B0503020202020204" pitchFamily="34" charset="0"/>
          <a:ea typeface="+mn-ea"/>
          <a:cs typeface="+mn-cs"/>
        </a:defRPr>
      </a:lvl7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76C23-F949-A34C-9F4C-B8F952643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5C8D-3DE7-0F4D-9C0A-99A1049B6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5659-E0D7-3345-9D38-C85FD3C17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0"/>
              </a:defRPr>
            </a:lvl1pPr>
          </a:lstStyle>
          <a:p>
            <a:fld id="{4DAC91E8-C203-A94E-B80D-5E5809A534B4}" type="datetimeFigureOut">
              <a:rPr lang="pt-BR" noProof="0" smtClean="0"/>
              <a:pPr/>
              <a:t>25/08/2021</a:t>
            </a:fld>
            <a:endParaRPr lang="pt-BR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D3D66-DB74-B049-81E2-7A18985E0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0"/>
              </a:defRPr>
            </a:lvl1pPr>
          </a:lstStyle>
          <a:p>
            <a:endParaRPr lang="pt-BR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90A62-CE35-A04A-BFD2-CBCA6F630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Quicksand" pitchFamily="2" charset="0"/>
              </a:defRPr>
            </a:lvl1pPr>
          </a:lstStyle>
          <a:p>
            <a:fld id="{11C29AE2-8F77-1B45-AEF2-52E9D75733AA}" type="slidenum">
              <a:rPr lang="pt-BR" noProof="0" smtClean="0"/>
              <a:pPr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615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2" r:id="rId2"/>
    <p:sldLayoutId id="2147483736" r:id="rId3"/>
    <p:sldLayoutId id="2147483752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Quicksan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Quicksan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Quicksan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Quicksan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Quicksan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6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7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7.xml"/><Relationship Id="rId4" Type="http://schemas.openxmlformats.org/officeDocument/2006/relationships/image" Target="../media/image7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76.svg"/><Relationship Id="rId7" Type="http://schemas.openxmlformats.org/officeDocument/2006/relationships/image" Target="../media/image93.png"/><Relationship Id="rId12" Type="http://schemas.openxmlformats.org/officeDocument/2006/relationships/image" Target="../media/image98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jpe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6.sv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sv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jpeg"/><Relationship Id="rId4" Type="http://schemas.openxmlformats.org/officeDocument/2006/relationships/image" Target="../media/image90.png"/><Relationship Id="rId9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10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hyperlink" Target="https://medium.com/@mydogtom/modularization-part-1-application-structure-overview-9e465909a9bc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edium.com/google-developer-experts/modularizing-android-applications-9e2d18f244a0" TargetMode="External"/><Relationship Id="rId5" Type="http://schemas.openxmlformats.org/officeDocument/2006/relationships/hyperlink" Target="https://proandroiddev.com/build-a-modular-android-app-architecture-25342d99de82" TargetMode="Externa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">
            <a:extLst>
              <a:ext uri="{FF2B5EF4-FFF2-40B4-BE49-F238E27FC236}">
                <a16:creationId xmlns:a16="http://schemas.microsoft.com/office/drawing/2014/main" id="{AF444D75-B9F3-F34D-B8BD-ADC964D9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" y="182880"/>
            <a:ext cx="1115853" cy="1328801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556B743-2A95-4842-928B-7F6F7A8D3732}"/>
              </a:ext>
            </a:extLst>
          </p:cNvPr>
          <p:cNvGrpSpPr/>
          <p:nvPr/>
        </p:nvGrpSpPr>
        <p:grpSpPr>
          <a:xfrm>
            <a:off x="0" y="2392864"/>
            <a:ext cx="12192000" cy="2857500"/>
            <a:chOff x="0" y="2194560"/>
            <a:chExt cx="12192000" cy="2857500"/>
          </a:xfrm>
        </p:grpSpPr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9142ACAC-C3CB-428E-B93D-BF72DE57D54B}"/>
                </a:ext>
              </a:extLst>
            </p:cNvPr>
            <p:cNvSpPr/>
            <p:nvPr/>
          </p:nvSpPr>
          <p:spPr>
            <a:xfrm>
              <a:off x="0" y="2194560"/>
              <a:ext cx="6096000" cy="2857500"/>
            </a:xfrm>
            <a:prstGeom prst="rect">
              <a:avLst/>
            </a:prstGeom>
            <a:gradFill>
              <a:gsLst>
                <a:gs pos="0">
                  <a:srgbClr val="00AA13"/>
                </a:gs>
                <a:gs pos="100000">
                  <a:srgbClr val="0070C0"/>
                </a:gs>
              </a:gsLst>
              <a:lin ang="81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BCD067-E8F6-AB4B-B7AB-469C47E67819}"/>
                </a:ext>
              </a:extLst>
            </p:cNvPr>
            <p:cNvSpPr/>
            <p:nvPr/>
          </p:nvSpPr>
          <p:spPr>
            <a:xfrm>
              <a:off x="6096000" y="2194560"/>
              <a:ext cx="6096000" cy="2857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10" name="CaixaDeTexto 6">
              <a:extLst>
                <a:ext uri="{FF2B5EF4-FFF2-40B4-BE49-F238E27FC236}">
                  <a16:creationId xmlns:a16="http://schemas.microsoft.com/office/drawing/2014/main" id="{DF641435-B811-BC46-B18D-2511BE8F525E}"/>
                </a:ext>
              </a:extLst>
            </p:cNvPr>
            <p:cNvSpPr txBox="1"/>
            <p:nvPr/>
          </p:nvSpPr>
          <p:spPr>
            <a:xfrm>
              <a:off x="6096000" y="3300145"/>
              <a:ext cx="5606175" cy="646331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>
                <a:defRPr sz="3200">
                  <a:solidFill>
                    <a:srgbClr val="0D62C5"/>
                  </a:solidFill>
                  <a:latin typeface="Avenir Next" panose="020B0503020202020204" pitchFamily="34" charset="0"/>
                </a:defRPr>
              </a:lvl1pPr>
            </a:lstStyle>
            <a:p>
              <a:pPr algn="r"/>
              <a:r>
                <a:rPr lang="pt-BR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" pitchFamily="2" charset="77"/>
                </a:rPr>
                <a:t>SUPER APP</a:t>
              </a:r>
            </a:p>
          </p:txBody>
        </p:sp>
      </p:grp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D0B86D56-A657-7747-B3E7-027525A4BB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30" y="5845275"/>
            <a:ext cx="1667394" cy="772695"/>
          </a:xfrm>
          <a:prstGeom prst="rect">
            <a:avLst/>
          </a:prstGeom>
        </p:spPr>
      </p:pic>
      <p:pic>
        <p:nvPicPr>
          <p:cNvPr id="11" name="Picture 1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2213DB3-FAA0-094B-9A88-347A3053DC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30" y="-110857"/>
            <a:ext cx="1908810" cy="1908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74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D7668-0014-4FDD-99C0-9735A00F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Drivers tecnológicos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4D5920-25C1-447D-9CA7-7F2EFA12E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Elementos estratégicos a serem suportados pela arquitetura</a:t>
            </a:r>
          </a:p>
          <a:p>
            <a:endParaRPr lang="pt-BR" dirty="0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6B6A762-243C-4B82-8F89-264BA6AA9A35}"/>
              </a:ext>
            </a:extLst>
          </p:cNvPr>
          <p:cNvGrpSpPr/>
          <p:nvPr/>
        </p:nvGrpSpPr>
        <p:grpSpPr>
          <a:xfrm>
            <a:off x="3947708" y="1582880"/>
            <a:ext cx="4186642" cy="4154990"/>
            <a:chOff x="3337592" y="886917"/>
            <a:chExt cx="5406874" cy="5365996"/>
          </a:xfrm>
        </p:grpSpPr>
        <p:grpSp>
          <p:nvGrpSpPr>
            <p:cNvPr id="4" name="Group 2">
              <a:extLst>
                <a:ext uri="{FF2B5EF4-FFF2-40B4-BE49-F238E27FC236}">
                  <a16:creationId xmlns:a16="http://schemas.microsoft.com/office/drawing/2014/main" id="{80512393-22FA-4115-B43D-23C3DA2913AD}"/>
                </a:ext>
              </a:extLst>
            </p:cNvPr>
            <p:cNvGrpSpPr/>
            <p:nvPr/>
          </p:nvGrpSpPr>
          <p:grpSpPr>
            <a:xfrm>
              <a:off x="3791675" y="1124678"/>
              <a:ext cx="4608650" cy="4608644"/>
              <a:chOff x="7543799" y="3606800"/>
              <a:chExt cx="713742" cy="713741"/>
            </a:xfrm>
          </p:grpSpPr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E0B689B7-0ECF-44CA-8D79-E2D07725675C}"/>
                  </a:ext>
                </a:extLst>
              </p:cNvPr>
              <p:cNvSpPr/>
              <p:nvPr/>
            </p:nvSpPr>
            <p:spPr>
              <a:xfrm>
                <a:off x="8077200" y="4013200"/>
                <a:ext cx="180341" cy="203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" y="18765"/>
                    </a:moveTo>
                    <a:cubicBezTo>
                      <a:pt x="152" y="18900"/>
                      <a:pt x="0" y="19035"/>
                      <a:pt x="0" y="19170"/>
                    </a:cubicBezTo>
                    <a:cubicBezTo>
                      <a:pt x="1977" y="19845"/>
                      <a:pt x="3803" y="20655"/>
                      <a:pt x="5780" y="21600"/>
                    </a:cubicBezTo>
                    <a:cubicBezTo>
                      <a:pt x="9127" y="15930"/>
                      <a:pt x="13994" y="10935"/>
                      <a:pt x="20079" y="7155"/>
                    </a:cubicBezTo>
                    <a:cubicBezTo>
                      <a:pt x="20839" y="4860"/>
                      <a:pt x="21448" y="2430"/>
                      <a:pt x="21600" y="0"/>
                    </a:cubicBezTo>
                    <a:cubicBezTo>
                      <a:pt x="12169" y="3240"/>
                      <a:pt x="4259" y="9855"/>
                      <a:pt x="152" y="1876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38100" tIns="38100" rIns="38100" bIns="1440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F1B15E5B-17E0-4B58-86E3-68F0AA1D8B56}"/>
                  </a:ext>
                </a:extLst>
              </p:cNvPr>
              <p:cNvSpPr/>
              <p:nvPr/>
            </p:nvSpPr>
            <p:spPr>
              <a:xfrm>
                <a:off x="7543799" y="3860800"/>
                <a:ext cx="106163" cy="243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8" h="21600" extrusionOk="0">
                    <a:moveTo>
                      <a:pt x="20373" y="337"/>
                    </a:moveTo>
                    <a:cubicBezTo>
                      <a:pt x="20373" y="225"/>
                      <a:pt x="20373" y="112"/>
                      <a:pt x="20373" y="0"/>
                    </a:cubicBezTo>
                    <a:cubicBezTo>
                      <a:pt x="16936" y="113"/>
                      <a:pt x="13500" y="113"/>
                      <a:pt x="10064" y="0"/>
                    </a:cubicBezTo>
                    <a:cubicBezTo>
                      <a:pt x="9573" y="5625"/>
                      <a:pt x="6136" y="11138"/>
                      <a:pt x="0" y="16088"/>
                    </a:cubicBezTo>
                    <a:cubicBezTo>
                      <a:pt x="736" y="17888"/>
                      <a:pt x="1964" y="19800"/>
                      <a:pt x="3436" y="21600"/>
                    </a:cubicBezTo>
                    <a:cubicBezTo>
                      <a:pt x="14973" y="16088"/>
                      <a:pt x="21600" y="8550"/>
                      <a:pt x="20373" y="337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2700">
                <a:miter lim="400000"/>
              </a:ln>
            </p:spPr>
            <p:txBody>
              <a:bodyPr lIns="108000" tIns="38100" rIns="360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7A2AD26B-2DA9-4D13-870B-22F1AD48C97A}"/>
                  </a:ext>
                </a:extLst>
              </p:cNvPr>
              <p:cNvSpPr/>
              <p:nvPr/>
            </p:nvSpPr>
            <p:spPr>
              <a:xfrm>
                <a:off x="7581900" y="3657599"/>
                <a:ext cx="247650" cy="1261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30" extrusionOk="0">
                    <a:moveTo>
                      <a:pt x="21378" y="6994"/>
                    </a:moveTo>
                    <a:cubicBezTo>
                      <a:pt x="21489" y="6789"/>
                      <a:pt x="21600" y="6789"/>
                      <a:pt x="21600" y="6583"/>
                    </a:cubicBezTo>
                    <a:cubicBezTo>
                      <a:pt x="20603" y="4526"/>
                      <a:pt x="19606" y="2263"/>
                      <a:pt x="18720" y="0"/>
                    </a:cubicBezTo>
                    <a:cubicBezTo>
                      <a:pt x="14289" y="6171"/>
                      <a:pt x="8972" y="10286"/>
                      <a:pt x="3323" y="11726"/>
                    </a:cubicBezTo>
                    <a:cubicBezTo>
                      <a:pt x="2105" y="14400"/>
                      <a:pt x="997" y="17280"/>
                      <a:pt x="0" y="20160"/>
                    </a:cubicBezTo>
                    <a:cubicBezTo>
                      <a:pt x="7532" y="21600"/>
                      <a:pt x="15397" y="17280"/>
                      <a:pt x="21378" y="6994"/>
                    </a:cubicBezTo>
                    <a:close/>
                  </a:path>
                </a:pathLst>
              </a:custGeom>
              <a:solidFill>
                <a:srgbClr val="7030A0"/>
              </a:solidFill>
              <a:ln w="12700">
                <a:miter lim="400000"/>
              </a:ln>
            </p:spPr>
            <p:txBody>
              <a:bodyPr lIns="38100" tIns="251999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/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A8F666F4-13CF-43D9-BEB2-6DCD83F30DB4}"/>
                  </a:ext>
                </a:extLst>
              </p:cNvPr>
              <p:cNvSpPr/>
              <p:nvPr/>
            </p:nvSpPr>
            <p:spPr>
              <a:xfrm>
                <a:off x="7848600" y="3606800"/>
                <a:ext cx="231140" cy="142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4" extrusionOk="0">
                    <a:moveTo>
                      <a:pt x="20176" y="21484"/>
                    </a:moveTo>
                    <a:cubicBezTo>
                      <a:pt x="20294" y="21484"/>
                      <a:pt x="20413" y="21484"/>
                      <a:pt x="20532" y="21484"/>
                    </a:cubicBezTo>
                    <a:cubicBezTo>
                      <a:pt x="20769" y="18808"/>
                      <a:pt x="21125" y="16323"/>
                      <a:pt x="21600" y="13647"/>
                    </a:cubicBezTo>
                    <a:cubicBezTo>
                      <a:pt x="15903" y="11162"/>
                      <a:pt x="10681" y="6574"/>
                      <a:pt x="6171" y="75"/>
                    </a:cubicBezTo>
                    <a:cubicBezTo>
                      <a:pt x="4154" y="-116"/>
                      <a:pt x="2136" y="75"/>
                      <a:pt x="0" y="457"/>
                    </a:cubicBezTo>
                    <a:cubicBezTo>
                      <a:pt x="4510" y="11353"/>
                      <a:pt x="11631" y="19190"/>
                      <a:pt x="20176" y="214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30F7F4BD-EFB7-4010-848F-7E63E54EE37E}"/>
                  </a:ext>
                </a:extLst>
              </p:cNvPr>
              <p:cNvSpPr/>
              <p:nvPr/>
            </p:nvSpPr>
            <p:spPr>
              <a:xfrm>
                <a:off x="7620000" y="4102100"/>
                <a:ext cx="168911" cy="2184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10" y="251"/>
                    </a:moveTo>
                    <a:cubicBezTo>
                      <a:pt x="4547" y="126"/>
                      <a:pt x="4385" y="126"/>
                      <a:pt x="4223" y="0"/>
                    </a:cubicBezTo>
                    <a:cubicBezTo>
                      <a:pt x="2923" y="1381"/>
                      <a:pt x="1624" y="2763"/>
                      <a:pt x="0" y="4144"/>
                    </a:cubicBezTo>
                    <a:cubicBezTo>
                      <a:pt x="6009" y="8163"/>
                      <a:pt x="10719" y="13186"/>
                      <a:pt x="13805" y="19088"/>
                    </a:cubicBezTo>
                    <a:cubicBezTo>
                      <a:pt x="16241" y="20093"/>
                      <a:pt x="18839" y="20972"/>
                      <a:pt x="21600" y="21600"/>
                    </a:cubicBezTo>
                    <a:cubicBezTo>
                      <a:pt x="20138" y="13186"/>
                      <a:pt x="14292" y="5400"/>
                      <a:pt x="4710" y="25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160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C5ADC4AC-EC3C-4000-9D23-A7FDCD23372A}"/>
                  </a:ext>
                </a:extLst>
              </p:cNvPr>
              <p:cNvSpPr/>
              <p:nvPr/>
            </p:nvSpPr>
            <p:spPr>
              <a:xfrm>
                <a:off x="8140699" y="3708399"/>
                <a:ext cx="89788" cy="254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30" h="21600" extrusionOk="0">
                    <a:moveTo>
                      <a:pt x="9214" y="21600"/>
                    </a:moveTo>
                    <a:cubicBezTo>
                      <a:pt x="12495" y="20844"/>
                      <a:pt x="15776" y="20196"/>
                      <a:pt x="19330" y="19656"/>
                    </a:cubicBezTo>
                    <a:cubicBezTo>
                      <a:pt x="14135" y="14904"/>
                      <a:pt x="11674" y="9612"/>
                      <a:pt x="12495" y="4320"/>
                    </a:cubicBezTo>
                    <a:cubicBezTo>
                      <a:pt x="9760" y="2700"/>
                      <a:pt x="6479" y="1296"/>
                      <a:pt x="3198" y="0"/>
                    </a:cubicBezTo>
                    <a:cubicBezTo>
                      <a:pt x="-2270" y="6912"/>
                      <a:pt x="-903" y="14580"/>
                      <a:pt x="8667" y="21384"/>
                    </a:cubicBezTo>
                    <a:cubicBezTo>
                      <a:pt x="8667" y="21384"/>
                      <a:pt x="8940" y="21492"/>
                      <a:pt x="9214" y="2160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>
                <a:miter lim="400000"/>
              </a:ln>
            </p:spPr>
            <p:txBody>
              <a:bodyPr lIns="38100" tIns="38100" rIns="2160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A5DDFFD4-A025-48DC-A39D-E1711148BB92}"/>
                  </a:ext>
                </a:extLst>
              </p:cNvPr>
              <p:cNvSpPr/>
              <p:nvPr/>
            </p:nvSpPr>
            <p:spPr>
              <a:xfrm>
                <a:off x="7848599" y="4241799"/>
                <a:ext cx="254002" cy="73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498" extrusionOk="0">
                    <a:moveTo>
                      <a:pt x="324" y="3251"/>
                    </a:moveTo>
                    <a:cubicBezTo>
                      <a:pt x="216" y="3251"/>
                      <a:pt x="108" y="3569"/>
                      <a:pt x="0" y="3569"/>
                    </a:cubicBezTo>
                    <a:cubicBezTo>
                      <a:pt x="432" y="7698"/>
                      <a:pt x="756" y="12145"/>
                      <a:pt x="1080" y="16274"/>
                    </a:cubicBezTo>
                    <a:cubicBezTo>
                      <a:pt x="6156" y="13416"/>
                      <a:pt x="11448" y="14051"/>
                      <a:pt x="16524" y="18498"/>
                    </a:cubicBezTo>
                    <a:cubicBezTo>
                      <a:pt x="16632" y="18498"/>
                      <a:pt x="16740" y="18180"/>
                      <a:pt x="16956" y="18180"/>
                    </a:cubicBezTo>
                    <a:cubicBezTo>
                      <a:pt x="18576" y="15957"/>
                      <a:pt x="20196" y="13733"/>
                      <a:pt x="21600" y="10875"/>
                    </a:cubicBezTo>
                    <a:cubicBezTo>
                      <a:pt x="15336" y="74"/>
                      <a:pt x="7668" y="-3102"/>
                      <a:pt x="324" y="3251"/>
                    </a:cubicBezTo>
                    <a:close/>
                  </a:path>
                </a:pathLst>
              </a:custGeom>
              <a:solidFill>
                <a:srgbClr val="FF0000"/>
              </a:solidFill>
              <a:ln w="12700">
                <a:miter lim="400000"/>
              </a:ln>
            </p:spPr>
            <p:txBody>
              <a:bodyPr lIns="38100" tIns="38100" rIns="38100" bIns="1080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 dirty="0"/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C4C5823F-0E51-423D-97A6-66AC545A71CA}"/>
                  </a:ext>
                </a:extLst>
              </p:cNvPr>
              <p:cNvSpPr/>
              <p:nvPr/>
            </p:nvSpPr>
            <p:spPr>
              <a:xfrm>
                <a:off x="7683500" y="3746499"/>
                <a:ext cx="436882" cy="430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37" y="21090"/>
                    </a:moveTo>
                    <a:cubicBezTo>
                      <a:pt x="16200" y="20899"/>
                      <a:pt x="16263" y="20708"/>
                      <a:pt x="16326" y="20517"/>
                    </a:cubicBezTo>
                    <a:cubicBezTo>
                      <a:pt x="17519" y="17522"/>
                      <a:pt x="19340" y="14973"/>
                      <a:pt x="21600" y="12998"/>
                    </a:cubicBezTo>
                    <a:cubicBezTo>
                      <a:pt x="21474" y="12807"/>
                      <a:pt x="21412" y="12680"/>
                      <a:pt x="21286" y="12489"/>
                    </a:cubicBezTo>
                    <a:cubicBezTo>
                      <a:pt x="19716" y="9685"/>
                      <a:pt x="18900" y="6627"/>
                      <a:pt x="18837" y="3632"/>
                    </a:cubicBezTo>
                    <a:cubicBezTo>
                      <a:pt x="18649" y="3632"/>
                      <a:pt x="18460" y="3568"/>
                      <a:pt x="18272" y="3568"/>
                    </a:cubicBezTo>
                    <a:cubicBezTo>
                      <a:pt x="15133" y="3058"/>
                      <a:pt x="12307" y="1784"/>
                      <a:pt x="9921" y="0"/>
                    </a:cubicBezTo>
                    <a:cubicBezTo>
                      <a:pt x="9795" y="127"/>
                      <a:pt x="9670" y="255"/>
                      <a:pt x="9481" y="382"/>
                    </a:cubicBezTo>
                    <a:cubicBezTo>
                      <a:pt x="7095" y="2549"/>
                      <a:pt x="4395" y="4014"/>
                      <a:pt x="1507" y="4779"/>
                    </a:cubicBezTo>
                    <a:cubicBezTo>
                      <a:pt x="1507" y="4970"/>
                      <a:pt x="1570" y="5161"/>
                      <a:pt x="1570" y="5352"/>
                    </a:cubicBezTo>
                    <a:cubicBezTo>
                      <a:pt x="1758" y="8602"/>
                      <a:pt x="1193" y="11660"/>
                      <a:pt x="0" y="14400"/>
                    </a:cubicBezTo>
                    <a:cubicBezTo>
                      <a:pt x="188" y="14527"/>
                      <a:pt x="314" y="14591"/>
                      <a:pt x="502" y="14719"/>
                    </a:cubicBezTo>
                    <a:cubicBezTo>
                      <a:pt x="3140" y="16566"/>
                      <a:pt x="5149" y="18924"/>
                      <a:pt x="6530" y="21600"/>
                    </a:cubicBezTo>
                    <a:cubicBezTo>
                      <a:pt x="6719" y="21536"/>
                      <a:pt x="6907" y="21473"/>
                      <a:pt x="7095" y="21409"/>
                    </a:cubicBezTo>
                    <a:cubicBezTo>
                      <a:pt x="10109" y="20644"/>
                      <a:pt x="13186" y="20517"/>
                      <a:pt x="16137" y="2109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</a:defRPr>
                </a:pPr>
                <a:endParaRPr sz="2000"/>
              </a:p>
            </p:txBody>
          </p:sp>
        </p:grpSp>
        <p:pic>
          <p:nvPicPr>
            <p:cNvPr id="16" name="Graphic 14" descr="Bar graph with upward trend outline">
              <a:extLst>
                <a:ext uri="{FF2B5EF4-FFF2-40B4-BE49-F238E27FC236}">
                  <a16:creationId xmlns:a16="http://schemas.microsoft.com/office/drawing/2014/main" id="{A4AC2EB5-E818-4453-9811-95A29A683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9275" y="4326212"/>
              <a:ext cx="814454" cy="814454"/>
            </a:xfrm>
            <a:prstGeom prst="rect">
              <a:avLst/>
            </a:prstGeom>
          </p:spPr>
        </p:pic>
        <p:pic>
          <p:nvPicPr>
            <p:cNvPr id="17" name="Graphic 15" descr="Boardroom outline">
              <a:extLst>
                <a:ext uri="{FF2B5EF4-FFF2-40B4-BE49-F238E27FC236}">
                  <a16:creationId xmlns:a16="http://schemas.microsoft.com/office/drawing/2014/main" id="{5F471A30-5796-43DC-AA80-D07546F2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7952" y="1134360"/>
              <a:ext cx="814454" cy="814454"/>
            </a:xfrm>
            <a:prstGeom prst="rect">
              <a:avLst/>
            </a:prstGeom>
          </p:spPr>
        </p:pic>
        <p:pic>
          <p:nvPicPr>
            <p:cNvPr id="18" name="Graphic 16" descr="Checklist outline">
              <a:extLst>
                <a:ext uri="{FF2B5EF4-FFF2-40B4-BE49-F238E27FC236}">
                  <a16:creationId xmlns:a16="http://schemas.microsoft.com/office/drawing/2014/main" id="{B6B5329F-9B0E-4ECD-877E-E340DB7FF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37592" y="2887738"/>
              <a:ext cx="814454" cy="814454"/>
            </a:xfrm>
            <a:prstGeom prst="rect">
              <a:avLst/>
            </a:prstGeom>
          </p:spPr>
        </p:pic>
        <p:pic>
          <p:nvPicPr>
            <p:cNvPr id="19" name="Graphic 17" descr="Customer review outline">
              <a:extLst>
                <a:ext uri="{FF2B5EF4-FFF2-40B4-BE49-F238E27FC236}">
                  <a16:creationId xmlns:a16="http://schemas.microsoft.com/office/drawing/2014/main" id="{AF71510E-C2B1-4632-897A-AA3B688C9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03775" y="4818471"/>
              <a:ext cx="814454" cy="814454"/>
            </a:xfrm>
            <a:prstGeom prst="rect">
              <a:avLst/>
            </a:prstGeom>
          </p:spPr>
        </p:pic>
        <p:pic>
          <p:nvPicPr>
            <p:cNvPr id="20" name="Graphic 18" descr="Handshake outline">
              <a:extLst>
                <a:ext uri="{FF2B5EF4-FFF2-40B4-BE49-F238E27FC236}">
                  <a16:creationId xmlns:a16="http://schemas.microsoft.com/office/drawing/2014/main" id="{412D6148-491E-401F-878A-9035F954A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89294" y="5438459"/>
              <a:ext cx="814454" cy="814454"/>
            </a:xfrm>
            <a:prstGeom prst="rect">
              <a:avLst/>
            </a:prstGeom>
          </p:spPr>
        </p:pic>
        <p:pic>
          <p:nvPicPr>
            <p:cNvPr id="21" name="Graphic 19" descr="Target Audience outline">
              <a:extLst>
                <a:ext uri="{FF2B5EF4-FFF2-40B4-BE49-F238E27FC236}">
                  <a16:creationId xmlns:a16="http://schemas.microsoft.com/office/drawing/2014/main" id="{CB4987ED-C0E4-4513-8D66-83306E157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16105" y="886917"/>
              <a:ext cx="775697" cy="775697"/>
            </a:xfrm>
            <a:prstGeom prst="rect">
              <a:avLst/>
            </a:prstGeom>
          </p:spPr>
        </p:pic>
        <p:pic>
          <p:nvPicPr>
            <p:cNvPr id="22" name="Graphic 20" descr="Bar graph with downward trend outline">
              <a:extLst>
                <a:ext uri="{FF2B5EF4-FFF2-40B4-BE49-F238E27FC236}">
                  <a16:creationId xmlns:a16="http://schemas.microsoft.com/office/drawing/2014/main" id="{0591EFF3-EBE7-446A-AA8D-08DE90905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68769" y="2212904"/>
              <a:ext cx="775697" cy="775697"/>
            </a:xfrm>
            <a:prstGeom prst="rect">
              <a:avLst/>
            </a:prstGeom>
          </p:spPr>
        </p:pic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5F149703-052C-4F5F-90FD-423F677436A6}"/>
              </a:ext>
            </a:extLst>
          </p:cNvPr>
          <p:cNvGrpSpPr/>
          <p:nvPr/>
        </p:nvGrpSpPr>
        <p:grpSpPr>
          <a:xfrm>
            <a:off x="8091346" y="1119141"/>
            <a:ext cx="2194560" cy="1290153"/>
            <a:chOff x="8921977" y="1466725"/>
            <a:chExt cx="2926080" cy="1290153"/>
          </a:xfrm>
        </p:grpSpPr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5AA0B627-4297-4F26-B768-480246FDF899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2"/>
                  </a:solidFill>
                  <a:latin typeface="Quicksand Light" pitchFamily="2" charset="0"/>
                </a:rPr>
                <a:t>Modularizado</a:t>
              </a:r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97E3CF7C-7873-4827-A798-141CC5B1B5B7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Capacidade de ser modularizado (menus, funcionalidades e SDKs) para cada emissor.</a:t>
              </a:r>
            </a:p>
          </p:txBody>
        </p:sp>
      </p:grpSp>
      <p:grpSp>
        <p:nvGrpSpPr>
          <p:cNvPr id="26" name="Group 24">
            <a:extLst>
              <a:ext uri="{FF2B5EF4-FFF2-40B4-BE49-F238E27FC236}">
                <a16:creationId xmlns:a16="http://schemas.microsoft.com/office/drawing/2014/main" id="{61B3686F-7D27-48F4-B8E1-AC94CA250E33}"/>
              </a:ext>
            </a:extLst>
          </p:cNvPr>
          <p:cNvGrpSpPr/>
          <p:nvPr/>
        </p:nvGrpSpPr>
        <p:grpSpPr>
          <a:xfrm>
            <a:off x="8623493" y="3018584"/>
            <a:ext cx="2194560" cy="1105487"/>
            <a:chOff x="8921977" y="1466725"/>
            <a:chExt cx="2926080" cy="1105487"/>
          </a:xfrm>
        </p:grpSpPr>
        <p:sp>
          <p:nvSpPr>
            <p:cNvPr id="27" name="TextBox 25">
              <a:extLst>
                <a:ext uri="{FF2B5EF4-FFF2-40B4-BE49-F238E27FC236}">
                  <a16:creationId xmlns:a16="http://schemas.microsoft.com/office/drawing/2014/main" id="{A25AEF79-B0BE-4E4C-A701-A349FDC5FB79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rgbClr val="0070C0"/>
                  </a:solidFill>
                  <a:latin typeface="Quicksand Light" pitchFamily="2" charset="0"/>
                </a:rPr>
                <a:t>CI/CD</a:t>
              </a:r>
            </a:p>
          </p:txBody>
        </p:sp>
        <p:sp>
          <p:nvSpPr>
            <p:cNvPr id="28" name="TextBox 26">
              <a:extLst>
                <a:ext uri="{FF2B5EF4-FFF2-40B4-BE49-F238E27FC236}">
                  <a16:creationId xmlns:a16="http://schemas.microsoft.com/office/drawing/2014/main" id="{254C16CE-8DBF-4492-B00D-49B69DB28CFE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Integração as lojas Google Play e App Store através de um pipeline de CI/CD</a:t>
              </a:r>
            </a:p>
          </p:txBody>
        </p:sp>
      </p:grpSp>
      <p:grpSp>
        <p:nvGrpSpPr>
          <p:cNvPr id="29" name="Group 27">
            <a:extLst>
              <a:ext uri="{FF2B5EF4-FFF2-40B4-BE49-F238E27FC236}">
                <a16:creationId xmlns:a16="http://schemas.microsoft.com/office/drawing/2014/main" id="{6B1078D5-A65A-49F1-9817-6AD6343E0181}"/>
              </a:ext>
            </a:extLst>
          </p:cNvPr>
          <p:cNvGrpSpPr/>
          <p:nvPr/>
        </p:nvGrpSpPr>
        <p:grpSpPr>
          <a:xfrm>
            <a:off x="8091345" y="4688067"/>
            <a:ext cx="3538679" cy="1105487"/>
            <a:chOff x="8921976" y="1466725"/>
            <a:chExt cx="4718239" cy="1105487"/>
          </a:xfrm>
        </p:grpSpPr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BBFEF9DC-63E5-48C1-8894-A1731788F3C6}"/>
                </a:ext>
              </a:extLst>
            </p:cNvPr>
            <p:cNvSpPr txBox="1"/>
            <p:nvPr/>
          </p:nvSpPr>
          <p:spPr>
            <a:xfrm>
              <a:off x="8921976" y="1466725"/>
              <a:ext cx="4718239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accent4">
                      <a:lumMod val="75000"/>
                    </a:schemeClr>
                  </a:solidFill>
                  <a:latin typeface="Quicksand Light" pitchFamily="2" charset="0"/>
                </a:rPr>
                <a:t>Segregação por emissor</a:t>
              </a:r>
            </a:p>
          </p:txBody>
        </p: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509015BC-F2ED-45FD-9A38-50A917206D13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Prover mecanismo para segregação de cadastro/login e ou integrado com emissor.</a:t>
              </a:r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B879EF1C-AE3F-412C-900F-0F8F326D2A7F}"/>
              </a:ext>
            </a:extLst>
          </p:cNvPr>
          <p:cNvGrpSpPr/>
          <p:nvPr/>
        </p:nvGrpSpPr>
        <p:grpSpPr>
          <a:xfrm>
            <a:off x="4193236" y="5789903"/>
            <a:ext cx="3793424" cy="920821"/>
            <a:chOff x="8921977" y="1466725"/>
            <a:chExt cx="2926080" cy="920821"/>
          </a:xfrm>
        </p:grpSpPr>
        <p:sp>
          <p:nvSpPr>
            <p:cNvPr id="33" name="TextBox 31">
              <a:extLst>
                <a:ext uri="{FF2B5EF4-FFF2-40B4-BE49-F238E27FC236}">
                  <a16:creationId xmlns:a16="http://schemas.microsoft.com/office/drawing/2014/main" id="{50CEDB5A-4130-4847-92D7-86E49AE3E1DF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noProof="1">
                  <a:solidFill>
                    <a:srgbClr val="C13018"/>
                  </a:solidFill>
                  <a:latin typeface="Quicksand Light" pitchFamily="2" charset="0"/>
                </a:rPr>
                <a:t>Segregação de Políticas</a:t>
              </a:r>
            </a:p>
          </p:txBody>
        </p:sp>
        <p:sp>
          <p:nvSpPr>
            <p:cNvPr id="34" name="TextBox 32">
              <a:extLst>
                <a:ext uri="{FF2B5EF4-FFF2-40B4-BE49-F238E27FC236}">
                  <a16:creationId xmlns:a16="http://schemas.microsoft.com/office/drawing/2014/main" id="{1EE81C14-7AC7-41FC-A23D-4DB512F91F30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ct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Implementar funcionalidade de segregação de politicas, termos de uso e LGPD. </a:t>
              </a:r>
            </a:p>
          </p:txBody>
        </p:sp>
      </p:grpSp>
      <p:grpSp>
        <p:nvGrpSpPr>
          <p:cNvPr id="35" name="Group 33">
            <a:extLst>
              <a:ext uri="{FF2B5EF4-FFF2-40B4-BE49-F238E27FC236}">
                <a16:creationId xmlns:a16="http://schemas.microsoft.com/office/drawing/2014/main" id="{B4CAA4D9-FB2E-4483-91CF-4761D17B3727}"/>
              </a:ext>
            </a:extLst>
          </p:cNvPr>
          <p:cNvGrpSpPr/>
          <p:nvPr/>
        </p:nvGrpSpPr>
        <p:grpSpPr>
          <a:xfrm>
            <a:off x="1753147" y="1249162"/>
            <a:ext cx="2194561" cy="1659485"/>
            <a:chOff x="8921977" y="1466725"/>
            <a:chExt cx="2926081" cy="1659485"/>
          </a:xfrm>
        </p:grpSpPr>
        <p:sp>
          <p:nvSpPr>
            <p:cNvPr id="36" name="TextBox 34">
              <a:extLst>
                <a:ext uri="{FF2B5EF4-FFF2-40B4-BE49-F238E27FC236}">
                  <a16:creationId xmlns:a16="http://schemas.microsoft.com/office/drawing/2014/main" id="{D858ABE4-51D6-4054-9BD8-CA3B89510C30}"/>
                </a:ext>
              </a:extLst>
            </p:cNvPr>
            <p:cNvSpPr txBox="1"/>
            <p:nvPr/>
          </p:nvSpPr>
          <p:spPr>
            <a:xfrm>
              <a:off x="8921978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rgbClr val="7030A0"/>
                  </a:solidFill>
                  <a:latin typeface="Quicksand Light" pitchFamily="2" charset="0"/>
                </a:rPr>
                <a:t>Whitelabel</a:t>
              </a:r>
            </a:p>
          </p:txBody>
        </p: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87B429FA-3AB1-4E14-9B1C-7327EB1CB297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120032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O super APP deve ser whitelabel, podendo assim ser ofertado para os parceiros emissor da VR de forma personalizado e ser facilmente redistribuído.</a:t>
              </a:r>
            </a:p>
          </p:txBody>
        </p:sp>
      </p:grpSp>
      <p:grpSp>
        <p:nvGrpSpPr>
          <p:cNvPr id="38" name="Group 36">
            <a:extLst>
              <a:ext uri="{FF2B5EF4-FFF2-40B4-BE49-F238E27FC236}">
                <a16:creationId xmlns:a16="http://schemas.microsoft.com/office/drawing/2014/main" id="{47E70DD4-C9C8-4B40-92C6-C199F013A6DB}"/>
              </a:ext>
            </a:extLst>
          </p:cNvPr>
          <p:cNvGrpSpPr/>
          <p:nvPr/>
        </p:nvGrpSpPr>
        <p:grpSpPr>
          <a:xfrm>
            <a:off x="830331" y="3018584"/>
            <a:ext cx="2194560" cy="920821"/>
            <a:chOff x="8921977" y="1466725"/>
            <a:chExt cx="2926080" cy="920821"/>
          </a:xfrm>
        </p:grpSpPr>
        <p:sp>
          <p:nvSpPr>
            <p:cNvPr id="39" name="TextBox 37">
              <a:extLst>
                <a:ext uri="{FF2B5EF4-FFF2-40B4-BE49-F238E27FC236}">
                  <a16:creationId xmlns:a16="http://schemas.microsoft.com/office/drawing/2014/main" id="{476684A1-3198-4B0B-865F-8480BB3C9975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chemeClr val="bg2">
                      <a:lumMod val="50000"/>
                    </a:schemeClr>
                  </a:solidFill>
                  <a:latin typeface="Quicksand Light" pitchFamily="2" charset="0"/>
                </a:rPr>
                <a:t>Parceiros</a:t>
              </a:r>
            </a:p>
          </p:txBody>
        </p:sp>
        <p:sp>
          <p:nvSpPr>
            <p:cNvPr id="40" name="TextBox 38">
              <a:extLst>
                <a:ext uri="{FF2B5EF4-FFF2-40B4-BE49-F238E27FC236}">
                  <a16:creationId xmlns:a16="http://schemas.microsoft.com/office/drawing/2014/main" id="{7BE39267-F8E0-488F-AFE4-08A007688826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Agregar novas funcionalidades através de parceiros.</a:t>
              </a:r>
            </a:p>
          </p:txBody>
        </p:sp>
      </p:grpSp>
      <p:grpSp>
        <p:nvGrpSpPr>
          <p:cNvPr id="41" name="Group 39">
            <a:extLst>
              <a:ext uri="{FF2B5EF4-FFF2-40B4-BE49-F238E27FC236}">
                <a16:creationId xmlns:a16="http://schemas.microsoft.com/office/drawing/2014/main" id="{5D231960-2B2A-4FC0-98C1-2B5A4C1BE622}"/>
              </a:ext>
            </a:extLst>
          </p:cNvPr>
          <p:cNvGrpSpPr/>
          <p:nvPr/>
        </p:nvGrpSpPr>
        <p:grpSpPr>
          <a:xfrm>
            <a:off x="1753148" y="4684416"/>
            <a:ext cx="2194560" cy="920821"/>
            <a:chOff x="8921977" y="1466725"/>
            <a:chExt cx="2926080" cy="920821"/>
          </a:xfrm>
        </p:grpSpPr>
        <p:sp>
          <p:nvSpPr>
            <p:cNvPr id="42" name="TextBox 40">
              <a:extLst>
                <a:ext uri="{FF2B5EF4-FFF2-40B4-BE49-F238E27FC236}">
                  <a16:creationId xmlns:a16="http://schemas.microsoft.com/office/drawing/2014/main" id="{9A6A06A7-8140-4E44-9759-9381426E9358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>
                  <a:solidFill>
                    <a:schemeClr val="accent6">
                      <a:lumMod val="75000"/>
                    </a:schemeClr>
                  </a:solidFill>
                  <a:latin typeface="Quicksand Light" pitchFamily="2" charset="0"/>
                </a:rPr>
                <a:t>Push</a:t>
              </a:r>
            </a:p>
          </p:txBody>
        </p:sp>
        <p:sp>
          <p:nvSpPr>
            <p:cNvPr id="43" name="TextBox 41">
              <a:extLst>
                <a:ext uri="{FF2B5EF4-FFF2-40B4-BE49-F238E27FC236}">
                  <a16:creationId xmlns:a16="http://schemas.microsoft.com/office/drawing/2014/main" id="{057252A9-B16A-4AE0-BD9B-83FFE1D1F567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Ter a capacidade de segregação das notificações.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85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0B504-6653-41FF-B563-63130A0C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atual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FEA69E6-5F6C-4291-A14C-753C4E227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38275" indent="-342900" algn="l">
              <a:buFont typeface="Arial" panose="020B0604020202020204" pitchFamily="34" charset="0"/>
              <a:buChar char="•"/>
            </a:pPr>
            <a:r>
              <a:rPr lang="pt-BR" dirty="0"/>
              <a:t>Funcionalidades atuais</a:t>
            </a:r>
          </a:p>
          <a:p>
            <a:pPr marL="1438275" indent="-342900" algn="l">
              <a:buFont typeface="Arial" panose="020B0604020202020204" pitchFamily="34" charset="0"/>
              <a:buChar char="•"/>
            </a:pPr>
            <a:r>
              <a:rPr lang="pt-BR" dirty="0"/>
              <a:t>Arranjo Arquitetural</a:t>
            </a:r>
          </a:p>
          <a:p>
            <a:pPr marL="1438275" indent="-342900" algn="l">
              <a:buFont typeface="Arial" panose="020B0604020202020204" pitchFamily="34" charset="0"/>
              <a:buChar char="•"/>
            </a:pPr>
            <a:r>
              <a:rPr lang="pt-BR" dirty="0"/>
              <a:t>Implementação</a:t>
            </a:r>
          </a:p>
          <a:p>
            <a:pPr marL="1438275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4298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04370-C6A9-4EA3-9CA4-4D49F27B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ATUAL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C81D14-BFEF-4600-ADF5-B367B87A9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Funcionalidades atuais do aplicativo VR &amp; VC</a:t>
            </a:r>
          </a:p>
        </p:txBody>
      </p:sp>
      <p:sp>
        <p:nvSpPr>
          <p:cNvPr id="67" name="Shape">
            <a:extLst>
              <a:ext uri="{FF2B5EF4-FFF2-40B4-BE49-F238E27FC236}">
                <a16:creationId xmlns:a16="http://schemas.microsoft.com/office/drawing/2014/main" id="{3C8A06D8-06AF-4FB2-8066-D38584E32D58}"/>
              </a:ext>
            </a:extLst>
          </p:cNvPr>
          <p:cNvSpPr/>
          <p:nvPr/>
        </p:nvSpPr>
        <p:spPr>
          <a:xfrm>
            <a:off x="3829200" y="1566674"/>
            <a:ext cx="2017549" cy="1230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9" h="20692" extrusionOk="0">
                <a:moveTo>
                  <a:pt x="19329" y="15195"/>
                </a:moveTo>
                <a:lnTo>
                  <a:pt x="21304" y="1173"/>
                </a:lnTo>
                <a:cubicBezTo>
                  <a:pt x="21434" y="194"/>
                  <a:pt x="20657" y="-425"/>
                  <a:pt x="20268" y="348"/>
                </a:cubicBezTo>
                <a:lnTo>
                  <a:pt x="15540" y="9421"/>
                </a:lnTo>
                <a:cubicBezTo>
                  <a:pt x="14892" y="10710"/>
                  <a:pt x="13953" y="11535"/>
                  <a:pt x="12949" y="11844"/>
                </a:cubicBezTo>
                <a:lnTo>
                  <a:pt x="482" y="15556"/>
                </a:lnTo>
                <a:cubicBezTo>
                  <a:pt x="-166" y="15762"/>
                  <a:pt x="-166" y="17257"/>
                  <a:pt x="514" y="17412"/>
                </a:cubicBezTo>
                <a:lnTo>
                  <a:pt x="14407" y="20608"/>
                </a:lnTo>
                <a:cubicBezTo>
                  <a:pt x="16641" y="21175"/>
                  <a:pt x="18811" y="18804"/>
                  <a:pt x="19329" y="1519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Quicksand Light" pitchFamily="2" charset="0"/>
            </a:endParaRPr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4177ACFD-7297-4D3C-8D15-07EB55470A86}"/>
              </a:ext>
            </a:extLst>
          </p:cNvPr>
          <p:cNvSpPr/>
          <p:nvPr/>
        </p:nvSpPr>
        <p:spPr>
          <a:xfrm>
            <a:off x="4258258" y="2915133"/>
            <a:ext cx="1033977" cy="2210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1" h="21144" extrusionOk="0">
                <a:moveTo>
                  <a:pt x="16043" y="4212"/>
                </a:moveTo>
                <a:lnTo>
                  <a:pt x="1663" y="79"/>
                </a:lnTo>
                <a:cubicBezTo>
                  <a:pt x="649" y="-214"/>
                  <a:pt x="-425" y="372"/>
                  <a:pt x="172" y="841"/>
                </a:cubicBezTo>
                <a:lnTo>
                  <a:pt x="7511" y="6468"/>
                </a:lnTo>
                <a:cubicBezTo>
                  <a:pt x="8525" y="7260"/>
                  <a:pt x="9003" y="8197"/>
                  <a:pt x="8764" y="9135"/>
                </a:cubicBezTo>
                <a:lnTo>
                  <a:pt x="5900" y="20536"/>
                </a:lnTo>
                <a:cubicBezTo>
                  <a:pt x="5721" y="21152"/>
                  <a:pt x="7451" y="21386"/>
                  <a:pt x="7988" y="20829"/>
                </a:cubicBezTo>
                <a:lnTo>
                  <a:pt x="19325" y="9428"/>
                </a:lnTo>
                <a:cubicBezTo>
                  <a:pt x="21175" y="7553"/>
                  <a:pt x="19743" y="5267"/>
                  <a:pt x="16043" y="4212"/>
                </a:cubicBez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Quicksand Light" pitchFamily="2" charset="0"/>
            </a:endParaRPr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83B63814-97D4-4074-810B-E56B6441A6E9}"/>
              </a:ext>
            </a:extLst>
          </p:cNvPr>
          <p:cNvSpPr/>
          <p:nvPr/>
        </p:nvSpPr>
        <p:spPr>
          <a:xfrm>
            <a:off x="5055074" y="4110360"/>
            <a:ext cx="2201292" cy="115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0" h="20480" extrusionOk="0">
                <a:moveTo>
                  <a:pt x="11843" y="2147"/>
                </a:moveTo>
                <a:cubicBezTo>
                  <a:pt x="10347" y="-574"/>
                  <a:pt x="7969" y="-737"/>
                  <a:pt x="6385" y="1820"/>
                </a:cubicBezTo>
                <a:lnTo>
                  <a:pt x="192" y="11777"/>
                </a:lnTo>
                <a:cubicBezTo>
                  <a:pt x="-248" y="12484"/>
                  <a:pt x="134" y="13736"/>
                  <a:pt x="691" y="13518"/>
                </a:cubicBezTo>
                <a:lnTo>
                  <a:pt x="7206" y="10525"/>
                </a:lnTo>
                <a:cubicBezTo>
                  <a:pt x="8116" y="10090"/>
                  <a:pt x="9085" y="10308"/>
                  <a:pt x="9936" y="11070"/>
                </a:cubicBezTo>
                <a:lnTo>
                  <a:pt x="20295" y="20373"/>
                </a:lnTo>
                <a:cubicBezTo>
                  <a:pt x="20853" y="20863"/>
                  <a:pt x="21352" y="19557"/>
                  <a:pt x="20912" y="18741"/>
                </a:cubicBezTo>
                <a:lnTo>
                  <a:pt x="11843" y="2147"/>
                </a:lnTo>
                <a:close/>
              </a:path>
            </a:pathLst>
          </a:custGeom>
          <a:solidFill>
            <a:srgbClr val="00AA1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Quicksand Light" pitchFamily="2" charset="0"/>
            </a:endParaRPr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A458B096-544B-4CEA-BE5D-7D5E3BAC7414}"/>
              </a:ext>
            </a:extLst>
          </p:cNvPr>
          <p:cNvSpPr/>
          <p:nvPr/>
        </p:nvSpPr>
        <p:spPr>
          <a:xfrm>
            <a:off x="6709999" y="2700605"/>
            <a:ext cx="1483935" cy="1978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67" h="21127" extrusionOk="0">
                <a:moveTo>
                  <a:pt x="19343" y="77"/>
                </a:moveTo>
                <a:lnTo>
                  <a:pt x="3112" y="6623"/>
                </a:lnTo>
                <a:cubicBezTo>
                  <a:pt x="406" y="7703"/>
                  <a:pt x="-735" y="10223"/>
                  <a:pt x="491" y="12383"/>
                </a:cubicBezTo>
                <a:lnTo>
                  <a:pt x="5141" y="20761"/>
                </a:lnTo>
                <a:cubicBezTo>
                  <a:pt x="5479" y="21350"/>
                  <a:pt x="6578" y="21186"/>
                  <a:pt x="6620" y="20565"/>
                </a:cubicBezTo>
                <a:lnTo>
                  <a:pt x="7254" y="13103"/>
                </a:lnTo>
                <a:cubicBezTo>
                  <a:pt x="7339" y="12055"/>
                  <a:pt x="7888" y="11074"/>
                  <a:pt x="8818" y="10321"/>
                </a:cubicBezTo>
                <a:lnTo>
                  <a:pt x="20231" y="1026"/>
                </a:lnTo>
                <a:cubicBezTo>
                  <a:pt x="20865" y="535"/>
                  <a:pt x="20104" y="-250"/>
                  <a:pt x="19343" y="77"/>
                </a:cubicBezTo>
                <a:close/>
              </a:path>
            </a:pathLst>
          </a:custGeom>
          <a:solidFill>
            <a:srgbClr val="0070C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Quicksand Light" pitchFamily="2" charset="0"/>
            </a:endParaRPr>
          </a:p>
        </p:txBody>
      </p:sp>
      <p:sp>
        <p:nvSpPr>
          <p:cNvPr id="71" name="Shape">
            <a:extLst>
              <a:ext uri="{FF2B5EF4-FFF2-40B4-BE49-F238E27FC236}">
                <a16:creationId xmlns:a16="http://schemas.microsoft.com/office/drawing/2014/main" id="{FE45EF40-B591-4866-B4AC-F482AB75359A}"/>
              </a:ext>
            </a:extLst>
          </p:cNvPr>
          <p:cNvSpPr/>
          <p:nvPr/>
        </p:nvSpPr>
        <p:spPr>
          <a:xfrm>
            <a:off x="6005123" y="1076325"/>
            <a:ext cx="1605798" cy="1716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4" h="21009" extrusionOk="0">
                <a:moveTo>
                  <a:pt x="3252" y="16814"/>
                </a:moveTo>
                <a:cubicBezTo>
                  <a:pt x="3778" y="19439"/>
                  <a:pt x="6407" y="21277"/>
                  <a:pt x="9319" y="20977"/>
                </a:cubicBezTo>
                <a:lnTo>
                  <a:pt x="20524" y="19814"/>
                </a:lnTo>
                <a:cubicBezTo>
                  <a:pt x="21292" y="19740"/>
                  <a:pt x="21454" y="18727"/>
                  <a:pt x="20726" y="18464"/>
                </a:cubicBezTo>
                <a:lnTo>
                  <a:pt x="12110" y="15427"/>
                </a:lnTo>
                <a:cubicBezTo>
                  <a:pt x="10897" y="15015"/>
                  <a:pt x="9885" y="14189"/>
                  <a:pt x="9238" y="13140"/>
                </a:cubicBezTo>
                <a:lnTo>
                  <a:pt x="1391" y="352"/>
                </a:lnTo>
                <a:cubicBezTo>
                  <a:pt x="987" y="-323"/>
                  <a:pt x="-146" y="52"/>
                  <a:pt x="16" y="802"/>
                </a:cubicBezTo>
                <a:lnTo>
                  <a:pt x="3252" y="16814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>
              <a:latin typeface="Quicksand Light" pitchFamily="2" charset="0"/>
            </a:endParaRPr>
          </a:p>
        </p:txBody>
      </p:sp>
      <p:grpSp>
        <p:nvGrpSpPr>
          <p:cNvPr id="91" name="Group 47">
            <a:extLst>
              <a:ext uri="{FF2B5EF4-FFF2-40B4-BE49-F238E27FC236}">
                <a16:creationId xmlns:a16="http://schemas.microsoft.com/office/drawing/2014/main" id="{0C5804B6-B1AB-4C1F-BFBD-2D26CAD58722}"/>
              </a:ext>
            </a:extLst>
          </p:cNvPr>
          <p:cNvGrpSpPr/>
          <p:nvPr/>
        </p:nvGrpSpPr>
        <p:grpSpPr>
          <a:xfrm>
            <a:off x="7147903" y="3159228"/>
            <a:ext cx="3381275" cy="1351708"/>
            <a:chOff x="8921977" y="1220504"/>
            <a:chExt cx="2926080" cy="1351708"/>
          </a:xfrm>
        </p:grpSpPr>
        <p:sp>
          <p:nvSpPr>
            <p:cNvPr id="92" name="TextBox 48">
              <a:extLst>
                <a:ext uri="{FF2B5EF4-FFF2-40B4-BE49-F238E27FC236}">
                  <a16:creationId xmlns:a16="http://schemas.microsoft.com/office/drawing/2014/main" id="{D753DA18-9C3E-41A0-AF6E-82593614E8B1}"/>
                </a:ext>
              </a:extLst>
            </p:cNvPr>
            <p:cNvSpPr txBox="1"/>
            <p:nvPr/>
          </p:nvSpPr>
          <p:spPr>
            <a:xfrm>
              <a:off x="8921977" y="1220504"/>
              <a:ext cx="292608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noProof="1">
                  <a:latin typeface="Quicksand" pitchFamily="2" charset="0"/>
                </a:rPr>
                <a:t>Busca da</a:t>
              </a:r>
              <a:br>
                <a:rPr lang="en-US" sz="2000" noProof="1">
                  <a:latin typeface="Quicksand" pitchFamily="2" charset="0"/>
                </a:rPr>
              </a:br>
              <a:r>
                <a:rPr lang="en-US" sz="2000" noProof="1">
                  <a:latin typeface="Quicksand" pitchFamily="2" charset="0"/>
                </a:rPr>
                <a:t>Rede Credenciada</a:t>
              </a:r>
            </a:p>
          </p:txBody>
        </p:sp>
        <p:sp>
          <p:nvSpPr>
            <p:cNvPr id="93" name="TextBox 49">
              <a:extLst>
                <a:ext uri="{FF2B5EF4-FFF2-40B4-BE49-F238E27FC236}">
                  <a16:creationId xmlns:a16="http://schemas.microsoft.com/office/drawing/2014/main" id="{901A76E9-3096-4DBF-A031-D630C4842931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Busca da rede por endereço, nome, CEP com possibilidade de favoritar no mapa os estabelecimentos de sua preferência.</a:t>
              </a:r>
            </a:p>
          </p:txBody>
        </p:sp>
      </p:grpSp>
      <p:grpSp>
        <p:nvGrpSpPr>
          <p:cNvPr id="94" name="Group 50">
            <a:extLst>
              <a:ext uri="{FF2B5EF4-FFF2-40B4-BE49-F238E27FC236}">
                <a16:creationId xmlns:a16="http://schemas.microsoft.com/office/drawing/2014/main" id="{2EEC48EB-C83B-4AF5-98F3-E8B5DBE9FE8A}"/>
              </a:ext>
            </a:extLst>
          </p:cNvPr>
          <p:cNvGrpSpPr/>
          <p:nvPr/>
        </p:nvGrpSpPr>
        <p:grpSpPr>
          <a:xfrm>
            <a:off x="1198222" y="3286618"/>
            <a:ext cx="2926080" cy="1905706"/>
            <a:chOff x="332936" y="2381545"/>
            <a:chExt cx="2926080" cy="1905706"/>
          </a:xfrm>
        </p:grpSpPr>
        <p:sp>
          <p:nvSpPr>
            <p:cNvPr id="95" name="TextBox 51">
              <a:extLst>
                <a:ext uri="{FF2B5EF4-FFF2-40B4-BE49-F238E27FC236}">
                  <a16:creationId xmlns:a16="http://schemas.microsoft.com/office/drawing/2014/main" id="{1DE5C05C-3E79-4C60-A947-9C45F8204114}"/>
                </a:ext>
              </a:extLst>
            </p:cNvPr>
            <p:cNvSpPr txBox="1"/>
            <p:nvPr/>
          </p:nvSpPr>
          <p:spPr>
            <a:xfrm>
              <a:off x="332936" y="2381545"/>
              <a:ext cx="292608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noProof="1">
                  <a:latin typeface="Quicksand" pitchFamily="2" charset="0"/>
                </a:rPr>
                <a:t>Cadastro do usuário</a:t>
              </a:r>
              <a:br>
                <a:rPr lang="en-US" sz="2000" noProof="1">
                  <a:latin typeface="Quicksand" pitchFamily="2" charset="0"/>
                </a:rPr>
              </a:br>
              <a:r>
                <a:rPr lang="en-US" sz="2000" noProof="1">
                  <a:latin typeface="Quicksand" pitchFamily="2" charset="0"/>
                </a:rPr>
                <a:t>(Onboarding)</a:t>
              </a:r>
            </a:p>
          </p:txBody>
        </p:sp>
        <p:sp>
          <p:nvSpPr>
            <p:cNvPr id="96" name="TextBox 52">
              <a:extLst>
                <a:ext uri="{FF2B5EF4-FFF2-40B4-BE49-F238E27FC236}">
                  <a16:creationId xmlns:a16="http://schemas.microsoft.com/office/drawing/2014/main" id="{5214D722-9E65-46C4-BDBE-533E8DDB58C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20032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Formulário para criação do usuário com  preenchimento de dados pessoais, definição da senha e aceite no termo de uso e politica de privacidade. No primeiro acesso é realizada  a  vinculação dos cartões ao CPF da conta criada.</a:t>
              </a:r>
            </a:p>
          </p:txBody>
        </p:sp>
      </p:grpSp>
      <p:grpSp>
        <p:nvGrpSpPr>
          <p:cNvPr id="97" name="Group 56">
            <a:extLst>
              <a:ext uri="{FF2B5EF4-FFF2-40B4-BE49-F238E27FC236}">
                <a16:creationId xmlns:a16="http://schemas.microsoft.com/office/drawing/2014/main" id="{7DF006C2-D174-4772-8F90-71814C07BDC3}"/>
              </a:ext>
            </a:extLst>
          </p:cNvPr>
          <p:cNvGrpSpPr/>
          <p:nvPr/>
        </p:nvGrpSpPr>
        <p:grpSpPr>
          <a:xfrm>
            <a:off x="6951577" y="906613"/>
            <a:ext cx="4262716" cy="1721040"/>
            <a:chOff x="8694449" y="1220504"/>
            <a:chExt cx="3182044" cy="1721040"/>
          </a:xfrm>
        </p:grpSpPr>
        <p:sp>
          <p:nvSpPr>
            <p:cNvPr id="98" name="TextBox 57">
              <a:extLst>
                <a:ext uri="{FF2B5EF4-FFF2-40B4-BE49-F238E27FC236}">
                  <a16:creationId xmlns:a16="http://schemas.microsoft.com/office/drawing/2014/main" id="{F341E8E0-73AA-497F-96BC-6F656402FBF0}"/>
                </a:ext>
              </a:extLst>
            </p:cNvPr>
            <p:cNvSpPr txBox="1"/>
            <p:nvPr/>
          </p:nvSpPr>
          <p:spPr>
            <a:xfrm>
              <a:off x="8694449" y="1220504"/>
              <a:ext cx="204900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noProof="1">
                  <a:latin typeface="Quicksand" pitchFamily="2" charset="0"/>
                </a:rPr>
                <a:t>Saldo / Extrato / Gráfico de Utilização</a:t>
              </a:r>
            </a:p>
          </p:txBody>
        </p:sp>
        <p:sp>
          <p:nvSpPr>
            <p:cNvPr id="99" name="TextBox 58">
              <a:extLst>
                <a:ext uri="{FF2B5EF4-FFF2-40B4-BE49-F238E27FC236}">
                  <a16:creationId xmlns:a16="http://schemas.microsoft.com/office/drawing/2014/main" id="{3574F457-A472-48F1-9C59-2CDFFAD86048}"/>
                </a:ext>
              </a:extLst>
            </p:cNvPr>
            <p:cNvSpPr txBox="1"/>
            <p:nvPr/>
          </p:nvSpPr>
          <p:spPr>
            <a:xfrm>
              <a:off x="8950413" y="1925881"/>
              <a:ext cx="2926080" cy="101566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Disponibiliza o saldo atual de cada cartão e o extrato de todas as transações realizadas. É possível ter detalhe das transações realizadas baseada em filtro de períodos. Também é disponibilizado um gráfico de utilização de cada beneficio no período dos 30 dias.</a:t>
              </a:r>
            </a:p>
          </p:txBody>
        </p:sp>
      </p:grpSp>
      <p:grpSp>
        <p:nvGrpSpPr>
          <p:cNvPr id="100" name="Group 59">
            <a:extLst>
              <a:ext uri="{FF2B5EF4-FFF2-40B4-BE49-F238E27FC236}">
                <a16:creationId xmlns:a16="http://schemas.microsoft.com/office/drawing/2014/main" id="{06030F2A-CF00-49F0-8303-BF0D4AA55CC5}"/>
              </a:ext>
            </a:extLst>
          </p:cNvPr>
          <p:cNvGrpSpPr/>
          <p:nvPr/>
        </p:nvGrpSpPr>
        <p:grpSpPr>
          <a:xfrm>
            <a:off x="951048" y="1335826"/>
            <a:ext cx="4005543" cy="1228598"/>
            <a:chOff x="482254" y="2689321"/>
            <a:chExt cx="2990072" cy="1228598"/>
          </a:xfrm>
        </p:grpSpPr>
        <p:sp>
          <p:nvSpPr>
            <p:cNvPr id="101" name="TextBox 60">
              <a:extLst>
                <a:ext uri="{FF2B5EF4-FFF2-40B4-BE49-F238E27FC236}">
                  <a16:creationId xmlns:a16="http://schemas.microsoft.com/office/drawing/2014/main" id="{D7236224-B20D-4748-B9B5-5645A59195D7}"/>
                </a:ext>
              </a:extLst>
            </p:cNvPr>
            <p:cNvSpPr txBox="1"/>
            <p:nvPr/>
          </p:nvSpPr>
          <p:spPr>
            <a:xfrm>
              <a:off x="546246" y="2689321"/>
              <a:ext cx="292608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noProof="1">
                  <a:latin typeface="Quicksand" pitchFamily="2" charset="0"/>
                </a:rPr>
                <a:t>Carrossel</a:t>
              </a:r>
            </a:p>
          </p:txBody>
        </p:sp>
        <p:sp>
          <p:nvSpPr>
            <p:cNvPr id="102" name="TextBox 61">
              <a:extLst>
                <a:ext uri="{FF2B5EF4-FFF2-40B4-BE49-F238E27FC236}">
                  <a16:creationId xmlns:a16="http://schemas.microsoft.com/office/drawing/2014/main" id="{1C817EBD-38E8-41B2-9A3C-CCC3BAB85D6F}"/>
                </a:ext>
              </a:extLst>
            </p:cNvPr>
            <p:cNvSpPr txBox="1"/>
            <p:nvPr/>
          </p:nvSpPr>
          <p:spPr>
            <a:xfrm>
              <a:off x="482254" y="3086922"/>
              <a:ext cx="2666918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Exibe todos os cartões vinculados ao CPF da conta do usuário, onde é possível navegar entre os cartões e obter com informações de saldo para cada um dos benefícios.</a:t>
              </a:r>
            </a:p>
          </p:txBody>
        </p:sp>
      </p:grpSp>
      <p:grpSp>
        <p:nvGrpSpPr>
          <p:cNvPr id="103" name="Group 62">
            <a:extLst>
              <a:ext uri="{FF2B5EF4-FFF2-40B4-BE49-F238E27FC236}">
                <a16:creationId xmlns:a16="http://schemas.microsoft.com/office/drawing/2014/main" id="{CFFFF551-F6B0-43DB-91A9-260F8834EEA0}"/>
              </a:ext>
            </a:extLst>
          </p:cNvPr>
          <p:cNvGrpSpPr/>
          <p:nvPr/>
        </p:nvGrpSpPr>
        <p:grpSpPr>
          <a:xfrm>
            <a:off x="4572000" y="5274002"/>
            <a:ext cx="3919818" cy="1351708"/>
            <a:chOff x="332936" y="2381545"/>
            <a:chExt cx="2926080" cy="1351708"/>
          </a:xfrm>
        </p:grpSpPr>
        <p:sp>
          <p:nvSpPr>
            <p:cNvPr id="104" name="TextBox 63">
              <a:extLst>
                <a:ext uri="{FF2B5EF4-FFF2-40B4-BE49-F238E27FC236}">
                  <a16:creationId xmlns:a16="http://schemas.microsoft.com/office/drawing/2014/main" id="{CF12D942-6384-4317-9FBA-70A8053076C4}"/>
                </a:ext>
              </a:extLst>
            </p:cNvPr>
            <p:cNvSpPr txBox="1"/>
            <p:nvPr/>
          </p:nvSpPr>
          <p:spPr>
            <a:xfrm>
              <a:off x="332936" y="2381545"/>
              <a:ext cx="2926080" cy="70788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pt-BR" sz="2000" noProof="1">
                  <a:latin typeface="Quicksand" pitchFamily="2" charset="0"/>
                </a:rPr>
                <a:t>Cartão Virtual /</a:t>
              </a:r>
              <a:br>
                <a:rPr lang="pt-BR" sz="2000" noProof="1">
                  <a:latin typeface="Quicksand" pitchFamily="2" charset="0"/>
                </a:rPr>
              </a:br>
              <a:r>
                <a:rPr lang="pt-BR" sz="2000" noProof="1">
                  <a:latin typeface="Quicksand" pitchFamily="2" charset="0"/>
                </a:rPr>
                <a:t>Pagamento via QR Code</a:t>
              </a:r>
            </a:p>
          </p:txBody>
        </p:sp>
        <p:sp>
          <p:nvSpPr>
            <p:cNvPr id="105" name="TextBox 64">
              <a:extLst>
                <a:ext uri="{FF2B5EF4-FFF2-40B4-BE49-F238E27FC236}">
                  <a16:creationId xmlns:a16="http://schemas.microsoft.com/office/drawing/2014/main" id="{F550CAE1-9396-4266-B045-06589A4ACA6A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pt-BR" sz="1200" noProof="1">
                  <a:solidFill>
                    <a:schemeClr val="tx1">
                      <a:lumMod val="65000"/>
                      <a:lumOff val="35000"/>
                    </a:schemeClr>
                  </a:solidFill>
                  <a:latin typeface="Quicksand Light" pitchFamily="2" charset="0"/>
                </a:rPr>
                <a:t>Geração de cartões virtuais s e pagamento via QR Code gerado a partir das maquininhas de cartões da Cielo ou via VR Pague.</a:t>
              </a:r>
            </a:p>
          </p:txBody>
        </p:sp>
      </p:grpSp>
      <p:pic>
        <p:nvPicPr>
          <p:cNvPr id="118" name="Gráfico 117" descr="Símbolo de raiva estrutura de tópicos">
            <a:extLst>
              <a:ext uri="{FF2B5EF4-FFF2-40B4-BE49-F238E27FC236}">
                <a16:creationId xmlns:a16="http://schemas.microsoft.com/office/drawing/2014/main" id="{1C1E79F4-E4E7-4433-9456-5128BEDC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7992" y="2301474"/>
            <a:ext cx="410560" cy="410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0" name="Gráfico 119" descr="Rede de usuários estrutura de tópicos">
            <a:extLst>
              <a:ext uri="{FF2B5EF4-FFF2-40B4-BE49-F238E27FC236}">
                <a16:creationId xmlns:a16="http://schemas.microsoft.com/office/drawing/2014/main" id="{DACF1E80-4A65-4166-A2B4-2556EA2C7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7159" y="3450994"/>
            <a:ext cx="410560" cy="410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2" name="Gráfico 121" descr="Usuário estrutura de tópicos">
            <a:extLst>
              <a:ext uri="{FF2B5EF4-FFF2-40B4-BE49-F238E27FC236}">
                <a16:creationId xmlns:a16="http://schemas.microsoft.com/office/drawing/2014/main" id="{F005B4BB-DA93-474E-9B1E-7E5CB4C22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72839" y="3461504"/>
            <a:ext cx="410560" cy="410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4" name="Gráfico 123" descr="Carteira estrutura de tópicos">
            <a:extLst>
              <a:ext uri="{FF2B5EF4-FFF2-40B4-BE49-F238E27FC236}">
                <a16:creationId xmlns:a16="http://schemas.microsoft.com/office/drawing/2014/main" id="{037F820B-1E92-45BF-B18D-34F510C04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339" y="2255595"/>
            <a:ext cx="410560" cy="410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6" name="Gráfico 125" descr="Código QR estrutura de tópicos">
            <a:extLst>
              <a:ext uri="{FF2B5EF4-FFF2-40B4-BE49-F238E27FC236}">
                <a16:creationId xmlns:a16="http://schemas.microsoft.com/office/drawing/2014/main" id="{430E0046-C1FD-4CFE-AEBC-C620043C39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803106" y="4208790"/>
            <a:ext cx="410560" cy="4105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17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CEFC9A9-42C0-4F0A-8E00-00D155BE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Arranjo Arquitetural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1C6400-8E95-45ED-8BAF-FDB9B8C33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61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7b29a26fc5_0_12">
            <a:extLst>
              <a:ext uri="{FF2B5EF4-FFF2-40B4-BE49-F238E27FC236}">
                <a16:creationId xmlns:a16="http://schemas.microsoft.com/office/drawing/2014/main" id="{FC1F3AEC-061F-478F-95C6-1E4320EA0BE0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6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CENÁRIO ATUAL: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Arranjo arquitetural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1BA91E97-D3B6-4555-9D33-8C9123841B09}"/>
              </a:ext>
            </a:extLst>
          </p:cNvPr>
          <p:cNvSpPr txBox="1"/>
          <p:nvPr/>
        </p:nvSpPr>
        <p:spPr>
          <a:xfrm>
            <a:off x="40822" y="767013"/>
            <a:ext cx="3984170" cy="400110"/>
          </a:xfrm>
          <a:prstGeom prst="rect">
            <a:avLst/>
          </a:prstGeom>
          <a:solidFill>
            <a:srgbClr val="E4469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Quicksand" pitchFamily="2" charset="77"/>
              </a:rPr>
              <a:t>Arquitetura técnica (1/4)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859B8E-77A0-4435-A4A6-C18B2C716502}"/>
              </a:ext>
            </a:extLst>
          </p:cNvPr>
          <p:cNvCxnSpPr>
            <a:cxnSpLocks/>
          </p:cNvCxnSpPr>
          <p:nvPr/>
        </p:nvCxnSpPr>
        <p:spPr>
          <a:xfrm>
            <a:off x="40821" y="1167123"/>
            <a:ext cx="8086779" cy="0"/>
          </a:xfrm>
          <a:prstGeom prst="line">
            <a:avLst/>
          </a:prstGeom>
          <a:ln>
            <a:solidFill>
              <a:srgbClr val="E4469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6752F2-897B-436E-9C32-4ABC46120A78}"/>
              </a:ext>
            </a:extLst>
          </p:cNvPr>
          <p:cNvSpPr txBox="1"/>
          <p:nvPr/>
        </p:nvSpPr>
        <p:spPr>
          <a:xfrm>
            <a:off x="80009" y="1348716"/>
            <a:ext cx="611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800" b="1" dirty="0">
                <a:latin typeface="Quicksand" pitchFamily="2" charset="77"/>
              </a:rPr>
              <a:t>Aspectos técnicas gerais da Arquitetura atual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5D87E8-64C7-4295-9D96-EB290774549A}"/>
              </a:ext>
            </a:extLst>
          </p:cNvPr>
          <p:cNvSpPr txBox="1"/>
          <p:nvPr/>
        </p:nvSpPr>
        <p:spPr>
          <a:xfrm>
            <a:off x="358923" y="1736170"/>
            <a:ext cx="7768676" cy="23698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Atualmente o </a:t>
            </a:r>
            <a:r>
              <a:rPr lang="pt-BR" sz="1200" b="1" dirty="0">
                <a:latin typeface="Quicksand"/>
              </a:rPr>
              <a:t>aplicativo mobile VR &amp; VC  </a:t>
            </a:r>
            <a:r>
              <a:rPr lang="pt-BR" sz="1200" dirty="0">
                <a:latin typeface="Quicksand"/>
              </a:rPr>
              <a:t>é desenvolvido em linguagem nativa iOS e Android e é baseado na arquitetura Model-</a:t>
            </a:r>
            <a:r>
              <a:rPr lang="pt-BR" sz="1200" dirty="0" err="1">
                <a:latin typeface="Quicksand"/>
              </a:rPr>
              <a:t>View</a:t>
            </a:r>
            <a:r>
              <a:rPr lang="pt-BR" sz="1200" dirty="0">
                <a:latin typeface="Quicksand"/>
              </a:rPr>
              <a:t>-</a:t>
            </a:r>
            <a:r>
              <a:rPr lang="pt-BR" sz="1200" dirty="0" err="1">
                <a:latin typeface="Quicksand"/>
              </a:rPr>
              <a:t>Controller</a:t>
            </a:r>
            <a:r>
              <a:rPr lang="pt-BR" sz="1200" dirty="0">
                <a:latin typeface="Quicksand"/>
              </a:rPr>
              <a:t>.</a:t>
            </a:r>
            <a:endParaRPr lang="pt-BR" sz="1200" dirty="0">
              <a:latin typeface="Quicksand" pitchFamily="2" charset="77"/>
            </a:endParaRP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A estrutura de serviços está dividida em dois ambientes,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1200" dirty="0">
                <a:latin typeface="Quicksand"/>
              </a:rPr>
              <a:t>Um </a:t>
            </a:r>
            <a:r>
              <a:rPr lang="pt-BR" sz="1200" b="1" dirty="0">
                <a:latin typeface="Quicksand"/>
              </a:rPr>
              <a:t>ON-PREMISES na TIVIT</a:t>
            </a:r>
            <a:r>
              <a:rPr lang="pt-BR" sz="1200" dirty="0">
                <a:latin typeface="Quicksand"/>
              </a:rPr>
              <a:t>, que suporta o barramento IBM, 4Time, a aplicação SNCORE e o banco de dados Oracle.</a:t>
            </a:r>
            <a:endParaRPr lang="pt-BR" sz="1200" b="1" dirty="0">
              <a:latin typeface="Quicksand"/>
            </a:endParaRP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1200" dirty="0">
                <a:latin typeface="Quicksand"/>
              </a:rPr>
              <a:t>E um ambiente na </a:t>
            </a:r>
            <a:r>
              <a:rPr lang="pt-BR" sz="1200" b="1" dirty="0">
                <a:latin typeface="Quicksand"/>
              </a:rPr>
              <a:t>CLOUD AWS, </a:t>
            </a:r>
            <a:r>
              <a:rPr lang="pt-BR" sz="1200" dirty="0">
                <a:latin typeface="Quicksand"/>
              </a:rPr>
              <a:t>onde encontram-se os serviços de </a:t>
            </a:r>
            <a:r>
              <a:rPr lang="pt-BR" sz="1200" dirty="0" err="1">
                <a:latin typeface="Quicksand"/>
              </a:rPr>
              <a:t>notification</a:t>
            </a:r>
            <a:r>
              <a:rPr lang="pt-BR" sz="1200" dirty="0">
                <a:latin typeface="Quicksand"/>
              </a:rPr>
              <a:t> center, gestão e promoção, MC busca, gestão de identidade e RHSSO, sendo que esses serviços são orquestrados pelo OPENSHIFT.</a:t>
            </a:r>
          </a:p>
          <a:p>
            <a:pPr marL="628650" lvl="1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1200" dirty="0">
                <a:latin typeface="Quicksand"/>
              </a:rPr>
              <a:t>Há também o uso de serviços do Google (</a:t>
            </a:r>
            <a:r>
              <a:rPr lang="pt-BR" sz="1200" dirty="0" err="1">
                <a:latin typeface="Quicksand"/>
              </a:rPr>
              <a:t>Firebase</a:t>
            </a:r>
            <a:r>
              <a:rPr lang="pt-BR" sz="1200" dirty="0">
                <a:latin typeface="Quicksand"/>
              </a:rPr>
              <a:t> e Maps).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4ABD58-C3FA-42E7-9B4D-5B19056238E7}"/>
              </a:ext>
            </a:extLst>
          </p:cNvPr>
          <p:cNvSpPr txBox="1"/>
          <p:nvPr/>
        </p:nvSpPr>
        <p:spPr>
          <a:xfrm>
            <a:off x="358922" y="4477884"/>
            <a:ext cx="776867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 </a:t>
            </a:r>
            <a:r>
              <a:rPr lang="pt-BR" sz="1200" b="1" dirty="0">
                <a:latin typeface="Quicksand" pitchFamily="2" charset="77"/>
              </a:rPr>
              <a:t>integração com os serviços é feita via API</a:t>
            </a:r>
            <a:r>
              <a:rPr lang="pt-BR" sz="1200" dirty="0">
                <a:latin typeface="Quicksand" pitchFamily="2" charset="77"/>
              </a:rPr>
              <a:t> e conta com troca de arquivos </a:t>
            </a:r>
            <a:r>
              <a:rPr lang="pt-BR" sz="1200" dirty="0" err="1">
                <a:latin typeface="Quicksand" pitchFamily="2" charset="77"/>
              </a:rPr>
              <a:t>JSon</a:t>
            </a:r>
            <a:r>
              <a:rPr lang="pt-BR" sz="1200" dirty="0">
                <a:latin typeface="Quicksand" pitchFamily="2" charset="77"/>
              </a:rPr>
              <a:t>. Há uma camada de abstração via SDK para cada parceiro fornecedor integrado à plataforma.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 integração com os serviços da VR  é feito com </a:t>
            </a:r>
            <a:r>
              <a:rPr lang="pt-BR" sz="1200" b="1" dirty="0">
                <a:latin typeface="Quicksand" pitchFamily="2" charset="77"/>
              </a:rPr>
              <a:t>três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b="1" dirty="0">
                <a:latin typeface="Quicksand" pitchFamily="2" charset="77"/>
              </a:rPr>
              <a:t>provedores de serviços </a:t>
            </a:r>
            <a:r>
              <a:rPr lang="pt-BR" sz="1200" dirty="0">
                <a:latin typeface="Quicksand" pitchFamily="2" charset="77"/>
              </a:rPr>
              <a:t>diferentes, sendo eles o API Gateway da </a:t>
            </a:r>
            <a:r>
              <a:rPr lang="pt-BR" sz="1200" dirty="0" err="1">
                <a:latin typeface="Quicksand" pitchFamily="2" charset="77"/>
              </a:rPr>
              <a:t>Sensidia</a:t>
            </a:r>
            <a:r>
              <a:rPr lang="pt-BR" sz="1200" dirty="0">
                <a:latin typeface="Quicksand" pitchFamily="2" charset="77"/>
              </a:rPr>
              <a:t>, o Barramento IBM </a:t>
            </a:r>
            <a:r>
              <a:rPr lang="pt-BR" sz="1200" dirty="0" err="1">
                <a:latin typeface="Quicksand" pitchFamily="2" charset="77"/>
              </a:rPr>
              <a:t>Websphere</a:t>
            </a:r>
            <a:r>
              <a:rPr lang="pt-BR" sz="1200" dirty="0">
                <a:latin typeface="Quicksand" pitchFamily="2" charset="77"/>
              </a:rPr>
              <a:t> e 4Time WAS.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dirty="0">
                <a:latin typeface="Quicksand" pitchFamily="2" charset="77"/>
              </a:rPr>
              <a:t>Para comunicação via </a:t>
            </a:r>
            <a:r>
              <a:rPr lang="pt-BR" sz="1200" b="1" dirty="0">
                <a:latin typeface="Quicksand" pitchFamily="2" charset="77"/>
              </a:rPr>
              <a:t>notificações</a:t>
            </a:r>
            <a:r>
              <a:rPr lang="pt-BR" sz="1200" dirty="0">
                <a:latin typeface="Quicksand" pitchFamily="2" charset="77"/>
              </a:rPr>
              <a:t> é utilizado um broker de mensagens, através do </a:t>
            </a:r>
            <a:r>
              <a:rPr lang="pt-BR" sz="1200" b="1" dirty="0">
                <a:latin typeface="Quicksand" pitchFamily="2" charset="77"/>
              </a:rPr>
              <a:t>Amazon MQ for </a:t>
            </a:r>
            <a:r>
              <a:rPr lang="pt-BR" sz="1200" b="1" dirty="0" err="1">
                <a:latin typeface="Quicksand" pitchFamily="2" charset="77"/>
              </a:rPr>
              <a:t>Rabbit</a:t>
            </a:r>
            <a:r>
              <a:rPr lang="pt-BR" sz="1200" b="1" dirty="0">
                <a:latin typeface="Quicksand" pitchFamily="2" charset="77"/>
              </a:rPr>
              <a:t> MQ, </a:t>
            </a:r>
            <a:r>
              <a:rPr lang="pt-BR" sz="1200" dirty="0">
                <a:latin typeface="Quicksand" pitchFamily="2" charset="77"/>
              </a:rPr>
              <a:t>conectado ao serviço </a:t>
            </a:r>
            <a:r>
              <a:rPr lang="pt-BR" sz="1200" dirty="0" err="1">
                <a:latin typeface="Quicksand" pitchFamily="2" charset="77"/>
              </a:rPr>
              <a:t>Notification</a:t>
            </a:r>
            <a:r>
              <a:rPr lang="pt-BR" sz="1200" dirty="0">
                <a:latin typeface="Quicksand" pitchFamily="2" charset="77"/>
              </a:rPr>
              <a:t> Center responsável pelo envio de mensagens transacionais e relacionais.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Integração com </a:t>
            </a:r>
            <a:r>
              <a:rPr lang="pt-BR" sz="1200" b="1" dirty="0">
                <a:latin typeface="Quicksand" pitchFamily="2" charset="77"/>
              </a:rPr>
              <a:t>Plataforma Google Maps</a:t>
            </a:r>
            <a:r>
              <a:rPr lang="pt-BR" sz="1200" dirty="0">
                <a:latin typeface="Quicksand" pitchFamily="2" charset="77"/>
              </a:rPr>
              <a:t> para disponibilizar o recurso de adicionar marcadores, utilizado para facilitar a trajetória para as redes credenciadas.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40E2E71-FB5F-443A-9D97-9EC2E07DBB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648" y="755123"/>
            <a:ext cx="1590152" cy="159015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257349-08E8-48D6-B761-1B57068862AF}"/>
              </a:ext>
            </a:extLst>
          </p:cNvPr>
          <p:cNvSpPr txBox="1"/>
          <p:nvPr/>
        </p:nvSpPr>
        <p:spPr>
          <a:xfrm>
            <a:off x="69575" y="4090430"/>
            <a:ext cx="611320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b="1" dirty="0">
                <a:latin typeface="Quicksand"/>
              </a:rPr>
              <a:t>Integrações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864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7b29a26fc5_0_12">
            <a:extLst>
              <a:ext uri="{FF2B5EF4-FFF2-40B4-BE49-F238E27FC236}">
                <a16:creationId xmlns:a16="http://schemas.microsoft.com/office/drawing/2014/main" id="{FC1F3AEC-061F-478F-95C6-1E4320EA0BE0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6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CENÁRIO ATUAL: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Arranjo arquitetural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1BA91E97-D3B6-4555-9D33-8C9123841B09}"/>
              </a:ext>
            </a:extLst>
          </p:cNvPr>
          <p:cNvSpPr txBox="1"/>
          <p:nvPr/>
        </p:nvSpPr>
        <p:spPr>
          <a:xfrm>
            <a:off x="40822" y="767013"/>
            <a:ext cx="3984170" cy="400110"/>
          </a:xfrm>
          <a:prstGeom prst="rect">
            <a:avLst/>
          </a:prstGeom>
          <a:solidFill>
            <a:srgbClr val="E4469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Quicksand" pitchFamily="2" charset="77"/>
              </a:rPr>
              <a:t>Arquitetura técnica (2/4)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859B8E-77A0-4435-A4A6-C18B2C716502}"/>
              </a:ext>
            </a:extLst>
          </p:cNvPr>
          <p:cNvCxnSpPr>
            <a:cxnSpLocks/>
          </p:cNvCxnSpPr>
          <p:nvPr/>
        </p:nvCxnSpPr>
        <p:spPr>
          <a:xfrm>
            <a:off x="40821" y="1167123"/>
            <a:ext cx="8086779" cy="0"/>
          </a:xfrm>
          <a:prstGeom prst="line">
            <a:avLst/>
          </a:prstGeom>
          <a:ln>
            <a:solidFill>
              <a:srgbClr val="E4469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5A9E46-BAB4-46D7-86B4-BFFE794F2D67}"/>
              </a:ext>
            </a:extLst>
          </p:cNvPr>
          <p:cNvSpPr txBox="1"/>
          <p:nvPr/>
        </p:nvSpPr>
        <p:spPr>
          <a:xfrm>
            <a:off x="-17206" y="1288130"/>
            <a:ext cx="611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800" b="1" dirty="0">
                <a:latin typeface="Quicksand" pitchFamily="2" charset="77"/>
              </a:rPr>
              <a:t> Emprego das Tecnologias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3F9C98-9604-44C2-AFFC-B17FDD54E803}"/>
              </a:ext>
            </a:extLst>
          </p:cNvPr>
          <p:cNvSpPr txBox="1"/>
          <p:nvPr/>
        </p:nvSpPr>
        <p:spPr>
          <a:xfrm>
            <a:off x="262759" y="1778468"/>
            <a:ext cx="786484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Em termos tecnológicos o aplicativo mobile é desenvolvido utilizando-se de </a:t>
            </a:r>
            <a:r>
              <a:rPr lang="pt-BR" sz="1200" b="1" dirty="0" err="1">
                <a:latin typeface="Quicksand" pitchFamily="2" charset="77"/>
              </a:rPr>
              <a:t>Objective</a:t>
            </a:r>
            <a:r>
              <a:rPr lang="pt-BR" sz="1200" b="1" dirty="0">
                <a:latin typeface="Quicksand" pitchFamily="2" charset="77"/>
              </a:rPr>
              <a:t> C</a:t>
            </a:r>
            <a:r>
              <a:rPr lang="pt-BR" sz="1200" dirty="0">
                <a:latin typeface="Quicksand" pitchFamily="2" charset="77"/>
              </a:rPr>
              <a:t> e </a:t>
            </a:r>
            <a:r>
              <a:rPr lang="pt-BR" sz="1200" b="1" dirty="0">
                <a:latin typeface="Quicksand" pitchFamily="2" charset="77"/>
              </a:rPr>
              <a:t>Java</a:t>
            </a:r>
            <a:r>
              <a:rPr lang="pt-BR" sz="1200" dirty="0">
                <a:latin typeface="Quicksand" pitchFamily="2" charset="77"/>
              </a:rPr>
              <a:t> como linguagens principais. Contudo,  para a versão iOS, as novas funcionalidades já estão sendo desenvolvidas em </a:t>
            </a:r>
            <a:r>
              <a:rPr lang="pt-BR" sz="1200" b="1" dirty="0">
                <a:latin typeface="Quicksand" pitchFamily="2" charset="77"/>
              </a:rPr>
              <a:t>Swift</a:t>
            </a:r>
            <a:r>
              <a:rPr lang="pt-BR" sz="1200" dirty="0">
                <a:latin typeface="Quicksand" pitchFamily="2" charset="77"/>
              </a:rPr>
              <a:t>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O Aplicativo mobile não adota a estratégia de armazenamento em bancos de dados local, as poucas informações que são salvas no dispositivo,  utiliza-se  de um arquivo que é persistido em sessões (</a:t>
            </a:r>
            <a:r>
              <a:rPr lang="pt-BR" sz="1200" b="1" dirty="0">
                <a:latin typeface="Quicksand" pitchFamily="2" charset="77"/>
              </a:rPr>
              <a:t>Preferencies</a:t>
            </a:r>
            <a:r>
              <a:rPr lang="pt-BR" sz="1200" dirty="0">
                <a:latin typeface="Quicksand" pitchFamily="2" charset="77"/>
              </a:rPr>
              <a:t>).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Os </a:t>
            </a:r>
            <a:r>
              <a:rPr lang="pt-BR" sz="1200" b="1" dirty="0">
                <a:latin typeface="Quicksand" pitchFamily="2" charset="77"/>
              </a:rPr>
              <a:t>Microservices </a:t>
            </a:r>
            <a:r>
              <a:rPr lang="pt-BR" sz="1200" dirty="0">
                <a:latin typeface="Quicksand" pitchFamily="2" charset="77"/>
              </a:rPr>
              <a:t>que são consumidos pelo APP são desenvolvidos na linguagem </a:t>
            </a:r>
            <a:r>
              <a:rPr lang="pt-BR" sz="1200" b="1" dirty="0">
                <a:latin typeface="Quicksand" pitchFamily="2" charset="77"/>
              </a:rPr>
              <a:t>Java</a:t>
            </a:r>
            <a:r>
              <a:rPr lang="pt-BR" sz="1200" dirty="0">
                <a:latin typeface="Quicksand" pitchFamily="2" charset="77"/>
              </a:rPr>
              <a:t> com </a:t>
            </a:r>
            <a:r>
              <a:rPr lang="pt-BR" sz="1200" dirty="0" err="1">
                <a:latin typeface="Quicksand" pitchFamily="2" charset="77"/>
              </a:rPr>
              <a:t>SpringBoot</a:t>
            </a:r>
            <a:r>
              <a:rPr lang="pt-BR" sz="1200" dirty="0">
                <a:latin typeface="Quicksand" pitchFamily="2" charset="77"/>
              </a:rPr>
              <a:t>.. Estas aplicações são empacotadas em containers para execução em cluster </a:t>
            </a:r>
            <a:r>
              <a:rPr lang="pt-BR" sz="1200" b="1" dirty="0" err="1">
                <a:latin typeface="Quicksand" pitchFamily="2" charset="77"/>
              </a:rPr>
              <a:t>Kurbenetes</a:t>
            </a: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dirty="0">
                <a:latin typeface="Quicksand" pitchFamily="2" charset="77"/>
              </a:rPr>
              <a:t> (gerido pelo </a:t>
            </a:r>
            <a:r>
              <a:rPr lang="pt-BR" sz="1200" dirty="0" err="1">
                <a:latin typeface="Quicksand" pitchFamily="2" charset="77"/>
              </a:rPr>
              <a:t>Red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Hat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OpenShift</a:t>
            </a:r>
            <a:r>
              <a:rPr lang="pt-BR" sz="1200" dirty="0">
                <a:latin typeface="Quicksand" pitchFamily="2" charset="77"/>
              </a:rPr>
              <a:t>).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Os bancos de dados para os serviços de gestão de identidade e login do usuário utilizados são </a:t>
            </a:r>
            <a:r>
              <a:rPr lang="pt-BR" sz="1200" b="1" dirty="0">
                <a:latin typeface="Quicksand"/>
              </a:rPr>
              <a:t>MYSQL e PostgreSQL </a:t>
            </a:r>
            <a:r>
              <a:rPr lang="pt-BR" sz="1200" dirty="0">
                <a:latin typeface="Quicksand"/>
              </a:rPr>
              <a:t>que são contratados via serviços (RDS) no ambiente AWS.</a:t>
            </a:r>
            <a:endParaRPr lang="pt-BR" sz="1200" b="1" dirty="0">
              <a:latin typeface="Quicksand"/>
            </a:endParaRP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É utilizado o </a:t>
            </a:r>
            <a:r>
              <a:rPr lang="pt-BR" sz="1200" b="1" dirty="0" err="1">
                <a:latin typeface="Quicksand" pitchFamily="2" charset="77"/>
              </a:rPr>
              <a:t>ElasticSearch</a:t>
            </a:r>
            <a:r>
              <a:rPr lang="pt-BR" sz="1200" dirty="0">
                <a:latin typeface="Quicksand" pitchFamily="2" charset="77"/>
              </a:rPr>
              <a:t> alocado na AWS como plataforma para armazenamento das </a:t>
            </a:r>
            <a:r>
              <a:rPr lang="pt-BR" sz="1200" i="1" dirty="0" err="1">
                <a:latin typeface="Quicksand" pitchFamily="2" charset="77"/>
              </a:rPr>
              <a:t>push</a:t>
            </a:r>
            <a:r>
              <a:rPr lang="pt-BR" sz="1200" i="1" dirty="0">
                <a:latin typeface="Quicksand" pitchFamily="2" charset="77"/>
              </a:rPr>
              <a:t> </a:t>
            </a:r>
            <a:r>
              <a:rPr lang="pt-BR" sz="1200" i="1" dirty="0" err="1">
                <a:latin typeface="Quicksand" pitchFamily="2" charset="77"/>
              </a:rPr>
              <a:t>notifications</a:t>
            </a:r>
            <a:r>
              <a:rPr lang="pt-BR" sz="1200" dirty="0">
                <a:latin typeface="Quicksand" pitchFamily="2" charset="77"/>
              </a:rPr>
              <a:t> geradas pelo </a:t>
            </a:r>
            <a:r>
              <a:rPr lang="pt-BR" sz="1200" dirty="0" err="1">
                <a:latin typeface="Quicksand" pitchFamily="2" charset="77"/>
              </a:rPr>
              <a:t>Notification</a:t>
            </a:r>
            <a:r>
              <a:rPr lang="pt-BR" sz="1200" dirty="0">
                <a:latin typeface="Quicksand" pitchFamily="2" charset="77"/>
              </a:rPr>
              <a:t> Center.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06D9BAB-9C4A-4FAC-AC6C-ED5D40B01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2648" y="755123"/>
            <a:ext cx="1590152" cy="15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7b29a26fc5_0_12">
            <a:extLst>
              <a:ext uri="{FF2B5EF4-FFF2-40B4-BE49-F238E27FC236}">
                <a16:creationId xmlns:a16="http://schemas.microsoft.com/office/drawing/2014/main" id="{FC1F3AEC-061F-478F-95C6-1E4320EA0BE0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6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CENÁRIO ATUAL: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Arranjo arquitetural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1BA91E97-D3B6-4555-9D33-8C9123841B09}"/>
              </a:ext>
            </a:extLst>
          </p:cNvPr>
          <p:cNvSpPr txBox="1"/>
          <p:nvPr/>
        </p:nvSpPr>
        <p:spPr>
          <a:xfrm>
            <a:off x="40822" y="767013"/>
            <a:ext cx="3984170" cy="400110"/>
          </a:xfrm>
          <a:prstGeom prst="rect">
            <a:avLst/>
          </a:prstGeom>
          <a:solidFill>
            <a:srgbClr val="E4469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Quicksand" pitchFamily="2" charset="77"/>
              </a:rPr>
              <a:t>Arquitetura técnica (3/4)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E8859B8E-77A0-4435-A4A6-C18B2C716502}"/>
              </a:ext>
            </a:extLst>
          </p:cNvPr>
          <p:cNvCxnSpPr>
            <a:cxnSpLocks/>
          </p:cNvCxnSpPr>
          <p:nvPr/>
        </p:nvCxnSpPr>
        <p:spPr>
          <a:xfrm>
            <a:off x="40821" y="1167123"/>
            <a:ext cx="8086779" cy="0"/>
          </a:xfrm>
          <a:prstGeom prst="line">
            <a:avLst/>
          </a:prstGeom>
          <a:ln>
            <a:solidFill>
              <a:srgbClr val="E4469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7EC09D-C50E-465C-9786-6C7429D01D07}"/>
              </a:ext>
            </a:extLst>
          </p:cNvPr>
          <p:cNvSpPr txBox="1"/>
          <p:nvPr/>
        </p:nvSpPr>
        <p:spPr>
          <a:xfrm>
            <a:off x="99459" y="1288130"/>
            <a:ext cx="611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800" b="1" dirty="0">
                <a:latin typeface="Quicksand" pitchFamily="2" charset="77"/>
              </a:rPr>
              <a:t> Segurança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525724-93B1-411B-AD00-0AB3F017FB12}"/>
              </a:ext>
            </a:extLst>
          </p:cNvPr>
          <p:cNvSpPr txBox="1"/>
          <p:nvPr/>
        </p:nvSpPr>
        <p:spPr>
          <a:xfrm>
            <a:off x="346842" y="1872906"/>
            <a:ext cx="7780758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As informação de senha de acesso dos usuários são armazenadas de forma criptografada através de um </a:t>
            </a:r>
            <a:r>
              <a:rPr lang="pt-BR" sz="1200" b="1" dirty="0">
                <a:latin typeface="Quicksand" pitchFamily="2" charset="77"/>
              </a:rPr>
              <a:t>algoritmo simétrico</a:t>
            </a:r>
            <a:r>
              <a:rPr lang="pt-BR" sz="1200" dirty="0">
                <a:latin typeface="Quicksand" pitchFamily="2" charset="77"/>
              </a:rPr>
              <a:t>. 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O Aplicativo não utiliza-se de </a:t>
            </a:r>
            <a:r>
              <a:rPr lang="pt-BR" sz="1200" b="1" dirty="0">
                <a:latin typeface="Quicksand" pitchFamily="2" charset="77"/>
              </a:rPr>
              <a:t>recursos de ofuscação </a:t>
            </a:r>
            <a:r>
              <a:rPr lang="pt-BR" sz="1200" dirty="0">
                <a:latin typeface="Quicksand" pitchFamily="2" charset="77"/>
              </a:rPr>
              <a:t>para proporcionar redução do tamanho do APP e ajudar contra ataques de engenharia reversa, principalmente na versão Android.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As informações de autenticação são trafegadas para o barramento IBM via </a:t>
            </a:r>
            <a:r>
              <a:rPr lang="pt-BR" sz="1200" dirty="0" err="1">
                <a:latin typeface="Quicksand" pitchFamily="2" charset="77"/>
              </a:rPr>
              <a:t>Json</a:t>
            </a:r>
            <a:r>
              <a:rPr lang="pt-BR" sz="1200" dirty="0">
                <a:latin typeface="Quicksand" pitchFamily="2" charset="77"/>
              </a:rPr>
              <a:t> utilizando-se </a:t>
            </a:r>
            <a:r>
              <a:rPr lang="pt-BR" sz="1200" b="1" dirty="0">
                <a:latin typeface="Quicksand" pitchFamily="2" charset="77"/>
              </a:rPr>
              <a:t>protocolo https</a:t>
            </a:r>
            <a:r>
              <a:rPr lang="pt-BR" sz="1200" dirty="0">
                <a:latin typeface="Quicksand" pitchFamily="2" charset="77"/>
              </a:rPr>
              <a:t>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Não existe atualmente um </a:t>
            </a:r>
            <a:r>
              <a:rPr lang="pt-BR" sz="1200" b="1" dirty="0">
                <a:latin typeface="Quicksand" pitchFamily="2" charset="77"/>
              </a:rPr>
              <a:t>mecanismo de positivação </a:t>
            </a:r>
            <a:r>
              <a:rPr lang="pt-BR" sz="1200" dirty="0">
                <a:latin typeface="Quicksand" pitchFamily="2" charset="77"/>
              </a:rPr>
              <a:t>via SMS ou checagem do CPF a partir de um birô de crédito.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Como mecanismo de autenticação do APP é utilizada a solução da </a:t>
            </a:r>
            <a:r>
              <a:rPr lang="pt-BR" sz="1200" b="1" dirty="0" err="1">
                <a:latin typeface="Quicksand" pitchFamily="2" charset="77"/>
              </a:rPr>
              <a:t>Red</a:t>
            </a: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b="1" dirty="0" err="1">
                <a:latin typeface="Quicksand" pitchFamily="2" charset="77"/>
              </a:rPr>
              <a:t>Hat</a:t>
            </a:r>
            <a:r>
              <a:rPr lang="pt-BR" sz="1200" b="1" dirty="0">
                <a:latin typeface="Quicksand" pitchFamily="2" charset="77"/>
              </a:rPr>
              <a:t> Single </a:t>
            </a:r>
            <a:r>
              <a:rPr lang="pt-BR" sz="1200" b="1" dirty="0" err="1">
                <a:latin typeface="Quicksand" pitchFamily="2" charset="77"/>
              </a:rPr>
              <a:t>Sign-On</a:t>
            </a:r>
            <a:r>
              <a:rPr lang="pt-BR" sz="1200" b="1" dirty="0">
                <a:latin typeface="Quicksand" pitchFamily="2" charset="77"/>
              </a:rPr>
              <a:t> (RH-SSO)</a:t>
            </a:r>
            <a:r>
              <a:rPr lang="pt-BR" sz="1200" dirty="0">
                <a:latin typeface="Quicksand" pitchFamily="2" charset="77"/>
              </a:rPr>
              <a:t>, baseado em nos padrões </a:t>
            </a:r>
            <a:r>
              <a:rPr lang="pt-BR" sz="1200" dirty="0" err="1">
                <a:latin typeface="Quicksand" pitchFamily="2" charset="77"/>
              </a:rPr>
              <a:t>OAuth</a:t>
            </a:r>
            <a:r>
              <a:rPr lang="pt-BR" sz="1200" dirty="0">
                <a:latin typeface="Quicksand" pitchFamily="2" charset="77"/>
              </a:rPr>
              <a:t> 2.0.</a:t>
            </a:r>
          </a:p>
          <a:p>
            <a:pPr marL="171450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 segurança da comunicação entre as redes Cloud AWS e TIVIT é garantida por uma </a:t>
            </a:r>
            <a:r>
              <a:rPr lang="pt-BR" sz="1200" b="1" i="1" dirty="0">
                <a:latin typeface="Quicksand" pitchFamily="2" charset="77"/>
              </a:rPr>
              <a:t>VPN site-</a:t>
            </a:r>
            <a:r>
              <a:rPr lang="pt-BR" sz="1200" b="1" i="1" dirty="0" err="1">
                <a:latin typeface="Quicksand" pitchFamily="2" charset="77"/>
              </a:rPr>
              <a:t>to</a:t>
            </a:r>
            <a:r>
              <a:rPr lang="pt-BR" sz="1200" b="1" i="1" dirty="0">
                <a:latin typeface="Quicksand" pitchFamily="2" charset="77"/>
              </a:rPr>
              <a:t>-site</a:t>
            </a:r>
            <a:r>
              <a:rPr lang="pt-BR" sz="1200" dirty="0">
                <a:latin typeface="Quicksand" pitchFamily="2" charset="77"/>
              </a:rPr>
              <a:t>, estabelecida entre os ambientes. Este mecanismo garante que as duas redes possam se comunicar internamente através de acesso irrestrito entre si.</a:t>
            </a:r>
            <a:endParaRPr lang="pt-BR" sz="1200" b="1" dirty="0">
              <a:solidFill>
                <a:srgbClr val="FF0000"/>
              </a:solidFill>
              <a:latin typeface="Quicksand" pitchFamily="2" charset="77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06D9BAB-9C4A-4FAC-AC6C-ED5D40B018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2648" y="755123"/>
            <a:ext cx="1590152" cy="15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7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037302A8-140C-494A-8A6D-649C1BA3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06" y="1160014"/>
            <a:ext cx="11060387" cy="552403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C6CF16B-1DDD-484B-8C82-DA1A3D90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ATUAL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ADDF8E5D-696D-40C9-A9F7-B8BE358A5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i="1" dirty="0"/>
              <a:t>Blue Print </a:t>
            </a:r>
            <a:r>
              <a:rPr lang="pt-BR" dirty="0"/>
              <a:t>– Desenho do arranjo arquitetural</a:t>
            </a:r>
          </a:p>
        </p:txBody>
      </p:sp>
    </p:spTree>
    <p:extLst>
      <p:ext uri="{BB962C8B-B14F-4D97-AF65-F5344CB8AC3E}">
        <p14:creationId xmlns:p14="http://schemas.microsoft.com/office/powerpoint/2010/main" val="159703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E8585-2F31-496A-812C-5B65BC76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1F8A32-9783-4C2E-B810-3BD739C3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032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7b29a26fc5_0_12">
            <a:extLst>
              <a:ext uri="{FF2B5EF4-FFF2-40B4-BE49-F238E27FC236}">
                <a16:creationId xmlns:a16="http://schemas.microsoft.com/office/drawing/2014/main" id="{799BE1C2-C751-4A5A-B0A3-728FE496903E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6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CENÁRIO ATUAL: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Implantação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A8E5D2B-EF59-439C-BF86-44CBB619CE7D}"/>
              </a:ext>
            </a:extLst>
          </p:cNvPr>
          <p:cNvSpPr txBox="1"/>
          <p:nvPr/>
        </p:nvSpPr>
        <p:spPr>
          <a:xfrm>
            <a:off x="4514850" y="145868"/>
            <a:ext cx="708660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latin typeface="Quicksand" pitchFamily="2" charset="77"/>
              </a:rPr>
              <a:t>Aqui observamos como a VR estrutura seu modelo de desenvolvimento para CI/CD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2DBD490-F63E-4C08-B24E-210AA7DBBB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7354A6C-5860-46BB-8BED-9D6BA51362A6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Quicksand" pitchFamily="2" charset="77"/>
              </a:rPr>
              <a:t>Práticas</a:t>
            </a:r>
            <a:r>
              <a:rPr lang="en-US" sz="2000" dirty="0">
                <a:solidFill>
                  <a:schemeClr val="bg1"/>
                </a:solidFill>
                <a:latin typeface="Quicksand" pitchFamily="2" charset="77"/>
              </a:rPr>
              <a:t> do </a:t>
            </a:r>
            <a:r>
              <a:rPr lang="en-US" sz="2000" dirty="0" err="1">
                <a:solidFill>
                  <a:schemeClr val="bg1"/>
                </a:solidFill>
                <a:latin typeface="Quicksand" pitchFamily="2" charset="77"/>
              </a:rPr>
              <a:t>desenvolvimento</a:t>
            </a:r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CFE3CDC-69DC-4E44-B5D0-A1807A85FA40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ACF113-B1E8-48C6-88EA-B5F186CFF6D9}"/>
              </a:ext>
            </a:extLst>
          </p:cNvPr>
          <p:cNvSpPr txBox="1"/>
          <p:nvPr/>
        </p:nvSpPr>
        <p:spPr>
          <a:xfrm>
            <a:off x="135155" y="118964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b="1" dirty="0">
                <a:latin typeface="Quicksand" pitchFamily="2" charset="77"/>
              </a:rPr>
              <a:t> CI / CD / Build &amp; </a:t>
            </a:r>
            <a:r>
              <a:rPr lang="pt-BR" b="1" dirty="0" err="1">
                <a:latin typeface="Quicksand" pitchFamily="2" charset="77"/>
              </a:rPr>
              <a:t>Deploy</a:t>
            </a:r>
            <a:endParaRPr lang="pt-BR" b="1" dirty="0">
              <a:latin typeface="Quicksand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65DDFD-791F-4192-9B71-93062F030DAE}"/>
              </a:ext>
            </a:extLst>
          </p:cNvPr>
          <p:cNvSpPr txBox="1"/>
          <p:nvPr/>
        </p:nvSpPr>
        <p:spPr>
          <a:xfrm rot="10800000" flipV="1">
            <a:off x="399393" y="1589753"/>
            <a:ext cx="7728207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Há uma iniciativa em fase de testes de </a:t>
            </a:r>
            <a:r>
              <a:rPr lang="pt-BR" sz="1200" b="1" dirty="0">
                <a:latin typeface="Quicksand" pitchFamily="2" charset="77"/>
              </a:rPr>
              <a:t>pipeline CI/CD </a:t>
            </a:r>
            <a:r>
              <a:rPr lang="pt-BR" sz="1200" dirty="0">
                <a:latin typeface="Quicksand" pitchFamily="2" charset="77"/>
              </a:rPr>
              <a:t>tanto para iOS quanto Android utilizando ferramenta </a:t>
            </a:r>
            <a:r>
              <a:rPr lang="pt-BR" sz="1200" b="1" dirty="0">
                <a:latin typeface="Quicksand" pitchFamily="2" charset="77"/>
              </a:rPr>
              <a:t>SaaS (</a:t>
            </a:r>
            <a:r>
              <a:rPr lang="pt-BR" sz="1200" b="1" dirty="0" err="1">
                <a:latin typeface="Quicksand" pitchFamily="2" charset="77"/>
              </a:rPr>
              <a:t>Bitrise</a:t>
            </a:r>
            <a:r>
              <a:rPr lang="pt-BR" sz="1200" b="1" dirty="0">
                <a:latin typeface="Quicksand" pitchFamily="2" charset="77"/>
              </a:rPr>
              <a:t>) na nuvem.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Em paralelo, também está sendo analisada opção de criação de ambiente na própria empresa para a execução de pipeline CI/CD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Apesar dessa iniciativa, atualmente, os processos relacionados a </a:t>
            </a:r>
            <a:r>
              <a:rPr lang="pt-BR" sz="1200" i="1" dirty="0" err="1">
                <a:latin typeface="Quicksand" pitchFamily="2" charset="77"/>
              </a:rPr>
              <a:t>Integration</a:t>
            </a:r>
            <a:r>
              <a:rPr lang="pt-BR" sz="1200" dirty="0">
                <a:latin typeface="Quicksand" pitchFamily="2" charset="77"/>
              </a:rPr>
              <a:t> e </a:t>
            </a:r>
            <a:r>
              <a:rPr lang="pt-BR" sz="1200" i="1" dirty="0">
                <a:latin typeface="Quicksand" pitchFamily="2" charset="77"/>
              </a:rPr>
              <a:t>Delivery</a:t>
            </a:r>
            <a:r>
              <a:rPr lang="pt-BR" sz="1200" dirty="0">
                <a:latin typeface="Quicksand" pitchFamily="2" charset="77"/>
              </a:rPr>
              <a:t> dos aplicativos (tanto iOS quanto Android) estão sendo disparados manualmente nas próprias máquinas dos desenvolvedores.</a:t>
            </a:r>
          </a:p>
          <a:p>
            <a:pPr marL="171450" indent="-1714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Há um pipeline consolidado e específico para </a:t>
            </a:r>
            <a:r>
              <a:rPr lang="pt-BR" sz="1200" b="1" dirty="0">
                <a:latin typeface="Quicksand" pitchFamily="2" charset="77"/>
              </a:rPr>
              <a:t>testes de integração</a:t>
            </a:r>
            <a:r>
              <a:rPr lang="pt-BR" sz="1200" dirty="0">
                <a:latin typeface="Quicksand" pitchFamily="2" charset="77"/>
              </a:rPr>
              <a:t>. Esse pipeline é executado diariamente em horário específico (ou também sob demanda) e executa uma suíte de testes de sanidade escrita em Ruby. </a:t>
            </a:r>
            <a:endParaRPr lang="pt-BR" sz="1200" dirty="0">
              <a:latin typeface="Quicksand"/>
              <a:ea typeface="+mn-lt"/>
              <a:cs typeface="+mn-lt"/>
            </a:endParaRPr>
          </a:p>
          <a:p>
            <a:pPr marL="628650" lvl="2" indent="-1714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1200" b="1" dirty="0">
                <a:latin typeface="Quicksand" pitchFamily="2" charset="77"/>
              </a:rPr>
              <a:t>Testes de regressão </a:t>
            </a:r>
            <a:r>
              <a:rPr lang="pt-BR" sz="1200" dirty="0">
                <a:latin typeface="Quicksand" pitchFamily="2" charset="77"/>
              </a:rPr>
              <a:t>não fazem parte dessa pipeline executada diariamente, mas podem vir a ser executados sob demanda</a:t>
            </a:r>
            <a:endParaRPr lang="pt-BR" sz="1200" dirty="0">
              <a:latin typeface="Quicksand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603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2">
            <a:extLst>
              <a:ext uri="{FF2B5EF4-FFF2-40B4-BE49-F238E27FC236}">
                <a16:creationId xmlns:a16="http://schemas.microsoft.com/office/drawing/2014/main" id="{969B64F2-2CF7-5240-88AE-7984312B9C8C}"/>
              </a:ext>
            </a:extLst>
          </p:cNvPr>
          <p:cNvSpPr/>
          <p:nvPr/>
        </p:nvSpPr>
        <p:spPr>
          <a:xfrm>
            <a:off x="1731388" y="1161845"/>
            <a:ext cx="1749600" cy="5696344"/>
          </a:xfrm>
          <a:prstGeom prst="rect">
            <a:avLst/>
          </a:prstGeom>
          <a:solidFill>
            <a:srgbClr val="008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89" name="Retângulo 3">
            <a:extLst>
              <a:ext uri="{FF2B5EF4-FFF2-40B4-BE49-F238E27FC236}">
                <a16:creationId xmlns:a16="http://schemas.microsoft.com/office/drawing/2014/main" id="{FD6E9353-BB21-C14C-B7CB-7FDB2EB8ECBF}"/>
              </a:ext>
            </a:extLst>
          </p:cNvPr>
          <p:cNvSpPr/>
          <p:nvPr/>
        </p:nvSpPr>
        <p:spPr>
          <a:xfrm>
            <a:off x="3474807" y="1161845"/>
            <a:ext cx="1748121" cy="5696344"/>
          </a:xfrm>
          <a:prstGeom prst="rect">
            <a:avLst/>
          </a:prstGeom>
          <a:solidFill>
            <a:srgbClr val="008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8" name="TextBox 22">
            <a:extLst>
              <a:ext uri="{FF2B5EF4-FFF2-40B4-BE49-F238E27FC236}">
                <a16:creationId xmlns:a16="http://schemas.microsoft.com/office/drawing/2014/main" id="{E3189334-8AB0-BD4C-97A2-31721B0283BD}"/>
              </a:ext>
            </a:extLst>
          </p:cNvPr>
          <p:cNvSpPr txBox="1"/>
          <p:nvPr/>
        </p:nvSpPr>
        <p:spPr>
          <a:xfrm>
            <a:off x="1719461" y="3336671"/>
            <a:ext cx="17434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icksand" pitchFamily="2" charset="77"/>
              </a:rPr>
              <a:t>Visão VR</a:t>
            </a:r>
          </a:p>
          <a:p>
            <a:pPr algn="ctr"/>
            <a:r>
              <a:rPr lang="pt-BR" sz="1100" b="1" dirty="0">
                <a:solidFill>
                  <a:schemeClr val="bg1"/>
                </a:solidFill>
                <a:latin typeface="Quicksand" pitchFamily="2" charset="77"/>
              </a:rPr>
              <a:t>Ambições &amp; Expectativas</a:t>
            </a:r>
          </a:p>
        </p:txBody>
      </p:sp>
      <p:sp>
        <p:nvSpPr>
          <p:cNvPr id="87" name="Retângulo 1">
            <a:extLst>
              <a:ext uri="{FF2B5EF4-FFF2-40B4-BE49-F238E27FC236}">
                <a16:creationId xmlns:a16="http://schemas.microsoft.com/office/drawing/2014/main" id="{2252A5C9-9B37-1B41-87AA-AAF7D90B06AB}"/>
              </a:ext>
            </a:extLst>
          </p:cNvPr>
          <p:cNvSpPr/>
          <p:nvPr/>
        </p:nvSpPr>
        <p:spPr>
          <a:xfrm>
            <a:off x="-12031" y="1161845"/>
            <a:ext cx="1749600" cy="5696344"/>
          </a:xfrm>
          <a:prstGeom prst="rect">
            <a:avLst/>
          </a:prstGeom>
          <a:solidFill>
            <a:srgbClr val="0073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99" name="TextBox 45">
            <a:extLst>
              <a:ext uri="{FF2B5EF4-FFF2-40B4-BE49-F238E27FC236}">
                <a16:creationId xmlns:a16="http://schemas.microsoft.com/office/drawing/2014/main" id="{727B02B1-564F-9D46-B241-74BFB53D39DA}"/>
              </a:ext>
            </a:extLst>
          </p:cNvPr>
          <p:cNvSpPr txBox="1"/>
          <p:nvPr/>
        </p:nvSpPr>
        <p:spPr>
          <a:xfrm>
            <a:off x="-11016" y="3505945"/>
            <a:ext cx="17304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Quicksand" pitchFamily="2" charset="77"/>
              </a:rPr>
              <a:t>Método</a:t>
            </a:r>
          </a:p>
        </p:txBody>
      </p:sp>
      <p:sp>
        <p:nvSpPr>
          <p:cNvPr id="91" name="Retângulo 7">
            <a:extLst>
              <a:ext uri="{FF2B5EF4-FFF2-40B4-BE49-F238E27FC236}">
                <a16:creationId xmlns:a16="http://schemas.microsoft.com/office/drawing/2014/main" id="{32E38CA8-D211-AB4F-A7F4-CDA6B5A5016F}"/>
              </a:ext>
            </a:extLst>
          </p:cNvPr>
          <p:cNvSpPr/>
          <p:nvPr/>
        </p:nvSpPr>
        <p:spPr>
          <a:xfrm>
            <a:off x="10443550" y="1162019"/>
            <a:ext cx="1748449" cy="5696344"/>
          </a:xfrm>
          <a:prstGeom prst="rect">
            <a:avLst/>
          </a:prstGeom>
          <a:solidFill>
            <a:srgbClr val="00B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01" name="TextBox 34">
            <a:extLst>
              <a:ext uri="{FF2B5EF4-FFF2-40B4-BE49-F238E27FC236}">
                <a16:creationId xmlns:a16="http://schemas.microsoft.com/office/drawing/2014/main" id="{DB1EEFCE-D450-DA4F-A47F-DC6D258971AE}"/>
              </a:ext>
            </a:extLst>
          </p:cNvPr>
          <p:cNvSpPr txBox="1"/>
          <p:nvPr/>
        </p:nvSpPr>
        <p:spPr>
          <a:xfrm>
            <a:off x="10443550" y="3398224"/>
            <a:ext cx="174845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latin typeface="Quicksand" pitchFamily="2" charset="77"/>
              </a:rPr>
              <a:t>Síntese e recomendações</a:t>
            </a:r>
          </a:p>
        </p:txBody>
      </p:sp>
      <p:sp>
        <p:nvSpPr>
          <p:cNvPr id="90" name="Retângulo 4">
            <a:extLst>
              <a:ext uri="{FF2B5EF4-FFF2-40B4-BE49-F238E27FC236}">
                <a16:creationId xmlns:a16="http://schemas.microsoft.com/office/drawing/2014/main" id="{8FAE3868-67A1-764C-8959-0A4321858E5B}"/>
              </a:ext>
            </a:extLst>
          </p:cNvPr>
          <p:cNvSpPr/>
          <p:nvPr/>
        </p:nvSpPr>
        <p:spPr>
          <a:xfrm>
            <a:off x="5216747" y="1162050"/>
            <a:ext cx="1748448" cy="5695950"/>
          </a:xfrm>
          <a:prstGeom prst="rect">
            <a:avLst/>
          </a:prstGeom>
          <a:solidFill>
            <a:srgbClr val="009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100" name="TextBox 25">
            <a:extLst>
              <a:ext uri="{FF2B5EF4-FFF2-40B4-BE49-F238E27FC236}">
                <a16:creationId xmlns:a16="http://schemas.microsoft.com/office/drawing/2014/main" id="{E70CB601-CA98-2F46-8D4F-05E6A9FFC252}"/>
              </a:ext>
            </a:extLst>
          </p:cNvPr>
          <p:cNvSpPr txBox="1"/>
          <p:nvPr/>
        </p:nvSpPr>
        <p:spPr>
          <a:xfrm>
            <a:off x="5264885" y="3505944"/>
            <a:ext cx="16521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icksand" pitchFamily="2" charset="77"/>
              </a:rPr>
              <a:t>Análises</a:t>
            </a:r>
          </a:p>
        </p:txBody>
      </p:sp>
      <p:sp>
        <p:nvSpPr>
          <p:cNvPr id="23" name="Retângulo 4">
            <a:extLst>
              <a:ext uri="{FF2B5EF4-FFF2-40B4-BE49-F238E27FC236}">
                <a16:creationId xmlns:a16="http://schemas.microsoft.com/office/drawing/2014/main" id="{050D8842-AF2A-4DD2-98A9-1E8D1AE63DDE}"/>
              </a:ext>
            </a:extLst>
          </p:cNvPr>
          <p:cNvSpPr/>
          <p:nvPr/>
        </p:nvSpPr>
        <p:spPr>
          <a:xfrm>
            <a:off x="6959014" y="1162050"/>
            <a:ext cx="1748448" cy="5695950"/>
          </a:xfrm>
          <a:prstGeom prst="rect">
            <a:avLst/>
          </a:prstGeom>
          <a:solidFill>
            <a:srgbClr val="00A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DE7CD02C-258A-49CC-B7FF-8B3FC9025D67}"/>
              </a:ext>
            </a:extLst>
          </p:cNvPr>
          <p:cNvSpPr txBox="1"/>
          <p:nvPr/>
        </p:nvSpPr>
        <p:spPr>
          <a:xfrm>
            <a:off x="7007152" y="3367446"/>
            <a:ext cx="16521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icksand" pitchFamily="2" charset="77"/>
              </a:rPr>
              <a:t>Pontos de atenção</a:t>
            </a:r>
          </a:p>
        </p:txBody>
      </p:sp>
      <p:sp>
        <p:nvSpPr>
          <p:cNvPr id="35" name="Retângulo 4">
            <a:extLst>
              <a:ext uri="{FF2B5EF4-FFF2-40B4-BE49-F238E27FC236}">
                <a16:creationId xmlns:a16="http://schemas.microsoft.com/office/drawing/2014/main" id="{3F97136B-F50D-47C6-B3ED-5204126AF8AB}"/>
              </a:ext>
            </a:extLst>
          </p:cNvPr>
          <p:cNvSpPr/>
          <p:nvPr/>
        </p:nvSpPr>
        <p:spPr>
          <a:xfrm>
            <a:off x="8701281" y="1162757"/>
            <a:ext cx="1748448" cy="5695950"/>
          </a:xfrm>
          <a:prstGeom prst="rect">
            <a:avLst/>
          </a:prstGeom>
          <a:solidFill>
            <a:srgbClr val="00B2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BB38CCF0-D1AA-4841-A943-DD145C3D5778}"/>
              </a:ext>
            </a:extLst>
          </p:cNvPr>
          <p:cNvSpPr txBox="1"/>
          <p:nvPr/>
        </p:nvSpPr>
        <p:spPr>
          <a:xfrm>
            <a:off x="8749419" y="3367445"/>
            <a:ext cx="16521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icksand" pitchFamily="2" charset="77"/>
              </a:rPr>
              <a:t>Arquitetura sugerida</a:t>
            </a:r>
          </a:p>
        </p:txBody>
      </p:sp>
      <p:cxnSp>
        <p:nvCxnSpPr>
          <p:cNvPr id="102" name="Conector reto 41">
            <a:extLst>
              <a:ext uri="{FF2B5EF4-FFF2-40B4-BE49-F238E27FC236}">
                <a16:creationId xmlns:a16="http://schemas.microsoft.com/office/drawing/2014/main" id="{5304C22F-A5EF-BF42-9C90-2286C3D8AE27}"/>
              </a:ext>
            </a:extLst>
          </p:cNvPr>
          <p:cNvCxnSpPr>
            <a:cxnSpLocks/>
            <a:stCxn id="103" idx="1"/>
          </p:cNvCxnSpPr>
          <p:nvPr/>
        </p:nvCxnSpPr>
        <p:spPr>
          <a:xfrm flipV="1">
            <a:off x="-12032" y="6597348"/>
            <a:ext cx="12188467" cy="4189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hevron 36">
            <a:extLst>
              <a:ext uri="{FF2B5EF4-FFF2-40B4-BE49-F238E27FC236}">
                <a16:creationId xmlns:a16="http://schemas.microsoft.com/office/drawing/2014/main" id="{33C37692-0032-064F-949F-720249579628}"/>
              </a:ext>
            </a:extLst>
          </p:cNvPr>
          <p:cNvSpPr/>
          <p:nvPr/>
        </p:nvSpPr>
        <p:spPr>
          <a:xfrm>
            <a:off x="5948115" y="6453531"/>
            <a:ext cx="285712" cy="285713"/>
          </a:xfrm>
          <a:prstGeom prst="chevron">
            <a:avLst/>
          </a:prstGeom>
          <a:solidFill>
            <a:srgbClr val="004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5" name="Chevron 38">
            <a:extLst>
              <a:ext uri="{FF2B5EF4-FFF2-40B4-BE49-F238E27FC236}">
                <a16:creationId xmlns:a16="http://schemas.microsoft.com/office/drawing/2014/main" id="{F8253BAF-B065-B548-8B23-4D542862B58F}"/>
              </a:ext>
            </a:extLst>
          </p:cNvPr>
          <p:cNvSpPr/>
          <p:nvPr/>
        </p:nvSpPr>
        <p:spPr>
          <a:xfrm>
            <a:off x="4206011" y="6454441"/>
            <a:ext cx="285712" cy="285713"/>
          </a:xfrm>
          <a:prstGeom prst="chevron">
            <a:avLst/>
          </a:prstGeom>
          <a:solidFill>
            <a:srgbClr val="004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6" name="Rectangle 42">
            <a:extLst>
              <a:ext uri="{FF2B5EF4-FFF2-40B4-BE49-F238E27FC236}">
                <a16:creationId xmlns:a16="http://schemas.microsoft.com/office/drawing/2014/main" id="{C284A9C0-70A6-F54B-9829-A0FACDE37C63}"/>
              </a:ext>
            </a:extLst>
          </p:cNvPr>
          <p:cNvSpPr/>
          <p:nvPr/>
        </p:nvSpPr>
        <p:spPr>
          <a:xfrm>
            <a:off x="11222299" y="6492496"/>
            <a:ext cx="190953" cy="190953"/>
          </a:xfrm>
          <a:prstGeom prst="rect">
            <a:avLst/>
          </a:prstGeom>
          <a:solidFill>
            <a:srgbClr val="73F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8" name="Chevron 47">
            <a:extLst>
              <a:ext uri="{FF2B5EF4-FFF2-40B4-BE49-F238E27FC236}">
                <a16:creationId xmlns:a16="http://schemas.microsoft.com/office/drawing/2014/main" id="{A5FF4A5A-7551-9740-82EA-BD7D1CB1C642}"/>
              </a:ext>
            </a:extLst>
          </p:cNvPr>
          <p:cNvSpPr/>
          <p:nvPr/>
        </p:nvSpPr>
        <p:spPr>
          <a:xfrm>
            <a:off x="719913" y="6453531"/>
            <a:ext cx="285712" cy="285713"/>
          </a:xfrm>
          <a:prstGeom prst="ellipse">
            <a:avLst/>
          </a:prstGeom>
          <a:solidFill>
            <a:srgbClr val="73F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9" name="Chevron 3">
            <a:extLst>
              <a:ext uri="{FF2B5EF4-FFF2-40B4-BE49-F238E27FC236}">
                <a16:creationId xmlns:a16="http://schemas.microsoft.com/office/drawing/2014/main" id="{483E5435-08E2-C348-8CC8-FECA79F8B09F}"/>
              </a:ext>
            </a:extLst>
          </p:cNvPr>
          <p:cNvSpPr/>
          <p:nvPr/>
        </p:nvSpPr>
        <p:spPr>
          <a:xfrm>
            <a:off x="2463332" y="6453531"/>
            <a:ext cx="285712" cy="285713"/>
          </a:xfrm>
          <a:prstGeom prst="chevron">
            <a:avLst/>
          </a:prstGeom>
          <a:solidFill>
            <a:srgbClr val="004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5" name="Chevron 36">
            <a:extLst>
              <a:ext uri="{FF2B5EF4-FFF2-40B4-BE49-F238E27FC236}">
                <a16:creationId xmlns:a16="http://schemas.microsoft.com/office/drawing/2014/main" id="{AC15D10F-E5C8-4E56-91A6-2F065CF52174}"/>
              </a:ext>
            </a:extLst>
          </p:cNvPr>
          <p:cNvSpPr/>
          <p:nvPr/>
        </p:nvSpPr>
        <p:spPr>
          <a:xfrm>
            <a:off x="7690382" y="6453531"/>
            <a:ext cx="285712" cy="285713"/>
          </a:xfrm>
          <a:prstGeom prst="chevron">
            <a:avLst/>
          </a:prstGeom>
          <a:solidFill>
            <a:srgbClr val="004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9" name="Chevron 41">
            <a:extLst>
              <a:ext uri="{FF2B5EF4-FFF2-40B4-BE49-F238E27FC236}">
                <a16:creationId xmlns:a16="http://schemas.microsoft.com/office/drawing/2014/main" id="{8D0E06B6-F034-4435-B70E-E3180A154C1A}"/>
              </a:ext>
            </a:extLst>
          </p:cNvPr>
          <p:cNvSpPr/>
          <p:nvPr/>
        </p:nvSpPr>
        <p:spPr>
          <a:xfrm>
            <a:off x="9487945" y="6451155"/>
            <a:ext cx="273633" cy="288089"/>
          </a:xfrm>
          <a:prstGeom prst="chevron">
            <a:avLst/>
          </a:prstGeom>
          <a:solidFill>
            <a:srgbClr val="004C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4E7DBE-3C45-42C5-8401-9F773D34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ÍNDICE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509573-B92E-4A82-8586-65A664D50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61D3906-FFF5-456F-BF93-6A5882054D52}"/>
              </a:ext>
            </a:extLst>
          </p:cNvPr>
          <p:cNvSpPr/>
          <p:nvPr/>
        </p:nvSpPr>
        <p:spPr>
          <a:xfrm rot="5400000" flipH="1">
            <a:off x="5537224" y="-4956598"/>
            <a:ext cx="1105511" cy="12204035"/>
          </a:xfrm>
          <a:custGeom>
            <a:avLst/>
            <a:gdLst>
              <a:gd name="connsiteX0" fmla="*/ 1179077 w 1179077"/>
              <a:gd name="connsiteY0" fmla="*/ 3 h 12204035"/>
              <a:gd name="connsiteX1" fmla="*/ 1179077 w 1179077"/>
              <a:gd name="connsiteY1" fmla="*/ 0 h 12204035"/>
              <a:gd name="connsiteX2" fmla="*/ 530099 w 1179077"/>
              <a:gd name="connsiteY2" fmla="*/ 0 h 12204035"/>
              <a:gd name="connsiteX3" fmla="*/ 528568 w 1179077"/>
              <a:gd name="connsiteY3" fmla="*/ 68372 h 12204035"/>
              <a:gd name="connsiteX4" fmla="*/ 249 w 1179077"/>
              <a:gd name="connsiteY4" fmla="*/ 6408526 h 12204035"/>
              <a:gd name="connsiteX5" fmla="*/ 326821 w 1179077"/>
              <a:gd name="connsiteY5" fmla="*/ 12171561 h 12204035"/>
              <a:gd name="connsiteX6" fmla="*/ 329765 w 1179077"/>
              <a:gd name="connsiteY6" fmla="*/ 12204035 h 12204035"/>
              <a:gd name="connsiteX7" fmla="*/ 909201 w 1179077"/>
              <a:gd name="connsiteY7" fmla="*/ 12204035 h 12204035"/>
              <a:gd name="connsiteX8" fmla="*/ 906257 w 1179077"/>
              <a:gd name="connsiteY8" fmla="*/ 12171562 h 12204035"/>
              <a:gd name="connsiteX9" fmla="*/ 579685 w 1179077"/>
              <a:gd name="connsiteY9" fmla="*/ 6408527 h 12204035"/>
              <a:gd name="connsiteX10" fmla="*/ 1108004 w 1179077"/>
              <a:gd name="connsiteY10" fmla="*/ 68373 h 12204035"/>
              <a:gd name="connsiteX11" fmla="*/ 1109535 w 1179077"/>
              <a:gd name="connsiteY11" fmla="*/ 3 h 1220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9077" h="12204035">
                <a:moveTo>
                  <a:pt x="1179077" y="3"/>
                </a:moveTo>
                <a:lnTo>
                  <a:pt x="1179077" y="0"/>
                </a:lnTo>
                <a:lnTo>
                  <a:pt x="530099" y="0"/>
                </a:lnTo>
                <a:lnTo>
                  <a:pt x="528568" y="68372"/>
                </a:lnTo>
                <a:cubicBezTo>
                  <a:pt x="484541" y="1440218"/>
                  <a:pt x="-12723" y="3961450"/>
                  <a:pt x="249" y="6408526"/>
                </a:cubicBezTo>
                <a:cubicBezTo>
                  <a:pt x="8357" y="7937948"/>
                  <a:pt x="162032" y="10294360"/>
                  <a:pt x="326821" y="12171561"/>
                </a:cubicBezTo>
                <a:lnTo>
                  <a:pt x="329765" y="12204035"/>
                </a:lnTo>
                <a:lnTo>
                  <a:pt x="909201" y="12204035"/>
                </a:lnTo>
                <a:lnTo>
                  <a:pt x="906257" y="12171562"/>
                </a:lnTo>
                <a:cubicBezTo>
                  <a:pt x="741468" y="10294361"/>
                  <a:pt x="587793" y="7937949"/>
                  <a:pt x="579685" y="6408527"/>
                </a:cubicBezTo>
                <a:cubicBezTo>
                  <a:pt x="566713" y="3961451"/>
                  <a:pt x="1063977" y="1440219"/>
                  <a:pt x="1108004" y="68373"/>
                </a:cubicBezTo>
                <a:lnTo>
                  <a:pt x="1109535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0E00E393-4BF6-49A6-8B20-B9AD32C7D525}"/>
              </a:ext>
            </a:extLst>
          </p:cNvPr>
          <p:cNvSpPr/>
          <p:nvPr/>
        </p:nvSpPr>
        <p:spPr>
          <a:xfrm>
            <a:off x="-12032" y="6348249"/>
            <a:ext cx="12204030" cy="5065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TextBox 2">
            <a:extLst>
              <a:ext uri="{FF2B5EF4-FFF2-40B4-BE49-F238E27FC236}">
                <a16:creationId xmlns:a16="http://schemas.microsoft.com/office/drawing/2014/main" id="{7C816E72-E758-174C-AD03-006BC1628345}"/>
              </a:ext>
            </a:extLst>
          </p:cNvPr>
          <p:cNvSpPr txBox="1"/>
          <p:nvPr/>
        </p:nvSpPr>
        <p:spPr>
          <a:xfrm>
            <a:off x="3474478" y="3505945"/>
            <a:ext cx="17484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icksand" pitchFamily="2" charset="77"/>
              </a:rPr>
              <a:t>Cenário Atual</a:t>
            </a:r>
          </a:p>
        </p:txBody>
      </p:sp>
    </p:spTree>
    <p:extLst>
      <p:ext uri="{BB962C8B-B14F-4D97-AF65-F5344CB8AC3E}">
        <p14:creationId xmlns:p14="http://schemas.microsoft.com/office/powerpoint/2010/main" val="139593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>
            <a:extLst>
              <a:ext uri="{FF2B5EF4-FFF2-40B4-BE49-F238E27FC236}">
                <a16:creationId xmlns:a16="http://schemas.microsoft.com/office/drawing/2014/main" id="{C02D5384-784D-4A40-93B9-76653C5EF2CF}"/>
              </a:ext>
            </a:extLst>
          </p:cNvPr>
          <p:cNvSpPr txBox="1"/>
          <p:nvPr/>
        </p:nvSpPr>
        <p:spPr>
          <a:xfrm>
            <a:off x="40820" y="1168393"/>
            <a:ext cx="782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b="1" dirty="0">
                <a:latin typeface="Quicksand" pitchFamily="2" charset="77"/>
              </a:rPr>
              <a:t>Testes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latin typeface="Quicksand" pitchFamily="2" charset="77"/>
              </a:rPr>
              <a:t>Práticas</a:t>
            </a:r>
            <a:r>
              <a:rPr lang="en-US" sz="2000">
                <a:solidFill>
                  <a:schemeClr val="bg1"/>
                </a:solidFill>
                <a:latin typeface="Quicksand" pitchFamily="2" charset="77"/>
              </a:rPr>
              <a:t> do </a:t>
            </a:r>
            <a:r>
              <a:rPr lang="en-US" sz="2000" err="1">
                <a:solidFill>
                  <a:schemeClr val="bg1"/>
                </a:solidFill>
                <a:latin typeface="Quicksand" pitchFamily="2" charset="77"/>
              </a:rPr>
              <a:t>desenvolvimento</a:t>
            </a:r>
            <a:endParaRPr lang="en-US" sz="2000">
              <a:solidFill>
                <a:schemeClr val="bg1"/>
              </a:solidFill>
              <a:latin typeface="Quicksand" pitchFamily="2" charset="7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C38C0BD-76B8-41A7-94C4-F86090B2BCBF}"/>
              </a:ext>
            </a:extLst>
          </p:cNvPr>
          <p:cNvSpPr txBox="1"/>
          <p:nvPr/>
        </p:nvSpPr>
        <p:spPr>
          <a:xfrm>
            <a:off x="4514850" y="61230"/>
            <a:ext cx="70866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100" dirty="0">
                <a:latin typeface="Quicksand" pitchFamily="2" charset="77"/>
              </a:rPr>
              <a:t>Aqui observamos como a VR seu modelo de desenvolvimento para alcançar seus os objetivos relacionados a qualidade do produto.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CENÁRIO ATUAL: Implementação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E6D0A31-82A5-4F45-B600-1FC86BA57A49}"/>
              </a:ext>
            </a:extLst>
          </p:cNvPr>
          <p:cNvSpPr txBox="1"/>
          <p:nvPr/>
        </p:nvSpPr>
        <p:spPr>
          <a:xfrm rot="10800000" flipV="1">
            <a:off x="242174" y="1558978"/>
            <a:ext cx="7885426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A cobertura de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testes unitários </a:t>
            </a:r>
            <a:r>
              <a:rPr lang="pt-BR" sz="1200" dirty="0">
                <a:latin typeface="Quicksand"/>
                <a:ea typeface="+mn-lt"/>
                <a:cs typeface="+mn-lt"/>
              </a:rPr>
              <a:t>é ainda incipiente para os apps (tanto iOS quanto Android).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Para os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testes de integração</a:t>
            </a:r>
            <a:r>
              <a:rPr lang="pt-BR" sz="1200" dirty="0">
                <a:latin typeface="Quicksand"/>
                <a:ea typeface="+mn-lt"/>
                <a:cs typeface="+mn-lt"/>
              </a:rPr>
              <a:t>, já há um conjunto significativo de testes automatizados de integração, sendo executados diariamente. Os scripts desses testes são codificados em Ruby e estão em um repositório apartado do repositório do código fonte dos apps.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Em relação aos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testes sistêmicos</a:t>
            </a:r>
            <a:r>
              <a:rPr lang="pt-BR" sz="1200" dirty="0">
                <a:latin typeface="Quicksand"/>
                <a:ea typeface="+mn-lt"/>
                <a:cs typeface="+mn-lt"/>
              </a:rPr>
              <a:t>, os critérios de aceite das histórias são especificados em linguagem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Gherkin</a:t>
            </a:r>
            <a:r>
              <a:rPr lang="pt-BR" sz="1200" dirty="0">
                <a:latin typeface="Quicksand"/>
                <a:ea typeface="+mn-lt"/>
                <a:cs typeface="+mn-lt"/>
              </a:rPr>
              <a:t>. Em um exemplo visto, os termos utilizados estão mais voltados para a parte tecnológica do que em relação ao negócio em si. 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/>
                <a:ea typeface="+mn-lt"/>
                <a:cs typeface="+mn-lt"/>
              </a:rPr>
              <a:t>BDD (</a:t>
            </a:r>
            <a:r>
              <a:rPr lang="pt-BR" sz="1200" b="1" dirty="0" err="1">
                <a:latin typeface="Quicksand"/>
                <a:ea typeface="+mn-lt"/>
                <a:cs typeface="+mn-lt"/>
              </a:rPr>
              <a:t>Behaviour</a:t>
            </a:r>
            <a:r>
              <a:rPr lang="pt-BR" sz="1200" b="1" dirty="0">
                <a:latin typeface="Quicksand"/>
                <a:ea typeface="+mn-lt"/>
                <a:cs typeface="+mn-lt"/>
              </a:rPr>
              <a:t> </a:t>
            </a:r>
            <a:r>
              <a:rPr lang="pt-BR" sz="1200" b="1" dirty="0" err="1">
                <a:latin typeface="Quicksand"/>
                <a:ea typeface="+mn-lt"/>
                <a:cs typeface="+mn-lt"/>
              </a:rPr>
              <a:t>Driven</a:t>
            </a:r>
            <a:r>
              <a:rPr lang="pt-BR" sz="1200" b="1" dirty="0">
                <a:latin typeface="Quicksand"/>
                <a:ea typeface="+mn-lt"/>
                <a:cs typeface="+mn-lt"/>
              </a:rPr>
              <a:t> </a:t>
            </a:r>
            <a:r>
              <a:rPr lang="pt-BR" sz="1200" b="1" dirty="0" err="1">
                <a:latin typeface="Quicksand"/>
                <a:ea typeface="+mn-lt"/>
                <a:cs typeface="+mn-lt"/>
              </a:rPr>
              <a:t>Development</a:t>
            </a:r>
            <a:r>
              <a:rPr lang="pt-BR" sz="1200" b="1" dirty="0">
                <a:latin typeface="Quicksand"/>
                <a:ea typeface="+mn-lt"/>
                <a:cs typeface="+mn-lt"/>
              </a:rPr>
              <a:t>) </a:t>
            </a:r>
            <a:r>
              <a:rPr lang="pt-BR" sz="1200" dirty="0">
                <a:latin typeface="Quicksand"/>
                <a:ea typeface="+mn-lt"/>
                <a:cs typeface="+mn-lt"/>
              </a:rPr>
              <a:t>Apesar do uso de especificação dos critérios de aceite e testes de aceitação em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Gherkin</a:t>
            </a:r>
            <a:r>
              <a:rPr lang="pt-BR" sz="1200" dirty="0">
                <a:latin typeface="Quicksand"/>
                <a:ea typeface="+mn-lt"/>
                <a:cs typeface="+mn-lt"/>
              </a:rPr>
              <a:t>, as práticas e técnicas relacionadas ao BDD ainda estão sendo consideradas e não há consenso se devem ser adotadas na empresa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Os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critérios de aceite </a:t>
            </a:r>
            <a:r>
              <a:rPr lang="pt-BR" sz="1200" dirty="0">
                <a:latin typeface="Quicksand"/>
                <a:ea typeface="+mn-lt"/>
                <a:cs typeface="+mn-lt"/>
              </a:rPr>
              <a:t>são a base para os testes funcionais de aceitação, porém a especificação dos cenários (com exemplos concretos de uso) só é feita quando há requisição do time de desenvolvimento.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Observamos que há iniciativa de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automação de testes </a:t>
            </a:r>
            <a:r>
              <a:rPr lang="pt-BR" sz="1200" dirty="0">
                <a:latin typeface="Quicksand"/>
                <a:ea typeface="+mn-lt"/>
                <a:cs typeface="+mn-lt"/>
              </a:rPr>
              <a:t>sistêmicos funcionais com utilização de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stack</a:t>
            </a:r>
            <a:r>
              <a:rPr lang="pt-BR" sz="1200" dirty="0">
                <a:latin typeface="Quicksand"/>
                <a:ea typeface="+mn-lt"/>
                <a:cs typeface="+mn-lt"/>
              </a:rPr>
              <a:t> com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Appium</a:t>
            </a:r>
            <a:r>
              <a:rPr lang="pt-BR" sz="1200" dirty="0">
                <a:latin typeface="Quicksand"/>
                <a:ea typeface="+mn-lt"/>
                <a:cs typeface="+mn-lt"/>
              </a:rPr>
              <a:t> mas essa iniciativa está atualmente pausada.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Atualmente os dispositivos onde são testados os apps se resumem aos dispositivos físicos do próprio time de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testers</a:t>
            </a:r>
            <a:r>
              <a:rPr lang="pt-BR" sz="1200" dirty="0">
                <a:latin typeface="Quicksand"/>
                <a:ea typeface="+mn-lt"/>
                <a:cs typeface="+mn-lt"/>
              </a:rPr>
              <a:t>. Há em curso um estudo de uso de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serviços de teste </a:t>
            </a:r>
            <a:r>
              <a:rPr lang="pt-BR" sz="1200" dirty="0">
                <a:latin typeface="Quicksand"/>
                <a:ea typeface="+mn-lt"/>
                <a:cs typeface="+mn-lt"/>
              </a:rPr>
              <a:t>com "device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farms</a:t>
            </a:r>
            <a:r>
              <a:rPr lang="pt-BR" sz="1200" dirty="0">
                <a:latin typeface="Quicksand"/>
                <a:ea typeface="+mn-lt"/>
                <a:cs typeface="+mn-lt"/>
              </a:rPr>
              <a:t>" utilizando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providers</a:t>
            </a:r>
            <a:r>
              <a:rPr lang="pt-BR" sz="1200" dirty="0">
                <a:latin typeface="Quicksand"/>
                <a:ea typeface="+mn-lt"/>
                <a:cs typeface="+mn-lt"/>
              </a:rPr>
              <a:t> como AWS e Google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Firebase</a:t>
            </a:r>
            <a:r>
              <a:rPr lang="pt-BR" sz="1200" dirty="0">
                <a:latin typeface="Quicksand"/>
                <a:ea typeface="+mn-lt"/>
                <a:cs typeface="+mn-lt"/>
              </a:rPr>
              <a:t>.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  <a:ea typeface="+mn-lt"/>
                <a:cs typeface="+mn-lt"/>
              </a:rPr>
              <a:t>É utilizado o plugin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Zephyr</a:t>
            </a:r>
            <a:r>
              <a:rPr lang="pt-BR" sz="1200" dirty="0">
                <a:latin typeface="Quicksand"/>
                <a:ea typeface="+mn-lt"/>
                <a:cs typeface="+mn-lt"/>
              </a:rPr>
              <a:t>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Scale</a:t>
            </a:r>
            <a:r>
              <a:rPr lang="pt-BR" sz="1200" dirty="0">
                <a:latin typeface="Quicksand"/>
                <a:ea typeface="+mn-lt"/>
                <a:cs typeface="+mn-lt"/>
              </a:rPr>
              <a:t> no JIRA que </a:t>
            </a:r>
            <a:r>
              <a:rPr lang="pt-BR" sz="1200" b="1" dirty="0">
                <a:latin typeface="Quicksand"/>
                <a:ea typeface="+mn-lt"/>
                <a:cs typeface="+mn-lt"/>
              </a:rPr>
              <a:t>gerencia os ciclos e suítes de testes </a:t>
            </a:r>
            <a:r>
              <a:rPr lang="pt-BR" sz="1200" dirty="0">
                <a:latin typeface="Quicksand"/>
                <a:ea typeface="+mn-lt"/>
                <a:cs typeface="+mn-lt"/>
              </a:rPr>
              <a:t>e, para testes automatizados (com execução via Jenkins), atualiza também status dos casos de testes definidos.</a:t>
            </a:r>
          </a:p>
          <a:p>
            <a:pPr marL="342900" lvl="1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/>
                <a:ea typeface="+mn-lt"/>
                <a:cs typeface="+mn-lt"/>
              </a:rPr>
              <a:t>Performance</a:t>
            </a:r>
            <a:r>
              <a:rPr lang="pt-BR" sz="1200" dirty="0">
                <a:latin typeface="Quicksand"/>
                <a:ea typeface="+mn-lt"/>
                <a:cs typeface="+mn-lt"/>
              </a:rPr>
              <a:t>, para casos específicos (sob demanda), é construída suíte de testes de performance utilizando </a:t>
            </a:r>
            <a:r>
              <a:rPr lang="pt-BR" sz="1200" dirty="0" err="1">
                <a:latin typeface="Quicksand"/>
                <a:ea typeface="+mn-lt"/>
                <a:cs typeface="+mn-lt"/>
              </a:rPr>
              <a:t>jMeter</a:t>
            </a:r>
            <a:r>
              <a:rPr lang="pt-BR" sz="1200" dirty="0">
                <a:latin typeface="Quicksand"/>
                <a:ea typeface="+mn-lt"/>
                <a:cs typeface="+mn-lt"/>
              </a:rPr>
              <a:t> executados em ambiente de desenvolvimento e homologação.</a:t>
            </a:r>
          </a:p>
        </p:txBody>
      </p:sp>
    </p:spTree>
    <p:extLst>
      <p:ext uri="{BB962C8B-B14F-4D97-AF65-F5344CB8AC3E}">
        <p14:creationId xmlns:p14="http://schemas.microsoft.com/office/powerpoint/2010/main" val="72726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885F7-54F0-44D0-8B6D-004C730E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3888B5-4C23-4B5F-B77B-F8ED9CBAE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6325" indent="-342900" algn="l">
              <a:buFont typeface="Arial" panose="020B0604020202020204" pitchFamily="34" charset="0"/>
              <a:buChar char="•"/>
            </a:pPr>
            <a:r>
              <a:rPr lang="pt-BR" dirty="0"/>
              <a:t>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  <a:p>
            <a:pPr marL="1076325" indent="-342900" algn="l">
              <a:buFont typeface="Arial" panose="020B0604020202020204" pitchFamily="34" charset="0"/>
              <a:buChar char="•"/>
            </a:pPr>
            <a:r>
              <a:rPr lang="pt-BR" dirty="0"/>
              <a:t>Adequabilidade aos drivers (</a:t>
            </a:r>
            <a:r>
              <a:rPr lang="pt-BR" dirty="0" err="1"/>
              <a:t>cross</a:t>
            </a:r>
            <a:r>
              <a:rPr lang="pt-BR" dirty="0"/>
              <a:t> plataforma x nativo)</a:t>
            </a:r>
          </a:p>
        </p:txBody>
      </p:sp>
    </p:spTree>
    <p:extLst>
      <p:ext uri="{BB962C8B-B14F-4D97-AF65-F5344CB8AC3E}">
        <p14:creationId xmlns:p14="http://schemas.microsoft.com/office/powerpoint/2010/main" val="295559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3D0F5-78C2-4532-8C81-1FF968A1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07A9B0-EAB0-422E-B7A9-A37BAF68E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812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A9934D0-1C8E-4416-8EA2-C9B64C48F2B3}"/>
              </a:ext>
            </a:extLst>
          </p:cNvPr>
          <p:cNvSpPr/>
          <p:nvPr/>
        </p:nvSpPr>
        <p:spPr>
          <a:xfrm>
            <a:off x="0" y="5911062"/>
            <a:ext cx="12191997" cy="9469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Forma&#10;&#10;Descrição gerada automaticamente">
            <a:extLst>
              <a:ext uri="{FF2B5EF4-FFF2-40B4-BE49-F238E27FC236}">
                <a16:creationId xmlns:a16="http://schemas.microsoft.com/office/drawing/2014/main" id="{1EB8E1F6-052D-4DF8-985A-F513DD3A0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69" y="6068662"/>
            <a:ext cx="1263477" cy="631739"/>
          </a:xfrm>
          <a:prstGeom prst="rect">
            <a:avLst/>
          </a:prstGeom>
        </p:spPr>
      </p:pic>
      <p:pic>
        <p:nvPicPr>
          <p:cNvPr id="32" name="Imagem 31" descr="Forma&#10;&#10;Descrição gerada automaticamente com confiança média">
            <a:extLst>
              <a:ext uri="{FF2B5EF4-FFF2-40B4-BE49-F238E27FC236}">
                <a16:creationId xmlns:a16="http://schemas.microsoft.com/office/drawing/2014/main" id="{00BC8BE6-33C6-46BF-8FB0-73C6DA17E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58" y="6244159"/>
            <a:ext cx="1263478" cy="280745"/>
          </a:xfrm>
          <a:prstGeom prst="rect">
            <a:avLst/>
          </a:prstGeom>
        </p:spPr>
      </p:pic>
      <p:pic>
        <p:nvPicPr>
          <p:cNvPr id="34" name="Imagem 33" descr="Logotipo&#10;&#10;Descrição gerada automaticamente">
            <a:extLst>
              <a:ext uri="{FF2B5EF4-FFF2-40B4-BE49-F238E27FC236}">
                <a16:creationId xmlns:a16="http://schemas.microsoft.com/office/drawing/2014/main" id="{5190423C-46A0-46ED-88B4-2C92DFA37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24" y="6056719"/>
            <a:ext cx="612633" cy="65562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F97C70E7-63B8-487C-8AC5-7B54D8E84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48" y="6042278"/>
            <a:ext cx="684507" cy="684507"/>
          </a:xfrm>
          <a:prstGeom prst="rect">
            <a:avLst/>
          </a:prstGeom>
        </p:spPr>
      </p:pic>
      <p:pic>
        <p:nvPicPr>
          <p:cNvPr id="40" name="Imagem 39" descr="Logotipo, nome da empresa&#10;&#10;Descrição gerada automaticamente">
            <a:extLst>
              <a:ext uri="{FF2B5EF4-FFF2-40B4-BE49-F238E27FC236}">
                <a16:creationId xmlns:a16="http://schemas.microsoft.com/office/drawing/2014/main" id="{EF53986A-2997-4697-BBB6-87C69CACD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568" y="5911062"/>
            <a:ext cx="946938" cy="946938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70E00170-059B-4B76-BF8A-546B2726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AAECA5EA-689B-41ED-B946-C69428343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Modelo avaliativo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8BB4BE0-0070-4CA3-9350-843C700CB3FF}"/>
              </a:ext>
            </a:extLst>
          </p:cNvPr>
          <p:cNvGrpSpPr/>
          <p:nvPr/>
        </p:nvGrpSpPr>
        <p:grpSpPr>
          <a:xfrm>
            <a:off x="688624" y="1799128"/>
            <a:ext cx="10814748" cy="3139321"/>
            <a:chOff x="647981" y="1799128"/>
            <a:chExt cx="10814748" cy="31393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02ADA5-4A85-4FF3-BB30-77DC749FC00F}"/>
                </a:ext>
              </a:extLst>
            </p:cNvPr>
            <p:cNvSpPr txBox="1"/>
            <p:nvPr/>
          </p:nvSpPr>
          <p:spPr>
            <a:xfrm>
              <a:off x="3455052" y="1799128"/>
              <a:ext cx="8007677" cy="3139321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lang="pt-BR" dirty="0">
                  <a:latin typeface="Quicksand" pitchFamily="2" charset="0"/>
                </a:rPr>
                <a:t>Trazemos a seguir uma análise das plataformas mobile hibridas, conhecidas como </a:t>
              </a:r>
              <a:r>
                <a:rPr lang="pt-BR" i="1" dirty="0" err="1">
                  <a:latin typeface="Quicksand" pitchFamily="2" charset="0"/>
                </a:rPr>
                <a:t>cross-plataform</a:t>
              </a:r>
              <a:r>
                <a:rPr lang="pt-BR" i="1" dirty="0">
                  <a:latin typeface="Quicksand" pitchFamily="2" charset="0"/>
                </a:rPr>
                <a:t>.</a:t>
              </a:r>
            </a:p>
            <a:p>
              <a:endParaRPr lang="pt-BR" i="1" dirty="0">
                <a:latin typeface="Quicksand" pitchFamily="2" charset="0"/>
              </a:endParaRPr>
            </a:p>
            <a:p>
              <a:r>
                <a:rPr lang="pt-BR" dirty="0">
                  <a:latin typeface="Quicksand" pitchFamily="2" charset="0"/>
                </a:rPr>
                <a:t>Foram avaliadas as três principais plataformas do mercado: </a:t>
              </a:r>
              <a:r>
                <a:rPr lang="pt-BR" dirty="0" err="1">
                  <a:latin typeface="Quicksand" pitchFamily="2" charset="0"/>
                </a:rPr>
                <a:t>Flutter</a:t>
              </a:r>
              <a:r>
                <a:rPr lang="pt-BR" dirty="0">
                  <a:latin typeface="Quicksand" pitchFamily="2" charset="0"/>
                </a:rPr>
                <a:t>, </a:t>
              </a:r>
              <a:r>
                <a:rPr lang="pt-BR" dirty="0" err="1">
                  <a:latin typeface="Quicksand" pitchFamily="2" charset="0"/>
                </a:rPr>
                <a:t>React</a:t>
              </a:r>
              <a:r>
                <a:rPr lang="pt-BR" dirty="0">
                  <a:latin typeface="Quicksand" pitchFamily="2" charset="0"/>
                </a:rPr>
                <a:t> </a:t>
              </a:r>
              <a:r>
                <a:rPr lang="pt-BR" dirty="0" err="1">
                  <a:latin typeface="Quicksand" pitchFamily="2" charset="0"/>
                </a:rPr>
                <a:t>Native</a:t>
              </a:r>
              <a:r>
                <a:rPr lang="pt-BR" dirty="0">
                  <a:latin typeface="Quicksand" pitchFamily="2" charset="0"/>
                </a:rPr>
                <a:t> e </a:t>
              </a:r>
              <a:r>
                <a:rPr lang="pt-BR" dirty="0" err="1">
                  <a:latin typeface="Quicksand" pitchFamily="2" charset="0"/>
                </a:rPr>
                <a:t>Kotlin</a:t>
              </a:r>
              <a:r>
                <a:rPr lang="pt-BR" dirty="0">
                  <a:latin typeface="Quicksand" pitchFamily="2" charset="0"/>
                </a:rPr>
                <a:t> </a:t>
              </a:r>
              <a:r>
                <a:rPr lang="pt-BR" dirty="0" err="1">
                  <a:latin typeface="Quicksand" pitchFamily="2" charset="0"/>
                </a:rPr>
                <a:t>Native</a:t>
              </a:r>
              <a:r>
                <a:rPr lang="pt-BR" dirty="0">
                  <a:latin typeface="Quicksand" pitchFamily="2" charset="0"/>
                </a:rPr>
                <a:t>. </a:t>
              </a:r>
            </a:p>
            <a:p>
              <a:endParaRPr lang="pt-BR" dirty="0">
                <a:latin typeface="Quicksand" pitchFamily="2" charset="0"/>
              </a:endParaRPr>
            </a:p>
            <a:p>
              <a:r>
                <a:rPr lang="pt-BR" dirty="0">
                  <a:latin typeface="Quicksand" pitchFamily="2" charset="0"/>
                </a:rPr>
                <a:t>O estudo foi baseado em critérios de avaliação considerados importantes para o cenário da VR e nos 7 drivers tecnológicos apresentados.</a:t>
              </a:r>
            </a:p>
            <a:p>
              <a:endParaRPr lang="pt-BR" dirty="0">
                <a:latin typeface="Quicksand" pitchFamily="2" charset="0"/>
              </a:endParaRPr>
            </a:p>
            <a:p>
              <a:r>
                <a:rPr lang="pt-BR" dirty="0">
                  <a:latin typeface="Quicksand" pitchFamily="2" charset="0"/>
                </a:rPr>
                <a:t>Em seguida foi feito um comparativo, entre </a:t>
              </a:r>
              <a:r>
                <a:rPr lang="pt-BR" dirty="0" err="1">
                  <a:latin typeface="Quicksand" pitchFamily="2" charset="0"/>
                </a:rPr>
                <a:t>React</a:t>
              </a:r>
              <a:r>
                <a:rPr lang="pt-BR" dirty="0">
                  <a:latin typeface="Quicksand" pitchFamily="2" charset="0"/>
                </a:rPr>
                <a:t> </a:t>
              </a:r>
              <a:r>
                <a:rPr lang="pt-BR" dirty="0" err="1">
                  <a:latin typeface="Quicksand" pitchFamily="2" charset="0"/>
                </a:rPr>
                <a:t>Native</a:t>
              </a:r>
              <a:r>
                <a:rPr lang="pt-BR" dirty="0">
                  <a:latin typeface="Quicksand" pitchFamily="2" charset="0"/>
                </a:rPr>
                <a:t>, </a:t>
              </a:r>
              <a:r>
                <a:rPr lang="pt-BR" dirty="0" err="1">
                  <a:latin typeface="Quicksand" pitchFamily="2" charset="0"/>
                </a:rPr>
                <a:t>Flutter</a:t>
              </a:r>
              <a:r>
                <a:rPr lang="pt-BR" dirty="0">
                  <a:latin typeface="Quicksand" pitchFamily="2" charset="0"/>
                </a:rPr>
                <a:t> e a solução nativa.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259DB8E5-4200-4B86-B5CD-F1B250EC679A}"/>
                </a:ext>
              </a:extLst>
            </p:cNvPr>
            <p:cNvCxnSpPr>
              <a:cxnSpLocks/>
            </p:cNvCxnSpPr>
            <p:nvPr/>
          </p:nvCxnSpPr>
          <p:spPr>
            <a:xfrm>
              <a:off x="2877017" y="1893452"/>
              <a:ext cx="0" cy="2950672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BADB3CB-14ED-4126-94BE-67C5EF875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81" y="2603500"/>
              <a:ext cx="16510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969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F8710-0476-434E-B7EC-81F476D6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086D98-7D0A-4A68-96C4-3565FF9A4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Viés qualitativo para as plataformas Cross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B35B568C-8614-410B-B09D-0AE8AB905C67}"/>
              </a:ext>
            </a:extLst>
          </p:cNvPr>
          <p:cNvGrpSpPr/>
          <p:nvPr/>
        </p:nvGrpSpPr>
        <p:grpSpPr>
          <a:xfrm>
            <a:off x="79640" y="1055287"/>
            <a:ext cx="12086508" cy="5727123"/>
            <a:chOff x="79640" y="1318041"/>
            <a:chExt cx="12086508" cy="5727123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BC67D1DB-43AE-444B-86AA-AE552ADDAA0F}"/>
                </a:ext>
              </a:extLst>
            </p:cNvPr>
            <p:cNvGrpSpPr/>
            <p:nvPr/>
          </p:nvGrpSpPr>
          <p:grpSpPr>
            <a:xfrm>
              <a:off x="79640" y="1318041"/>
              <a:ext cx="12086508" cy="5727123"/>
              <a:chOff x="1670137" y="1307127"/>
              <a:chExt cx="10220041" cy="5727123"/>
            </a:xfrm>
          </p:grpSpPr>
          <p:sp>
            <p:nvSpPr>
              <p:cNvPr id="4" name="Teardrop 13">
                <a:extLst>
                  <a:ext uri="{FF2B5EF4-FFF2-40B4-BE49-F238E27FC236}">
                    <a16:creationId xmlns:a16="http://schemas.microsoft.com/office/drawing/2014/main" id="{A18B20BD-6A6B-46DD-94D5-51354B472D89}"/>
                  </a:ext>
                </a:extLst>
              </p:cNvPr>
              <p:cNvSpPr/>
              <p:nvPr/>
            </p:nvSpPr>
            <p:spPr bwMode="auto">
              <a:xfrm rot="8100000">
                <a:off x="1670137" y="1362635"/>
                <a:ext cx="258245" cy="258313"/>
              </a:xfrm>
              <a:prstGeom prst="teardrop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grpSp>
            <p:nvGrpSpPr>
              <p:cNvPr id="5" name="Group 52">
                <a:extLst>
                  <a:ext uri="{FF2B5EF4-FFF2-40B4-BE49-F238E27FC236}">
                    <a16:creationId xmlns:a16="http://schemas.microsoft.com/office/drawing/2014/main" id="{BE4A93D7-6662-4F36-8D92-DCB94A1CE68D}"/>
                  </a:ext>
                </a:extLst>
              </p:cNvPr>
              <p:cNvGrpSpPr/>
              <p:nvPr/>
            </p:nvGrpSpPr>
            <p:grpSpPr>
              <a:xfrm>
                <a:off x="2067373" y="1307127"/>
                <a:ext cx="2736087" cy="1107970"/>
                <a:chOff x="448294" y="1507161"/>
                <a:chExt cx="2736087" cy="1107970"/>
              </a:xfrm>
            </p:grpSpPr>
            <p:sp>
              <p:nvSpPr>
                <p:cNvPr id="6" name="TextBox 46">
                  <a:extLst>
                    <a:ext uri="{FF2B5EF4-FFF2-40B4-BE49-F238E27FC236}">
                      <a16:creationId xmlns:a16="http://schemas.microsoft.com/office/drawing/2014/main" id="{382A480C-D236-4F7C-AB93-D4F9CA74F95B}"/>
                    </a:ext>
                  </a:extLst>
                </p:cNvPr>
                <p:cNvSpPr txBox="1"/>
                <p:nvPr/>
              </p:nvSpPr>
              <p:spPr>
                <a:xfrm>
                  <a:off x="448295" y="1507161"/>
                  <a:ext cx="1410490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dirty="0">
                      <a:solidFill>
                        <a:schemeClr val="bg1">
                          <a:lumMod val="65000"/>
                        </a:schemeClr>
                      </a:solidFill>
                      <a:latin typeface="Quicksand" pitchFamily="2" charset="0"/>
                    </a:rPr>
                    <a:t>Modularização</a:t>
                  </a:r>
                </a:p>
              </p:txBody>
            </p:sp>
            <p:sp>
              <p:nvSpPr>
                <p:cNvPr id="7" name="TextBox 47">
                  <a:extLst>
                    <a:ext uri="{FF2B5EF4-FFF2-40B4-BE49-F238E27FC236}">
                      <a16:creationId xmlns:a16="http://schemas.microsoft.com/office/drawing/2014/main" id="{E3B0FC9F-EF89-4BA9-92B0-072F35FBB2D7}"/>
                    </a:ext>
                  </a:extLst>
                </p:cNvPr>
                <p:cNvSpPr txBox="1"/>
                <p:nvPr/>
              </p:nvSpPr>
              <p:spPr>
                <a:xfrm>
                  <a:off x="448294" y="1845690"/>
                  <a:ext cx="2736087" cy="769441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Capacidade de modularizar o desenvolvimento da plataforma para que seja possível escalar os times de desenvolvimento e facilitar o acoplamento de novas funcionalidades.</a:t>
                  </a:r>
                </a:p>
              </p:txBody>
            </p:sp>
          </p:grpSp>
          <p:grpSp>
            <p:nvGrpSpPr>
              <p:cNvPr id="8" name="Group 53">
                <a:extLst>
                  <a:ext uri="{FF2B5EF4-FFF2-40B4-BE49-F238E27FC236}">
                    <a16:creationId xmlns:a16="http://schemas.microsoft.com/office/drawing/2014/main" id="{12C7746C-C87F-4694-A58F-3B6D594550CB}"/>
                  </a:ext>
                </a:extLst>
              </p:cNvPr>
              <p:cNvGrpSpPr/>
              <p:nvPr/>
            </p:nvGrpSpPr>
            <p:grpSpPr>
              <a:xfrm>
                <a:off x="2051574" y="3106157"/>
                <a:ext cx="2736088" cy="1446525"/>
                <a:chOff x="448295" y="1507161"/>
                <a:chExt cx="2736088" cy="1446525"/>
              </a:xfrm>
            </p:grpSpPr>
            <p:sp>
              <p:nvSpPr>
                <p:cNvPr id="9" name="TextBox 54">
                  <a:extLst>
                    <a:ext uri="{FF2B5EF4-FFF2-40B4-BE49-F238E27FC236}">
                      <a16:creationId xmlns:a16="http://schemas.microsoft.com/office/drawing/2014/main" id="{66A5016B-A199-42CA-8699-067ECD68B5DF}"/>
                    </a:ext>
                  </a:extLst>
                </p:cNvPr>
                <p:cNvSpPr txBox="1"/>
                <p:nvPr/>
              </p:nvSpPr>
              <p:spPr>
                <a:xfrm>
                  <a:off x="448295" y="1507161"/>
                  <a:ext cx="938790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dirty="0">
                      <a:solidFill>
                        <a:srgbClr val="6F7E89"/>
                      </a:solidFill>
                      <a:latin typeface="Quicksand" pitchFamily="2" charset="0"/>
                    </a:rPr>
                    <a:t>Mini Apps</a:t>
                  </a:r>
                </a:p>
              </p:txBody>
            </p:sp>
            <p:sp>
              <p:nvSpPr>
                <p:cNvPr id="10" name="TextBox 55">
                  <a:extLst>
                    <a:ext uri="{FF2B5EF4-FFF2-40B4-BE49-F238E27FC236}">
                      <a16:creationId xmlns:a16="http://schemas.microsoft.com/office/drawing/2014/main" id="{43ECFBC2-A45C-4EFC-9584-D50537FA26BF}"/>
                    </a:ext>
                  </a:extLst>
                </p:cNvPr>
                <p:cNvSpPr txBox="1"/>
                <p:nvPr/>
              </p:nvSpPr>
              <p:spPr>
                <a:xfrm>
                  <a:off x="448295" y="1845690"/>
                  <a:ext cx="2736088" cy="1107996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Capacidade de incorporar mini apps, através de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webview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garantindo segurança, performance e usabilidade. 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Avaliaremos a possibilidade de limitação do controle de navegação e funções nativas do aparelho.</a:t>
                  </a:r>
                </a:p>
              </p:txBody>
            </p:sp>
          </p:grpSp>
          <p:grpSp>
            <p:nvGrpSpPr>
              <p:cNvPr id="11" name="Group 56">
                <a:extLst>
                  <a:ext uri="{FF2B5EF4-FFF2-40B4-BE49-F238E27FC236}">
                    <a16:creationId xmlns:a16="http://schemas.microsoft.com/office/drawing/2014/main" id="{4366872B-DC03-46A2-A176-800CD818C2B0}"/>
                  </a:ext>
                </a:extLst>
              </p:cNvPr>
              <p:cNvGrpSpPr/>
              <p:nvPr/>
            </p:nvGrpSpPr>
            <p:grpSpPr>
              <a:xfrm>
                <a:off x="2067373" y="4905187"/>
                <a:ext cx="2736088" cy="2123633"/>
                <a:chOff x="448294" y="1507161"/>
                <a:chExt cx="2736088" cy="2123633"/>
              </a:xfrm>
            </p:grpSpPr>
            <p:sp>
              <p:nvSpPr>
                <p:cNvPr id="12" name="TextBox 57">
                  <a:extLst>
                    <a:ext uri="{FF2B5EF4-FFF2-40B4-BE49-F238E27FC236}">
                      <a16:creationId xmlns:a16="http://schemas.microsoft.com/office/drawing/2014/main" id="{1CDBF1A8-5E69-45D6-96D4-6C0CA86E2464}"/>
                    </a:ext>
                  </a:extLst>
                </p:cNvPr>
                <p:cNvSpPr txBox="1"/>
                <p:nvPr/>
              </p:nvSpPr>
              <p:spPr>
                <a:xfrm>
                  <a:off x="448297" y="1507161"/>
                  <a:ext cx="1682936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dirty="0">
                      <a:solidFill>
                        <a:srgbClr val="ED7D31"/>
                      </a:solidFill>
                      <a:latin typeface="Quicksand" pitchFamily="2" charset="0"/>
                    </a:rPr>
                    <a:t>Restrições da loja</a:t>
                  </a:r>
                </a:p>
              </p:txBody>
            </p:sp>
            <p:sp>
              <p:nvSpPr>
                <p:cNvPr id="13" name="TextBox 58">
                  <a:extLst>
                    <a:ext uri="{FF2B5EF4-FFF2-40B4-BE49-F238E27FC236}">
                      <a16:creationId xmlns:a16="http://schemas.microsoft.com/office/drawing/2014/main" id="{C70B9BC6-7B89-4327-BDF0-AE0DD99D59AE}"/>
                    </a:ext>
                  </a:extLst>
                </p:cNvPr>
                <p:cNvSpPr txBox="1"/>
                <p:nvPr/>
              </p:nvSpPr>
              <p:spPr>
                <a:xfrm>
                  <a:off x="448294" y="1845690"/>
                  <a:ext cx="2736088" cy="1785104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Risco da Apple ou Google restringir o aplicativo em de qualquer forma por causa do uso de uma plataforma subjacente (componentes não nativos).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Desenvolvimento com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Flutter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UX pode não corresponder ao HIG da Apple (Diretrizes de Interface Humana).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 possibilidade de atualizações Over The Air em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React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Native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/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Flutter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podem ser um fator bloqueador na Apple.</a:t>
                  </a:r>
                </a:p>
              </p:txBody>
            </p:sp>
          </p:grpSp>
          <p:sp>
            <p:nvSpPr>
              <p:cNvPr id="14" name="Teardrop 68">
                <a:extLst>
                  <a:ext uri="{FF2B5EF4-FFF2-40B4-BE49-F238E27FC236}">
                    <a16:creationId xmlns:a16="http://schemas.microsoft.com/office/drawing/2014/main" id="{D6D5C962-4AB4-4ABF-8FEE-92E17766DB3F}"/>
                  </a:ext>
                </a:extLst>
              </p:cNvPr>
              <p:cNvSpPr/>
              <p:nvPr/>
            </p:nvSpPr>
            <p:spPr bwMode="auto">
              <a:xfrm rot="8100000">
                <a:off x="1670137" y="3161280"/>
                <a:ext cx="258245" cy="258313"/>
              </a:xfrm>
              <a:prstGeom prst="teardrop">
                <a:avLst/>
              </a:prstGeom>
              <a:solidFill>
                <a:srgbClr val="6F7E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sp>
            <p:nvSpPr>
              <p:cNvPr id="15" name="Teardrop 69">
                <a:extLst>
                  <a:ext uri="{FF2B5EF4-FFF2-40B4-BE49-F238E27FC236}">
                    <a16:creationId xmlns:a16="http://schemas.microsoft.com/office/drawing/2014/main" id="{D3465C6F-9FC6-4465-9E4A-B25D52ABD996}"/>
                  </a:ext>
                </a:extLst>
              </p:cNvPr>
              <p:cNvSpPr/>
              <p:nvPr/>
            </p:nvSpPr>
            <p:spPr bwMode="auto">
              <a:xfrm rot="8100000">
                <a:off x="1670137" y="4959926"/>
                <a:ext cx="258245" cy="258313"/>
              </a:xfrm>
              <a:prstGeom prst="teardrop">
                <a:avLst/>
              </a:prstGeom>
              <a:solidFill>
                <a:srgbClr val="FFD7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grpSp>
            <p:nvGrpSpPr>
              <p:cNvPr id="16" name="Group 70">
                <a:extLst>
                  <a:ext uri="{FF2B5EF4-FFF2-40B4-BE49-F238E27FC236}">
                    <a16:creationId xmlns:a16="http://schemas.microsoft.com/office/drawing/2014/main" id="{1C54E025-2807-4DF7-A72B-797FF55C3158}"/>
                  </a:ext>
                </a:extLst>
              </p:cNvPr>
              <p:cNvGrpSpPr/>
              <p:nvPr/>
            </p:nvGrpSpPr>
            <p:grpSpPr>
              <a:xfrm>
                <a:off x="5339690" y="5079894"/>
                <a:ext cx="3159632" cy="1954356"/>
                <a:chOff x="510504" y="1507161"/>
                <a:chExt cx="3159632" cy="1954356"/>
              </a:xfrm>
            </p:grpSpPr>
            <p:sp>
              <p:nvSpPr>
                <p:cNvPr id="17" name="TextBox 71">
                  <a:extLst>
                    <a:ext uri="{FF2B5EF4-FFF2-40B4-BE49-F238E27FC236}">
                      <a16:creationId xmlns:a16="http://schemas.microsoft.com/office/drawing/2014/main" id="{C624D989-0A0A-44C2-AAD2-D3621885235F}"/>
                    </a:ext>
                  </a:extLst>
                </p:cNvPr>
                <p:cNvSpPr txBox="1"/>
                <p:nvPr/>
              </p:nvSpPr>
              <p:spPr>
                <a:xfrm>
                  <a:off x="510504" y="1507161"/>
                  <a:ext cx="2893361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b="1" dirty="0">
                      <a:solidFill>
                        <a:srgbClr val="1AA8FE"/>
                      </a:solidFill>
                      <a:latin typeface="Quicksand Light" pitchFamily="2" charset="0"/>
                    </a:rPr>
                    <a:t>Estabilidade da API/ferramenta</a:t>
                  </a:r>
                </a:p>
              </p:txBody>
            </p:sp>
            <p:sp>
              <p:nvSpPr>
                <p:cNvPr id="18" name="TextBox 72">
                  <a:extLst>
                    <a:ext uri="{FF2B5EF4-FFF2-40B4-BE49-F238E27FC236}">
                      <a16:creationId xmlns:a16="http://schemas.microsoft.com/office/drawing/2014/main" id="{C1D93451-B9AF-4BAE-BC62-2569A9F27B08}"/>
                    </a:ext>
                  </a:extLst>
                </p:cNvPr>
                <p:cNvSpPr txBox="1"/>
                <p:nvPr/>
              </p:nvSpPr>
              <p:spPr>
                <a:xfrm>
                  <a:off x="510504" y="1845690"/>
                  <a:ext cx="3159632" cy="1615827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O quanto mudanças e evoluções na plataforma, sua API ou mudanças de ferramentas que exigem alterações no código desenvolvido.</a:t>
                  </a:r>
                </a:p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Avaliaremos aqui: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Mudanças na API base ou de dependência que a solução tornam incompatível com versões anteriores. 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Mudanças nos componentes nativos (OS) que quebram o comportamento interno de uma solução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cross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-plataforma.</a:t>
                  </a:r>
                </a:p>
              </p:txBody>
            </p:sp>
          </p:grpSp>
          <p:sp>
            <p:nvSpPr>
              <p:cNvPr id="19" name="Teardrop 73">
                <a:extLst>
                  <a:ext uri="{FF2B5EF4-FFF2-40B4-BE49-F238E27FC236}">
                    <a16:creationId xmlns:a16="http://schemas.microsoft.com/office/drawing/2014/main" id="{BBB151C3-7C11-4428-B932-E0D28148D4EB}"/>
                  </a:ext>
                </a:extLst>
              </p:cNvPr>
              <p:cNvSpPr/>
              <p:nvPr/>
            </p:nvSpPr>
            <p:spPr bwMode="auto">
              <a:xfrm rot="8100000">
                <a:off x="4942453" y="5134633"/>
                <a:ext cx="258245" cy="258313"/>
              </a:xfrm>
              <a:prstGeom prst="teardrop">
                <a:avLst/>
              </a:prstGeom>
              <a:solidFill>
                <a:srgbClr val="1AA8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sp>
            <p:nvSpPr>
              <p:cNvPr id="20" name="Teardrop 76">
                <a:extLst>
                  <a:ext uri="{FF2B5EF4-FFF2-40B4-BE49-F238E27FC236}">
                    <a16:creationId xmlns:a16="http://schemas.microsoft.com/office/drawing/2014/main" id="{98A4F311-964F-4F37-95F4-D2254D4AD636}"/>
                  </a:ext>
                </a:extLst>
              </p:cNvPr>
              <p:cNvSpPr/>
              <p:nvPr/>
            </p:nvSpPr>
            <p:spPr bwMode="auto">
              <a:xfrm rot="8100000">
                <a:off x="8519609" y="1362635"/>
                <a:ext cx="258245" cy="258313"/>
              </a:xfrm>
              <a:prstGeom prst="teardrop">
                <a:avLst/>
              </a:prstGeom>
              <a:solidFill>
                <a:srgbClr val="3939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grpSp>
            <p:nvGrpSpPr>
              <p:cNvPr id="21" name="Group 77">
                <a:extLst>
                  <a:ext uri="{FF2B5EF4-FFF2-40B4-BE49-F238E27FC236}">
                    <a16:creationId xmlns:a16="http://schemas.microsoft.com/office/drawing/2014/main" id="{14B367EC-2299-4EC8-BECE-CB1FADB9B088}"/>
                  </a:ext>
                </a:extLst>
              </p:cNvPr>
              <p:cNvGrpSpPr/>
              <p:nvPr/>
            </p:nvGrpSpPr>
            <p:grpSpPr>
              <a:xfrm>
                <a:off x="8916846" y="1307127"/>
                <a:ext cx="2973332" cy="1785079"/>
                <a:chOff x="670473" y="1507161"/>
                <a:chExt cx="2973332" cy="1785079"/>
              </a:xfrm>
            </p:grpSpPr>
            <p:sp>
              <p:nvSpPr>
                <p:cNvPr id="22" name="TextBox 86">
                  <a:extLst>
                    <a:ext uri="{FF2B5EF4-FFF2-40B4-BE49-F238E27FC236}">
                      <a16:creationId xmlns:a16="http://schemas.microsoft.com/office/drawing/2014/main" id="{9D2401A6-ED22-4B7F-A912-B185C72C5A19}"/>
                    </a:ext>
                  </a:extLst>
                </p:cNvPr>
                <p:cNvSpPr txBox="1"/>
                <p:nvPr/>
              </p:nvSpPr>
              <p:spPr>
                <a:xfrm>
                  <a:off x="670473" y="1507161"/>
                  <a:ext cx="2973332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dirty="0">
                      <a:solidFill>
                        <a:srgbClr val="393950"/>
                      </a:solidFill>
                      <a:latin typeface="Quicksand" pitchFamily="2" charset="0"/>
                    </a:rPr>
                    <a:t>Experiência no desenvolvimento</a:t>
                  </a:r>
                </a:p>
              </p:txBody>
            </p:sp>
            <p:sp>
              <p:nvSpPr>
                <p:cNvPr id="23" name="TextBox 87">
                  <a:extLst>
                    <a:ext uri="{FF2B5EF4-FFF2-40B4-BE49-F238E27FC236}">
                      <a16:creationId xmlns:a16="http://schemas.microsoft.com/office/drawing/2014/main" id="{ECDBB43F-D60B-4B36-A971-EC6FFDFDC4D8}"/>
                    </a:ext>
                  </a:extLst>
                </p:cNvPr>
                <p:cNvSpPr txBox="1"/>
                <p:nvPr/>
              </p:nvSpPr>
              <p:spPr>
                <a:xfrm>
                  <a:off x="670473" y="1845690"/>
                  <a:ext cx="2936736" cy="144655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Fatores que contribuem para permitir que um desenvolvedor entregue de maneira produtiva o aplicativo móvel. Avaliaremos: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Hot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Reload</a:t>
                  </a:r>
                  <a:endPara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Visibilidade do componente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Ferramentas de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Debugger</a:t>
                  </a:r>
                  <a:endPara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Integração IDE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Ferramentas de teste</a:t>
                  </a:r>
                </a:p>
              </p:txBody>
            </p:sp>
          </p:grpSp>
          <p:grpSp>
            <p:nvGrpSpPr>
              <p:cNvPr id="24" name="Group 78">
                <a:extLst>
                  <a:ext uri="{FF2B5EF4-FFF2-40B4-BE49-F238E27FC236}">
                    <a16:creationId xmlns:a16="http://schemas.microsoft.com/office/drawing/2014/main" id="{11335CC6-17D7-48DD-A07D-F4089C6119EC}"/>
                  </a:ext>
                </a:extLst>
              </p:cNvPr>
              <p:cNvGrpSpPr/>
              <p:nvPr/>
            </p:nvGrpSpPr>
            <p:grpSpPr>
              <a:xfrm>
                <a:off x="8901045" y="3106157"/>
                <a:ext cx="2936736" cy="1785079"/>
                <a:chOff x="670472" y="1507161"/>
                <a:chExt cx="2936736" cy="1785079"/>
              </a:xfrm>
            </p:grpSpPr>
            <p:sp>
              <p:nvSpPr>
                <p:cNvPr id="25" name="TextBox 84">
                  <a:extLst>
                    <a:ext uri="{FF2B5EF4-FFF2-40B4-BE49-F238E27FC236}">
                      <a16:creationId xmlns:a16="http://schemas.microsoft.com/office/drawing/2014/main" id="{B7E248E1-CAB5-4CC7-A85B-AFE5E4C48F4D}"/>
                    </a:ext>
                  </a:extLst>
                </p:cNvPr>
                <p:cNvSpPr txBox="1"/>
                <p:nvPr/>
              </p:nvSpPr>
              <p:spPr>
                <a:xfrm>
                  <a:off x="670472" y="1507161"/>
                  <a:ext cx="2493500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dirty="0">
                      <a:solidFill>
                        <a:srgbClr val="F3591F"/>
                      </a:solidFill>
                      <a:latin typeface="Quicksand" pitchFamily="2" charset="0"/>
                    </a:rPr>
                    <a:t>Viabilidade de longo prazo</a:t>
                  </a:r>
                </a:p>
              </p:txBody>
            </p:sp>
            <p:sp>
              <p:nvSpPr>
                <p:cNvPr id="26" name="TextBox 85">
                  <a:extLst>
                    <a:ext uri="{FF2B5EF4-FFF2-40B4-BE49-F238E27FC236}">
                      <a16:creationId xmlns:a16="http://schemas.microsoft.com/office/drawing/2014/main" id="{6D6399CD-4C2D-4D60-811B-FABFF89EEAC4}"/>
                    </a:ext>
                  </a:extLst>
                </p:cNvPr>
                <p:cNvSpPr txBox="1"/>
                <p:nvPr/>
              </p:nvSpPr>
              <p:spPr>
                <a:xfrm>
                  <a:off x="670472" y="1845690"/>
                  <a:ext cx="2936736" cy="144655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Confiança que o mantenedor da plataforma proverá suporte a longo prazo (cinco anos) e a probabilidade de que a comunidade seja capaz de apoiar o projeto se o mantenedor decidir não continuar.</a:t>
                  </a:r>
                </a:p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Avaliaremos aqui: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Adoção por grandes empresas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Tamanho da comunidade (número de núcleos contribuidores, contribuidores externos, </a:t>
                  </a:r>
                  <a:r>
                    <a:rPr lang="pt-BR" sz="1100" dirty="0" err="1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etc</a:t>
                  </a:r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 ...)</a:t>
                  </a:r>
                </a:p>
              </p:txBody>
            </p:sp>
          </p:grpSp>
          <p:grpSp>
            <p:nvGrpSpPr>
              <p:cNvPr id="27" name="Group 79">
                <a:extLst>
                  <a:ext uri="{FF2B5EF4-FFF2-40B4-BE49-F238E27FC236}">
                    <a16:creationId xmlns:a16="http://schemas.microsoft.com/office/drawing/2014/main" id="{E0102132-6364-4F6D-BA06-BE267AFB8070}"/>
                  </a:ext>
                </a:extLst>
              </p:cNvPr>
              <p:cNvGrpSpPr/>
              <p:nvPr/>
            </p:nvGrpSpPr>
            <p:grpSpPr>
              <a:xfrm>
                <a:off x="8916846" y="4905187"/>
                <a:ext cx="2936735" cy="1785079"/>
                <a:chOff x="670473" y="1507161"/>
                <a:chExt cx="2936735" cy="1785079"/>
              </a:xfrm>
            </p:grpSpPr>
            <p:sp>
              <p:nvSpPr>
                <p:cNvPr id="28" name="TextBox 82">
                  <a:extLst>
                    <a:ext uri="{FF2B5EF4-FFF2-40B4-BE49-F238E27FC236}">
                      <a16:creationId xmlns:a16="http://schemas.microsoft.com/office/drawing/2014/main" id="{E3B427E6-C046-4A99-8770-A405404DB91C}"/>
                    </a:ext>
                  </a:extLst>
                </p:cNvPr>
                <p:cNvSpPr txBox="1"/>
                <p:nvPr/>
              </p:nvSpPr>
              <p:spPr>
                <a:xfrm>
                  <a:off x="670473" y="1507161"/>
                  <a:ext cx="2757816" cy="369332"/>
                </a:xfrm>
                <a:prstGeom prst="rect">
                  <a:avLst/>
                </a:prstGeom>
                <a:noFill/>
              </p:spPr>
              <p:txBody>
                <a:bodyPr wrap="none" lIns="0" rtlCol="0" anchor="ctr">
                  <a:spAutoFit/>
                </a:bodyPr>
                <a:lstStyle/>
                <a:p>
                  <a:r>
                    <a:rPr lang="pt-BR" strike="sngStrike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Quicksand" pitchFamily="2" charset="0"/>
                    </a:rPr>
                    <a:t>Especialização na plataforma</a:t>
                  </a:r>
                </a:p>
              </p:txBody>
            </p:sp>
            <p:sp>
              <p:nvSpPr>
                <p:cNvPr id="29" name="TextBox 83">
                  <a:extLst>
                    <a:ext uri="{FF2B5EF4-FFF2-40B4-BE49-F238E27FC236}">
                      <a16:creationId xmlns:a16="http://schemas.microsoft.com/office/drawing/2014/main" id="{DC5E0323-B3B6-41E2-B944-FF09A8EA8FA4}"/>
                    </a:ext>
                  </a:extLst>
                </p:cNvPr>
                <p:cNvSpPr txBox="1"/>
                <p:nvPr/>
              </p:nvSpPr>
              <p:spPr>
                <a:xfrm>
                  <a:off x="670473" y="1845690"/>
                  <a:ext cx="2936735" cy="1446550"/>
                </a:xfrm>
                <a:prstGeom prst="rect">
                  <a:avLst/>
                </a:prstGeom>
                <a:noFill/>
              </p:spPr>
              <p:txBody>
                <a:bodyPr wrap="square" lIns="0" rIns="0" rtlCol="0" anchor="t">
                  <a:spAutoFit/>
                </a:bodyPr>
                <a:lstStyle/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Um engenheiro deve ser capaz de escrever código móvel para Android e iOS sem preocupações com as especificidades da plataforma alvo. </a:t>
                  </a:r>
                  <a:r>
                    <a:rPr lang="pt-BR" sz="1100" dirty="0">
                      <a:solidFill>
                        <a:srgbClr val="FF0000"/>
                      </a:solidFill>
                      <a:highlight>
                        <a:srgbClr val="FFFF00"/>
                      </a:highlight>
                      <a:latin typeface="Quicksand Light" pitchFamily="2" charset="0"/>
                    </a:rPr>
                    <a:t>(Segurança)</a:t>
                  </a:r>
                </a:p>
                <a:p>
                  <a:endPara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endParaRPr>
                </a:p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O código deve ter a mesma aparência e se comportar no Android e iOS, com baixa ocorrência de falhas ou problemas específicos do sistema operacional.</a:t>
                  </a:r>
                </a:p>
                <a:p>
                  <a:r>
                    <a:rPr lang="pt-BR" sz="1100" dirty="0">
                      <a:solidFill>
                        <a:schemeClr val="bg1">
                          <a:lumMod val="50000"/>
                        </a:schemeClr>
                      </a:solidFill>
                      <a:latin typeface="Quicksand Light" pitchFamily="2" charset="0"/>
                    </a:rPr>
                    <a:t>Avaliaremos o grau de abstração provido pela plataforma.</a:t>
                  </a:r>
                </a:p>
              </p:txBody>
            </p:sp>
          </p:grpSp>
          <p:sp>
            <p:nvSpPr>
              <p:cNvPr id="30" name="Teardrop 80">
                <a:extLst>
                  <a:ext uri="{FF2B5EF4-FFF2-40B4-BE49-F238E27FC236}">
                    <a16:creationId xmlns:a16="http://schemas.microsoft.com/office/drawing/2014/main" id="{878091D4-07B4-438E-BD27-3104763FAAF0}"/>
                  </a:ext>
                </a:extLst>
              </p:cNvPr>
              <p:cNvSpPr/>
              <p:nvPr/>
            </p:nvSpPr>
            <p:spPr bwMode="auto">
              <a:xfrm rot="8100000">
                <a:off x="8519609" y="3161280"/>
                <a:ext cx="258245" cy="258313"/>
              </a:xfrm>
              <a:prstGeom prst="teardrop">
                <a:avLst/>
              </a:prstGeom>
              <a:solidFill>
                <a:srgbClr val="F3591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  <p:sp>
            <p:nvSpPr>
              <p:cNvPr id="31" name="Teardrop 81">
                <a:extLst>
                  <a:ext uri="{FF2B5EF4-FFF2-40B4-BE49-F238E27FC236}">
                    <a16:creationId xmlns:a16="http://schemas.microsoft.com/office/drawing/2014/main" id="{0C08BFB6-E888-40D1-A2A0-9512199BB134}"/>
                  </a:ext>
                </a:extLst>
              </p:cNvPr>
              <p:cNvSpPr/>
              <p:nvPr/>
            </p:nvSpPr>
            <p:spPr bwMode="auto">
              <a:xfrm rot="8100000">
                <a:off x="8519609" y="4959926"/>
                <a:ext cx="258245" cy="258313"/>
              </a:xfrm>
              <a:prstGeom prst="teardrop">
                <a:avLst/>
              </a:prstGeom>
              <a:solidFill>
                <a:srgbClr val="A9C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21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434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2651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6868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1086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5303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399520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3737" algn="l" defTabSz="1828434" rtl="0" eaLnBrk="1" latinLnBrk="0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pt-BR" sz="1800" dirty="0">
                  <a:latin typeface="Quicksand Light" pitchFamily="2" charset="0"/>
                </a:endParaRP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DD2B056E-85DF-4E3D-AF25-E18510B47D7E}"/>
                </a:ext>
              </a:extLst>
            </p:cNvPr>
            <p:cNvGrpSpPr/>
            <p:nvPr/>
          </p:nvGrpSpPr>
          <p:grpSpPr>
            <a:xfrm>
              <a:off x="3970991" y="1318041"/>
              <a:ext cx="3556342" cy="3566160"/>
              <a:chOff x="4408655" y="1318041"/>
              <a:chExt cx="3556342" cy="3566160"/>
            </a:xfrm>
          </p:grpSpPr>
          <p:sp>
            <p:nvSpPr>
              <p:cNvPr id="32" name="Freeform 2655">
                <a:extLst>
                  <a:ext uri="{FF2B5EF4-FFF2-40B4-BE49-F238E27FC236}">
                    <a16:creationId xmlns:a16="http://schemas.microsoft.com/office/drawing/2014/main" id="{76CBA93B-CA5E-43C5-A979-6AA1A6F4F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176" y="2404247"/>
                <a:ext cx="781938" cy="2031730"/>
              </a:xfrm>
              <a:custGeom>
                <a:avLst/>
                <a:gdLst>
                  <a:gd name="T0" fmla="*/ 843 w 956"/>
                  <a:gd name="T1" fmla="*/ 2485 h 2485"/>
                  <a:gd name="T2" fmla="*/ 824 w 956"/>
                  <a:gd name="T3" fmla="*/ 2480 h 2485"/>
                  <a:gd name="T4" fmla="*/ 693 w 956"/>
                  <a:gd name="T5" fmla="*/ 2433 h 2485"/>
                  <a:gd name="T6" fmla="*/ 573 w 956"/>
                  <a:gd name="T7" fmla="*/ 2375 h 2485"/>
                  <a:gd name="T8" fmla="*/ 474 w 956"/>
                  <a:gd name="T9" fmla="*/ 2311 h 2485"/>
                  <a:gd name="T10" fmla="*/ 404 w 956"/>
                  <a:gd name="T11" fmla="*/ 2259 h 2485"/>
                  <a:gd name="T12" fmla="*/ 336 w 956"/>
                  <a:gd name="T13" fmla="*/ 2200 h 2485"/>
                  <a:gd name="T14" fmla="*/ 269 w 956"/>
                  <a:gd name="T15" fmla="*/ 2131 h 2485"/>
                  <a:gd name="T16" fmla="*/ 205 w 956"/>
                  <a:gd name="T17" fmla="*/ 2052 h 2485"/>
                  <a:gd name="T18" fmla="*/ 146 w 956"/>
                  <a:gd name="T19" fmla="*/ 1964 h 2485"/>
                  <a:gd name="T20" fmla="*/ 94 w 956"/>
                  <a:gd name="T21" fmla="*/ 1864 h 2485"/>
                  <a:gd name="T22" fmla="*/ 48 w 956"/>
                  <a:gd name="T23" fmla="*/ 1753 h 2485"/>
                  <a:gd name="T24" fmla="*/ 30 w 956"/>
                  <a:gd name="T25" fmla="*/ 1693 h 2485"/>
                  <a:gd name="T26" fmla="*/ 20 w 956"/>
                  <a:gd name="T27" fmla="*/ 1655 h 2485"/>
                  <a:gd name="T28" fmla="*/ 7 w 956"/>
                  <a:gd name="T29" fmla="*/ 1580 h 2485"/>
                  <a:gd name="T30" fmla="*/ 0 w 956"/>
                  <a:gd name="T31" fmla="*/ 1505 h 2485"/>
                  <a:gd name="T32" fmla="*/ 2 w 956"/>
                  <a:gd name="T33" fmla="*/ 1429 h 2485"/>
                  <a:gd name="T34" fmla="*/ 13 w 956"/>
                  <a:gd name="T35" fmla="*/ 1316 h 2485"/>
                  <a:gd name="T36" fmla="*/ 51 w 956"/>
                  <a:gd name="T37" fmla="*/ 1166 h 2485"/>
                  <a:gd name="T38" fmla="*/ 108 w 956"/>
                  <a:gd name="T39" fmla="*/ 1019 h 2485"/>
                  <a:gd name="T40" fmla="*/ 181 w 956"/>
                  <a:gd name="T41" fmla="*/ 875 h 2485"/>
                  <a:gd name="T42" fmla="*/ 266 w 956"/>
                  <a:gd name="T43" fmla="*/ 739 h 2485"/>
                  <a:gd name="T44" fmla="*/ 360 w 956"/>
                  <a:gd name="T45" fmla="*/ 609 h 2485"/>
                  <a:gd name="T46" fmla="*/ 457 w 956"/>
                  <a:gd name="T47" fmla="*/ 488 h 2485"/>
                  <a:gd name="T48" fmla="*/ 555 w 956"/>
                  <a:gd name="T49" fmla="*/ 376 h 2485"/>
                  <a:gd name="T50" fmla="*/ 697 w 956"/>
                  <a:gd name="T51" fmla="*/ 230 h 2485"/>
                  <a:gd name="T52" fmla="*/ 921 w 956"/>
                  <a:gd name="T53" fmla="*/ 29 h 2485"/>
                  <a:gd name="T54" fmla="*/ 956 w 956"/>
                  <a:gd name="T55" fmla="*/ 0 h 2485"/>
                  <a:gd name="T56" fmla="*/ 945 w 956"/>
                  <a:gd name="T57" fmla="*/ 26 h 2485"/>
                  <a:gd name="T58" fmla="*/ 843 w 956"/>
                  <a:gd name="T59" fmla="*/ 288 h 2485"/>
                  <a:gd name="T60" fmla="*/ 741 w 956"/>
                  <a:gd name="T61" fmla="*/ 597 h 2485"/>
                  <a:gd name="T62" fmla="*/ 678 w 956"/>
                  <a:gd name="T63" fmla="*/ 827 h 2485"/>
                  <a:gd name="T64" fmla="*/ 630 w 956"/>
                  <a:gd name="T65" fmla="*/ 1066 h 2485"/>
                  <a:gd name="T66" fmla="*/ 608 w 956"/>
                  <a:gd name="T67" fmla="*/ 1241 h 2485"/>
                  <a:gd name="T68" fmla="*/ 603 w 956"/>
                  <a:gd name="T69" fmla="*/ 1353 h 2485"/>
                  <a:gd name="T70" fmla="*/ 603 w 956"/>
                  <a:gd name="T71" fmla="*/ 1408 h 2485"/>
                  <a:gd name="T72" fmla="*/ 608 w 956"/>
                  <a:gd name="T73" fmla="*/ 1525 h 2485"/>
                  <a:gd name="T74" fmla="*/ 630 w 956"/>
                  <a:gd name="T75" fmla="*/ 1741 h 2485"/>
                  <a:gd name="T76" fmla="*/ 665 w 956"/>
                  <a:gd name="T77" fmla="*/ 1937 h 2485"/>
                  <a:gd name="T78" fmla="*/ 707 w 956"/>
                  <a:gd name="T79" fmla="*/ 2108 h 2485"/>
                  <a:gd name="T80" fmla="*/ 772 w 956"/>
                  <a:gd name="T81" fmla="*/ 2315 h 2485"/>
                  <a:gd name="T82" fmla="*/ 835 w 956"/>
                  <a:gd name="T83" fmla="*/ 2471 h 2485"/>
                  <a:gd name="T84" fmla="*/ 843 w 956"/>
                  <a:gd name="T85" fmla="*/ 2485 h 2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6" h="2485">
                    <a:moveTo>
                      <a:pt x="843" y="2485"/>
                    </a:moveTo>
                    <a:lnTo>
                      <a:pt x="824" y="2480"/>
                    </a:lnTo>
                    <a:lnTo>
                      <a:pt x="693" y="2433"/>
                    </a:lnTo>
                    <a:lnTo>
                      <a:pt x="573" y="2375"/>
                    </a:lnTo>
                    <a:lnTo>
                      <a:pt x="474" y="2311"/>
                    </a:lnTo>
                    <a:lnTo>
                      <a:pt x="404" y="2259"/>
                    </a:lnTo>
                    <a:lnTo>
                      <a:pt x="336" y="2200"/>
                    </a:lnTo>
                    <a:lnTo>
                      <a:pt x="269" y="2131"/>
                    </a:lnTo>
                    <a:lnTo>
                      <a:pt x="205" y="2052"/>
                    </a:lnTo>
                    <a:lnTo>
                      <a:pt x="146" y="1964"/>
                    </a:lnTo>
                    <a:lnTo>
                      <a:pt x="94" y="1864"/>
                    </a:lnTo>
                    <a:lnTo>
                      <a:pt x="48" y="1753"/>
                    </a:lnTo>
                    <a:lnTo>
                      <a:pt x="30" y="1693"/>
                    </a:lnTo>
                    <a:lnTo>
                      <a:pt x="20" y="1655"/>
                    </a:lnTo>
                    <a:lnTo>
                      <a:pt x="7" y="1580"/>
                    </a:lnTo>
                    <a:lnTo>
                      <a:pt x="0" y="1505"/>
                    </a:lnTo>
                    <a:lnTo>
                      <a:pt x="2" y="1429"/>
                    </a:lnTo>
                    <a:lnTo>
                      <a:pt x="13" y="1316"/>
                    </a:lnTo>
                    <a:lnTo>
                      <a:pt x="51" y="1166"/>
                    </a:lnTo>
                    <a:lnTo>
                      <a:pt x="108" y="1019"/>
                    </a:lnTo>
                    <a:lnTo>
                      <a:pt x="181" y="875"/>
                    </a:lnTo>
                    <a:lnTo>
                      <a:pt x="266" y="739"/>
                    </a:lnTo>
                    <a:lnTo>
                      <a:pt x="360" y="609"/>
                    </a:lnTo>
                    <a:lnTo>
                      <a:pt x="457" y="488"/>
                    </a:lnTo>
                    <a:lnTo>
                      <a:pt x="555" y="376"/>
                    </a:lnTo>
                    <a:lnTo>
                      <a:pt x="697" y="230"/>
                    </a:lnTo>
                    <a:lnTo>
                      <a:pt x="921" y="29"/>
                    </a:lnTo>
                    <a:lnTo>
                      <a:pt x="956" y="0"/>
                    </a:lnTo>
                    <a:lnTo>
                      <a:pt x="945" y="26"/>
                    </a:lnTo>
                    <a:lnTo>
                      <a:pt x="843" y="288"/>
                    </a:lnTo>
                    <a:lnTo>
                      <a:pt x="741" y="597"/>
                    </a:lnTo>
                    <a:lnTo>
                      <a:pt x="678" y="827"/>
                    </a:lnTo>
                    <a:lnTo>
                      <a:pt x="630" y="1066"/>
                    </a:lnTo>
                    <a:lnTo>
                      <a:pt x="608" y="1241"/>
                    </a:lnTo>
                    <a:lnTo>
                      <a:pt x="603" y="1353"/>
                    </a:lnTo>
                    <a:lnTo>
                      <a:pt x="603" y="1408"/>
                    </a:lnTo>
                    <a:lnTo>
                      <a:pt x="608" y="1525"/>
                    </a:lnTo>
                    <a:lnTo>
                      <a:pt x="630" y="1741"/>
                    </a:lnTo>
                    <a:lnTo>
                      <a:pt x="665" y="1937"/>
                    </a:lnTo>
                    <a:lnTo>
                      <a:pt x="707" y="2108"/>
                    </a:lnTo>
                    <a:lnTo>
                      <a:pt x="772" y="2315"/>
                    </a:lnTo>
                    <a:lnTo>
                      <a:pt x="835" y="2471"/>
                    </a:lnTo>
                    <a:lnTo>
                      <a:pt x="843" y="2485"/>
                    </a:lnTo>
                    <a:close/>
                  </a:path>
                </a:pathLst>
              </a:custGeom>
              <a:solidFill>
                <a:srgbClr val="FFD7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822960" rIns="91440" bIns="45720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pt-BR" sz="2400" b="1" dirty="0"/>
                  <a:t>05</a:t>
                </a:r>
              </a:p>
            </p:txBody>
          </p:sp>
          <p:sp>
            <p:nvSpPr>
              <p:cNvPr id="33" name="Freeform 2656">
                <a:extLst>
                  <a:ext uri="{FF2B5EF4-FFF2-40B4-BE49-F238E27FC236}">
                    <a16:creationId xmlns:a16="http://schemas.microsoft.com/office/drawing/2014/main" id="{C32DD0BE-74D0-4BA3-BA1E-4A3C71B89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8655" y="1890590"/>
                <a:ext cx="1727460" cy="1266151"/>
              </a:xfrm>
              <a:custGeom>
                <a:avLst/>
                <a:gdLst>
                  <a:gd name="T0" fmla="*/ 97 w 2111"/>
                  <a:gd name="T1" fmla="*/ 1546 h 1546"/>
                  <a:gd name="T2" fmla="*/ 88 w 2111"/>
                  <a:gd name="T3" fmla="*/ 1529 h 1546"/>
                  <a:gd name="T4" fmla="*/ 44 w 2111"/>
                  <a:gd name="T5" fmla="*/ 1398 h 1546"/>
                  <a:gd name="T6" fmla="*/ 15 w 2111"/>
                  <a:gd name="T7" fmla="*/ 1267 h 1546"/>
                  <a:gd name="T8" fmla="*/ 2 w 2111"/>
                  <a:gd name="T9" fmla="*/ 1149 h 1546"/>
                  <a:gd name="T10" fmla="*/ 0 w 2111"/>
                  <a:gd name="T11" fmla="*/ 1064 h 1546"/>
                  <a:gd name="T12" fmla="*/ 4 w 2111"/>
                  <a:gd name="T13" fmla="*/ 973 h 1546"/>
                  <a:gd name="T14" fmla="*/ 17 w 2111"/>
                  <a:gd name="T15" fmla="*/ 877 h 1546"/>
                  <a:gd name="T16" fmla="*/ 39 w 2111"/>
                  <a:gd name="T17" fmla="*/ 779 h 1546"/>
                  <a:gd name="T18" fmla="*/ 71 w 2111"/>
                  <a:gd name="T19" fmla="*/ 678 h 1546"/>
                  <a:gd name="T20" fmla="*/ 117 w 2111"/>
                  <a:gd name="T21" fmla="*/ 574 h 1546"/>
                  <a:gd name="T22" fmla="*/ 175 w 2111"/>
                  <a:gd name="T23" fmla="*/ 470 h 1546"/>
                  <a:gd name="T24" fmla="*/ 211 w 2111"/>
                  <a:gd name="T25" fmla="*/ 418 h 1546"/>
                  <a:gd name="T26" fmla="*/ 234 w 2111"/>
                  <a:gd name="T27" fmla="*/ 387 h 1546"/>
                  <a:gd name="T28" fmla="*/ 285 w 2111"/>
                  <a:gd name="T29" fmla="*/ 329 h 1546"/>
                  <a:gd name="T30" fmla="*/ 339 w 2111"/>
                  <a:gd name="T31" fmla="*/ 277 h 1546"/>
                  <a:gd name="T32" fmla="*/ 399 w 2111"/>
                  <a:gd name="T33" fmla="*/ 230 h 1546"/>
                  <a:gd name="T34" fmla="*/ 496 w 2111"/>
                  <a:gd name="T35" fmla="*/ 169 h 1546"/>
                  <a:gd name="T36" fmla="*/ 636 w 2111"/>
                  <a:gd name="T37" fmla="*/ 106 h 1546"/>
                  <a:gd name="T38" fmla="*/ 788 w 2111"/>
                  <a:gd name="T39" fmla="*/ 59 h 1546"/>
                  <a:gd name="T40" fmla="*/ 945 w 2111"/>
                  <a:gd name="T41" fmla="*/ 27 h 1546"/>
                  <a:gd name="T42" fmla="*/ 1104 w 2111"/>
                  <a:gd name="T43" fmla="*/ 9 h 1546"/>
                  <a:gd name="T44" fmla="*/ 1264 w 2111"/>
                  <a:gd name="T45" fmla="*/ 0 h 1546"/>
                  <a:gd name="T46" fmla="*/ 1419 w 2111"/>
                  <a:gd name="T47" fmla="*/ 1 h 1546"/>
                  <a:gd name="T48" fmla="*/ 1568 w 2111"/>
                  <a:gd name="T49" fmla="*/ 9 h 1546"/>
                  <a:gd name="T50" fmla="*/ 1770 w 2111"/>
                  <a:gd name="T51" fmla="*/ 29 h 1546"/>
                  <a:gd name="T52" fmla="*/ 2067 w 2111"/>
                  <a:gd name="T53" fmla="*/ 79 h 1546"/>
                  <a:gd name="T54" fmla="*/ 2111 w 2111"/>
                  <a:gd name="T55" fmla="*/ 89 h 1546"/>
                  <a:gd name="T56" fmla="*/ 2084 w 2111"/>
                  <a:gd name="T57" fmla="*/ 97 h 1546"/>
                  <a:gd name="T58" fmla="*/ 1816 w 2111"/>
                  <a:gd name="T59" fmla="*/ 180 h 1546"/>
                  <a:gd name="T60" fmla="*/ 1511 w 2111"/>
                  <a:gd name="T61" fmla="*/ 293 h 1546"/>
                  <a:gd name="T62" fmla="*/ 1292 w 2111"/>
                  <a:gd name="T63" fmla="*/ 387 h 1546"/>
                  <a:gd name="T64" fmla="*/ 1076 w 2111"/>
                  <a:gd name="T65" fmla="*/ 496 h 1546"/>
                  <a:gd name="T66" fmla="*/ 925 w 2111"/>
                  <a:gd name="T67" fmla="*/ 589 h 1546"/>
                  <a:gd name="T68" fmla="*/ 833 w 2111"/>
                  <a:gd name="T69" fmla="*/ 654 h 1546"/>
                  <a:gd name="T70" fmla="*/ 792 w 2111"/>
                  <a:gd name="T71" fmla="*/ 689 h 1546"/>
                  <a:gd name="T72" fmla="*/ 702 w 2111"/>
                  <a:gd name="T73" fmla="*/ 764 h 1546"/>
                  <a:gd name="T74" fmla="*/ 547 w 2111"/>
                  <a:gd name="T75" fmla="*/ 919 h 1546"/>
                  <a:gd name="T76" fmla="*/ 415 w 2111"/>
                  <a:gd name="T77" fmla="*/ 1068 h 1546"/>
                  <a:gd name="T78" fmla="*/ 307 w 2111"/>
                  <a:gd name="T79" fmla="*/ 1206 h 1546"/>
                  <a:gd name="T80" fmla="*/ 185 w 2111"/>
                  <a:gd name="T81" fmla="*/ 1385 h 1546"/>
                  <a:gd name="T82" fmla="*/ 104 w 2111"/>
                  <a:gd name="T83" fmla="*/ 1532 h 1546"/>
                  <a:gd name="T84" fmla="*/ 97 w 2111"/>
                  <a:gd name="T85" fmla="*/ 154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11" h="1546">
                    <a:moveTo>
                      <a:pt x="97" y="1546"/>
                    </a:moveTo>
                    <a:lnTo>
                      <a:pt x="88" y="1529"/>
                    </a:lnTo>
                    <a:lnTo>
                      <a:pt x="44" y="1398"/>
                    </a:lnTo>
                    <a:lnTo>
                      <a:pt x="15" y="1267"/>
                    </a:lnTo>
                    <a:lnTo>
                      <a:pt x="2" y="1149"/>
                    </a:lnTo>
                    <a:lnTo>
                      <a:pt x="0" y="1064"/>
                    </a:lnTo>
                    <a:lnTo>
                      <a:pt x="4" y="973"/>
                    </a:lnTo>
                    <a:lnTo>
                      <a:pt x="17" y="877"/>
                    </a:lnTo>
                    <a:lnTo>
                      <a:pt x="39" y="779"/>
                    </a:lnTo>
                    <a:lnTo>
                      <a:pt x="71" y="678"/>
                    </a:lnTo>
                    <a:lnTo>
                      <a:pt x="117" y="574"/>
                    </a:lnTo>
                    <a:lnTo>
                      <a:pt x="175" y="470"/>
                    </a:lnTo>
                    <a:lnTo>
                      <a:pt x="211" y="418"/>
                    </a:lnTo>
                    <a:lnTo>
                      <a:pt x="234" y="387"/>
                    </a:lnTo>
                    <a:lnTo>
                      <a:pt x="285" y="329"/>
                    </a:lnTo>
                    <a:lnTo>
                      <a:pt x="339" y="277"/>
                    </a:lnTo>
                    <a:lnTo>
                      <a:pt x="399" y="230"/>
                    </a:lnTo>
                    <a:lnTo>
                      <a:pt x="496" y="169"/>
                    </a:lnTo>
                    <a:lnTo>
                      <a:pt x="636" y="106"/>
                    </a:lnTo>
                    <a:lnTo>
                      <a:pt x="788" y="59"/>
                    </a:lnTo>
                    <a:lnTo>
                      <a:pt x="945" y="27"/>
                    </a:lnTo>
                    <a:lnTo>
                      <a:pt x="1104" y="9"/>
                    </a:lnTo>
                    <a:lnTo>
                      <a:pt x="1264" y="0"/>
                    </a:lnTo>
                    <a:lnTo>
                      <a:pt x="1419" y="1"/>
                    </a:lnTo>
                    <a:lnTo>
                      <a:pt x="1568" y="9"/>
                    </a:lnTo>
                    <a:lnTo>
                      <a:pt x="1770" y="29"/>
                    </a:lnTo>
                    <a:lnTo>
                      <a:pt x="2067" y="79"/>
                    </a:lnTo>
                    <a:lnTo>
                      <a:pt x="2111" y="89"/>
                    </a:lnTo>
                    <a:lnTo>
                      <a:pt x="2084" y="97"/>
                    </a:lnTo>
                    <a:lnTo>
                      <a:pt x="1816" y="180"/>
                    </a:lnTo>
                    <a:lnTo>
                      <a:pt x="1511" y="293"/>
                    </a:lnTo>
                    <a:lnTo>
                      <a:pt x="1292" y="387"/>
                    </a:lnTo>
                    <a:lnTo>
                      <a:pt x="1076" y="496"/>
                    </a:lnTo>
                    <a:lnTo>
                      <a:pt x="925" y="589"/>
                    </a:lnTo>
                    <a:lnTo>
                      <a:pt x="833" y="654"/>
                    </a:lnTo>
                    <a:lnTo>
                      <a:pt x="792" y="689"/>
                    </a:lnTo>
                    <a:lnTo>
                      <a:pt x="702" y="764"/>
                    </a:lnTo>
                    <a:lnTo>
                      <a:pt x="547" y="919"/>
                    </a:lnTo>
                    <a:lnTo>
                      <a:pt x="415" y="1068"/>
                    </a:lnTo>
                    <a:lnTo>
                      <a:pt x="307" y="1206"/>
                    </a:lnTo>
                    <a:lnTo>
                      <a:pt x="185" y="1385"/>
                    </a:lnTo>
                    <a:lnTo>
                      <a:pt x="104" y="1532"/>
                    </a:lnTo>
                    <a:lnTo>
                      <a:pt x="97" y="1546"/>
                    </a:lnTo>
                    <a:close/>
                  </a:path>
                </a:pathLst>
              </a:custGeom>
              <a:solidFill>
                <a:srgbClr val="6F7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82880" tIns="274320" rIns="91440" bIns="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06</a:t>
                </a:r>
              </a:p>
            </p:txBody>
          </p:sp>
          <p:sp>
            <p:nvSpPr>
              <p:cNvPr id="34" name="Freeform 2657">
                <a:extLst>
                  <a:ext uri="{FF2B5EF4-FFF2-40B4-BE49-F238E27FC236}">
                    <a16:creationId xmlns:a16="http://schemas.microsoft.com/office/drawing/2014/main" id="{9399CC3E-5C33-4F2E-9404-D383F7424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2996" y="1318041"/>
                <a:ext cx="1959752" cy="1050218"/>
              </a:xfrm>
              <a:custGeom>
                <a:avLst/>
                <a:gdLst>
                  <a:gd name="T0" fmla="*/ 0 w 2395"/>
                  <a:gd name="T1" fmla="*/ 614 h 1284"/>
                  <a:gd name="T2" fmla="*/ 9 w 2395"/>
                  <a:gd name="T3" fmla="*/ 596 h 1284"/>
                  <a:gd name="T4" fmla="*/ 84 w 2395"/>
                  <a:gd name="T5" fmla="*/ 481 h 1284"/>
                  <a:gd name="T6" fmla="*/ 168 w 2395"/>
                  <a:gd name="T7" fmla="*/ 377 h 1284"/>
                  <a:gd name="T8" fmla="*/ 252 w 2395"/>
                  <a:gd name="T9" fmla="*/ 294 h 1284"/>
                  <a:gd name="T10" fmla="*/ 317 w 2395"/>
                  <a:gd name="T11" fmla="*/ 238 h 1284"/>
                  <a:gd name="T12" fmla="*/ 391 w 2395"/>
                  <a:gd name="T13" fmla="*/ 185 h 1284"/>
                  <a:gd name="T14" fmla="*/ 474 w 2395"/>
                  <a:gd name="T15" fmla="*/ 135 h 1284"/>
                  <a:gd name="T16" fmla="*/ 565 w 2395"/>
                  <a:gd name="T17" fmla="*/ 90 h 1284"/>
                  <a:gd name="T18" fmla="*/ 664 w 2395"/>
                  <a:gd name="T19" fmla="*/ 53 h 1284"/>
                  <a:gd name="T20" fmla="*/ 773 w 2395"/>
                  <a:gd name="T21" fmla="*/ 24 h 1284"/>
                  <a:gd name="T22" fmla="*/ 891 w 2395"/>
                  <a:gd name="T23" fmla="*/ 6 h 1284"/>
                  <a:gd name="T24" fmla="*/ 955 w 2395"/>
                  <a:gd name="T25" fmla="*/ 1 h 1284"/>
                  <a:gd name="T26" fmla="*/ 992 w 2395"/>
                  <a:gd name="T27" fmla="*/ 0 h 1284"/>
                  <a:gd name="T28" fmla="*/ 1069 w 2395"/>
                  <a:gd name="T29" fmla="*/ 4 h 1284"/>
                  <a:gd name="T30" fmla="*/ 1144 w 2395"/>
                  <a:gd name="T31" fmla="*/ 14 h 1284"/>
                  <a:gd name="T32" fmla="*/ 1218 w 2395"/>
                  <a:gd name="T33" fmla="*/ 32 h 1284"/>
                  <a:gd name="T34" fmla="*/ 1326 w 2395"/>
                  <a:gd name="T35" fmla="*/ 70 h 1284"/>
                  <a:gd name="T36" fmla="*/ 1463 w 2395"/>
                  <a:gd name="T37" fmla="*/ 140 h 1284"/>
                  <a:gd name="T38" fmla="*/ 1594 w 2395"/>
                  <a:gd name="T39" fmla="*/ 229 h 1284"/>
                  <a:gd name="T40" fmla="*/ 1717 w 2395"/>
                  <a:gd name="T41" fmla="*/ 332 h 1284"/>
                  <a:gd name="T42" fmla="*/ 1831 w 2395"/>
                  <a:gd name="T43" fmla="*/ 446 h 1284"/>
                  <a:gd name="T44" fmla="*/ 1937 w 2395"/>
                  <a:gd name="T45" fmla="*/ 565 h 1284"/>
                  <a:gd name="T46" fmla="*/ 2033 w 2395"/>
                  <a:gd name="T47" fmla="*/ 688 h 1284"/>
                  <a:gd name="T48" fmla="*/ 2119 w 2395"/>
                  <a:gd name="T49" fmla="*/ 809 h 1284"/>
                  <a:gd name="T50" fmla="*/ 2230 w 2395"/>
                  <a:gd name="T51" fmla="*/ 980 h 1284"/>
                  <a:gd name="T52" fmla="*/ 2375 w 2395"/>
                  <a:gd name="T53" fmla="*/ 1243 h 1284"/>
                  <a:gd name="T54" fmla="*/ 2395 w 2395"/>
                  <a:gd name="T55" fmla="*/ 1284 h 1284"/>
                  <a:gd name="T56" fmla="*/ 2372 w 2395"/>
                  <a:gd name="T57" fmla="*/ 1267 h 1284"/>
                  <a:gd name="T58" fmla="*/ 2139 w 2395"/>
                  <a:gd name="T59" fmla="*/ 1108 h 1284"/>
                  <a:gd name="T60" fmla="*/ 1862 w 2395"/>
                  <a:gd name="T61" fmla="*/ 941 h 1284"/>
                  <a:gd name="T62" fmla="*/ 1652 w 2395"/>
                  <a:gd name="T63" fmla="*/ 828 h 1284"/>
                  <a:gd name="T64" fmla="*/ 1431 w 2395"/>
                  <a:gd name="T65" fmla="*/ 727 h 1284"/>
                  <a:gd name="T66" fmla="*/ 1265 w 2395"/>
                  <a:gd name="T67" fmla="*/ 666 h 1284"/>
                  <a:gd name="T68" fmla="*/ 1156 w 2395"/>
                  <a:gd name="T69" fmla="*/ 635 h 1284"/>
                  <a:gd name="T70" fmla="*/ 1104 w 2395"/>
                  <a:gd name="T71" fmla="*/ 623 h 1284"/>
                  <a:gd name="T72" fmla="*/ 989 w 2395"/>
                  <a:gd name="T73" fmla="*/ 602 h 1284"/>
                  <a:gd name="T74" fmla="*/ 772 w 2395"/>
                  <a:gd name="T75" fmla="*/ 575 h 1284"/>
                  <a:gd name="T76" fmla="*/ 574 w 2395"/>
                  <a:gd name="T77" fmla="*/ 565 h 1284"/>
                  <a:gd name="T78" fmla="*/ 397 w 2395"/>
                  <a:gd name="T79" fmla="*/ 567 h 1284"/>
                  <a:gd name="T80" fmla="*/ 181 w 2395"/>
                  <a:gd name="T81" fmla="*/ 584 h 1284"/>
                  <a:gd name="T82" fmla="*/ 15 w 2395"/>
                  <a:gd name="T83" fmla="*/ 610 h 1284"/>
                  <a:gd name="T84" fmla="*/ 0 w 2395"/>
                  <a:gd name="T85" fmla="*/ 614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5" h="1284">
                    <a:moveTo>
                      <a:pt x="0" y="614"/>
                    </a:moveTo>
                    <a:lnTo>
                      <a:pt x="9" y="596"/>
                    </a:lnTo>
                    <a:lnTo>
                      <a:pt x="84" y="481"/>
                    </a:lnTo>
                    <a:lnTo>
                      <a:pt x="168" y="377"/>
                    </a:lnTo>
                    <a:lnTo>
                      <a:pt x="252" y="294"/>
                    </a:lnTo>
                    <a:lnTo>
                      <a:pt x="317" y="238"/>
                    </a:lnTo>
                    <a:lnTo>
                      <a:pt x="391" y="185"/>
                    </a:lnTo>
                    <a:lnTo>
                      <a:pt x="474" y="135"/>
                    </a:lnTo>
                    <a:lnTo>
                      <a:pt x="565" y="90"/>
                    </a:lnTo>
                    <a:lnTo>
                      <a:pt x="664" y="53"/>
                    </a:lnTo>
                    <a:lnTo>
                      <a:pt x="773" y="24"/>
                    </a:lnTo>
                    <a:lnTo>
                      <a:pt x="891" y="6"/>
                    </a:lnTo>
                    <a:lnTo>
                      <a:pt x="955" y="1"/>
                    </a:lnTo>
                    <a:lnTo>
                      <a:pt x="992" y="0"/>
                    </a:lnTo>
                    <a:lnTo>
                      <a:pt x="1069" y="4"/>
                    </a:lnTo>
                    <a:lnTo>
                      <a:pt x="1144" y="14"/>
                    </a:lnTo>
                    <a:lnTo>
                      <a:pt x="1218" y="32"/>
                    </a:lnTo>
                    <a:lnTo>
                      <a:pt x="1326" y="70"/>
                    </a:lnTo>
                    <a:lnTo>
                      <a:pt x="1463" y="140"/>
                    </a:lnTo>
                    <a:lnTo>
                      <a:pt x="1594" y="229"/>
                    </a:lnTo>
                    <a:lnTo>
                      <a:pt x="1717" y="332"/>
                    </a:lnTo>
                    <a:lnTo>
                      <a:pt x="1831" y="446"/>
                    </a:lnTo>
                    <a:lnTo>
                      <a:pt x="1937" y="565"/>
                    </a:lnTo>
                    <a:lnTo>
                      <a:pt x="2033" y="688"/>
                    </a:lnTo>
                    <a:lnTo>
                      <a:pt x="2119" y="809"/>
                    </a:lnTo>
                    <a:lnTo>
                      <a:pt x="2230" y="980"/>
                    </a:lnTo>
                    <a:lnTo>
                      <a:pt x="2375" y="1243"/>
                    </a:lnTo>
                    <a:lnTo>
                      <a:pt x="2395" y="1284"/>
                    </a:lnTo>
                    <a:lnTo>
                      <a:pt x="2372" y="1267"/>
                    </a:lnTo>
                    <a:lnTo>
                      <a:pt x="2139" y="1108"/>
                    </a:lnTo>
                    <a:lnTo>
                      <a:pt x="1862" y="941"/>
                    </a:lnTo>
                    <a:lnTo>
                      <a:pt x="1652" y="828"/>
                    </a:lnTo>
                    <a:lnTo>
                      <a:pt x="1431" y="727"/>
                    </a:lnTo>
                    <a:lnTo>
                      <a:pt x="1265" y="666"/>
                    </a:lnTo>
                    <a:lnTo>
                      <a:pt x="1156" y="635"/>
                    </a:lnTo>
                    <a:lnTo>
                      <a:pt x="1104" y="623"/>
                    </a:lnTo>
                    <a:lnTo>
                      <a:pt x="989" y="602"/>
                    </a:lnTo>
                    <a:lnTo>
                      <a:pt x="772" y="575"/>
                    </a:lnTo>
                    <a:lnTo>
                      <a:pt x="574" y="565"/>
                    </a:lnTo>
                    <a:lnTo>
                      <a:pt x="397" y="567"/>
                    </a:lnTo>
                    <a:lnTo>
                      <a:pt x="181" y="584"/>
                    </a:lnTo>
                    <a:lnTo>
                      <a:pt x="15" y="610"/>
                    </a:lnTo>
                    <a:lnTo>
                      <a:pt x="0" y="614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0" tIns="45720" rIns="91440" bIns="64008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pt-BR" sz="2400" b="1" dirty="0"/>
                  <a:t>07</a:t>
                </a:r>
              </a:p>
            </p:txBody>
          </p:sp>
          <p:sp>
            <p:nvSpPr>
              <p:cNvPr id="35" name="Freeform 2658">
                <a:extLst>
                  <a:ext uri="{FF2B5EF4-FFF2-40B4-BE49-F238E27FC236}">
                    <a16:creationId xmlns:a16="http://schemas.microsoft.com/office/drawing/2014/main" id="{A9748243-82F9-4A37-9AC4-4082C08D9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6556" y="1426008"/>
                <a:ext cx="1060032" cy="1887775"/>
              </a:xfrm>
              <a:custGeom>
                <a:avLst/>
                <a:gdLst>
                  <a:gd name="T0" fmla="*/ 0 w 1295"/>
                  <a:gd name="T1" fmla="*/ 18 h 2309"/>
                  <a:gd name="T2" fmla="*/ 21 w 1295"/>
                  <a:gd name="T3" fmla="*/ 14 h 2309"/>
                  <a:gd name="T4" fmla="*/ 158 w 1295"/>
                  <a:gd name="T5" fmla="*/ 0 h 2309"/>
                  <a:gd name="T6" fmla="*/ 291 w 1295"/>
                  <a:gd name="T7" fmla="*/ 1 h 2309"/>
                  <a:gd name="T8" fmla="*/ 409 w 1295"/>
                  <a:gd name="T9" fmla="*/ 15 h 2309"/>
                  <a:gd name="T10" fmla="*/ 493 w 1295"/>
                  <a:gd name="T11" fmla="*/ 32 h 2309"/>
                  <a:gd name="T12" fmla="*/ 581 w 1295"/>
                  <a:gd name="T13" fmla="*/ 57 h 2309"/>
                  <a:gd name="T14" fmla="*/ 672 w 1295"/>
                  <a:gd name="T15" fmla="*/ 90 h 2309"/>
                  <a:gd name="T16" fmla="*/ 762 w 1295"/>
                  <a:gd name="T17" fmla="*/ 133 h 2309"/>
                  <a:gd name="T18" fmla="*/ 855 w 1295"/>
                  <a:gd name="T19" fmla="*/ 189 h 2309"/>
                  <a:gd name="T20" fmla="*/ 944 w 1295"/>
                  <a:gd name="T21" fmla="*/ 255 h 2309"/>
                  <a:gd name="T22" fmla="*/ 1032 w 1295"/>
                  <a:gd name="T23" fmla="*/ 337 h 2309"/>
                  <a:gd name="T24" fmla="*/ 1075 w 1295"/>
                  <a:gd name="T25" fmla="*/ 383 h 2309"/>
                  <a:gd name="T26" fmla="*/ 1099 w 1295"/>
                  <a:gd name="T27" fmla="*/ 412 h 2309"/>
                  <a:gd name="T28" fmla="*/ 1145 w 1295"/>
                  <a:gd name="T29" fmla="*/ 474 h 2309"/>
                  <a:gd name="T30" fmla="*/ 1182 w 1295"/>
                  <a:gd name="T31" fmla="*/ 540 h 2309"/>
                  <a:gd name="T32" fmla="*/ 1215 w 1295"/>
                  <a:gd name="T33" fmla="*/ 609 h 2309"/>
                  <a:gd name="T34" fmla="*/ 1252 w 1295"/>
                  <a:gd name="T35" fmla="*/ 716 h 2309"/>
                  <a:gd name="T36" fmla="*/ 1284 w 1295"/>
                  <a:gd name="T37" fmla="*/ 868 h 2309"/>
                  <a:gd name="T38" fmla="*/ 1295 w 1295"/>
                  <a:gd name="T39" fmla="*/ 1025 h 2309"/>
                  <a:gd name="T40" fmla="*/ 1290 w 1295"/>
                  <a:gd name="T41" fmla="*/ 1186 h 2309"/>
                  <a:gd name="T42" fmla="*/ 1273 w 1295"/>
                  <a:gd name="T43" fmla="*/ 1345 h 2309"/>
                  <a:gd name="T44" fmla="*/ 1245 w 1295"/>
                  <a:gd name="T45" fmla="*/ 1503 h 2309"/>
                  <a:gd name="T46" fmla="*/ 1210 w 1295"/>
                  <a:gd name="T47" fmla="*/ 1654 h 2309"/>
                  <a:gd name="T48" fmla="*/ 1168 w 1295"/>
                  <a:gd name="T49" fmla="*/ 1797 h 2309"/>
                  <a:gd name="T50" fmla="*/ 1103 w 1295"/>
                  <a:gd name="T51" fmla="*/ 1991 h 2309"/>
                  <a:gd name="T52" fmla="*/ 988 w 1295"/>
                  <a:gd name="T53" fmla="*/ 2268 h 2309"/>
                  <a:gd name="T54" fmla="*/ 967 w 1295"/>
                  <a:gd name="T55" fmla="*/ 2309 h 2309"/>
                  <a:gd name="T56" fmla="*/ 967 w 1295"/>
                  <a:gd name="T57" fmla="*/ 2281 h 2309"/>
                  <a:gd name="T58" fmla="*/ 947 w 1295"/>
                  <a:gd name="T59" fmla="*/ 2000 h 2309"/>
                  <a:gd name="T60" fmla="*/ 905 w 1295"/>
                  <a:gd name="T61" fmla="*/ 1678 h 2309"/>
                  <a:gd name="T62" fmla="*/ 862 w 1295"/>
                  <a:gd name="T63" fmla="*/ 1442 h 2309"/>
                  <a:gd name="T64" fmla="*/ 804 w 1295"/>
                  <a:gd name="T65" fmla="*/ 1208 h 2309"/>
                  <a:gd name="T66" fmla="*/ 748 w 1295"/>
                  <a:gd name="T67" fmla="*/ 1039 h 2309"/>
                  <a:gd name="T68" fmla="*/ 704 w 1295"/>
                  <a:gd name="T69" fmla="*/ 935 h 2309"/>
                  <a:gd name="T70" fmla="*/ 681 w 1295"/>
                  <a:gd name="T71" fmla="*/ 888 h 2309"/>
                  <a:gd name="T72" fmla="*/ 626 w 1295"/>
                  <a:gd name="T73" fmla="*/ 784 h 2309"/>
                  <a:gd name="T74" fmla="*/ 512 w 1295"/>
                  <a:gd name="T75" fmla="*/ 597 h 2309"/>
                  <a:gd name="T76" fmla="*/ 397 w 1295"/>
                  <a:gd name="T77" fmla="*/ 435 h 2309"/>
                  <a:gd name="T78" fmla="*/ 286 w 1295"/>
                  <a:gd name="T79" fmla="*/ 299 h 2309"/>
                  <a:gd name="T80" fmla="*/ 138 w 1295"/>
                  <a:gd name="T81" fmla="*/ 141 h 2309"/>
                  <a:gd name="T82" fmla="*/ 13 w 1295"/>
                  <a:gd name="T83" fmla="*/ 27 h 2309"/>
                  <a:gd name="T84" fmla="*/ 0 w 1295"/>
                  <a:gd name="T85" fmla="*/ 18 h 2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95" h="2309">
                    <a:moveTo>
                      <a:pt x="0" y="18"/>
                    </a:moveTo>
                    <a:lnTo>
                      <a:pt x="21" y="14"/>
                    </a:lnTo>
                    <a:lnTo>
                      <a:pt x="158" y="0"/>
                    </a:lnTo>
                    <a:lnTo>
                      <a:pt x="291" y="1"/>
                    </a:lnTo>
                    <a:lnTo>
                      <a:pt x="409" y="15"/>
                    </a:lnTo>
                    <a:lnTo>
                      <a:pt x="493" y="32"/>
                    </a:lnTo>
                    <a:lnTo>
                      <a:pt x="581" y="57"/>
                    </a:lnTo>
                    <a:lnTo>
                      <a:pt x="672" y="90"/>
                    </a:lnTo>
                    <a:lnTo>
                      <a:pt x="762" y="133"/>
                    </a:lnTo>
                    <a:lnTo>
                      <a:pt x="855" y="189"/>
                    </a:lnTo>
                    <a:lnTo>
                      <a:pt x="944" y="255"/>
                    </a:lnTo>
                    <a:lnTo>
                      <a:pt x="1032" y="337"/>
                    </a:lnTo>
                    <a:lnTo>
                      <a:pt x="1075" y="383"/>
                    </a:lnTo>
                    <a:lnTo>
                      <a:pt x="1099" y="412"/>
                    </a:lnTo>
                    <a:lnTo>
                      <a:pt x="1145" y="474"/>
                    </a:lnTo>
                    <a:lnTo>
                      <a:pt x="1182" y="540"/>
                    </a:lnTo>
                    <a:lnTo>
                      <a:pt x="1215" y="609"/>
                    </a:lnTo>
                    <a:lnTo>
                      <a:pt x="1252" y="716"/>
                    </a:lnTo>
                    <a:lnTo>
                      <a:pt x="1284" y="868"/>
                    </a:lnTo>
                    <a:lnTo>
                      <a:pt x="1295" y="1025"/>
                    </a:lnTo>
                    <a:lnTo>
                      <a:pt x="1290" y="1186"/>
                    </a:lnTo>
                    <a:lnTo>
                      <a:pt x="1273" y="1345"/>
                    </a:lnTo>
                    <a:lnTo>
                      <a:pt x="1245" y="1503"/>
                    </a:lnTo>
                    <a:lnTo>
                      <a:pt x="1210" y="1654"/>
                    </a:lnTo>
                    <a:lnTo>
                      <a:pt x="1168" y="1797"/>
                    </a:lnTo>
                    <a:lnTo>
                      <a:pt x="1103" y="1991"/>
                    </a:lnTo>
                    <a:lnTo>
                      <a:pt x="988" y="2268"/>
                    </a:lnTo>
                    <a:lnTo>
                      <a:pt x="967" y="2309"/>
                    </a:lnTo>
                    <a:lnTo>
                      <a:pt x="967" y="2281"/>
                    </a:lnTo>
                    <a:lnTo>
                      <a:pt x="947" y="2000"/>
                    </a:lnTo>
                    <a:lnTo>
                      <a:pt x="905" y="1678"/>
                    </a:lnTo>
                    <a:lnTo>
                      <a:pt x="862" y="1442"/>
                    </a:lnTo>
                    <a:lnTo>
                      <a:pt x="804" y="1208"/>
                    </a:lnTo>
                    <a:lnTo>
                      <a:pt x="748" y="1039"/>
                    </a:lnTo>
                    <a:lnTo>
                      <a:pt x="704" y="935"/>
                    </a:lnTo>
                    <a:lnTo>
                      <a:pt x="681" y="888"/>
                    </a:lnTo>
                    <a:lnTo>
                      <a:pt x="626" y="784"/>
                    </a:lnTo>
                    <a:lnTo>
                      <a:pt x="512" y="597"/>
                    </a:lnTo>
                    <a:lnTo>
                      <a:pt x="397" y="435"/>
                    </a:lnTo>
                    <a:lnTo>
                      <a:pt x="286" y="299"/>
                    </a:lnTo>
                    <a:lnTo>
                      <a:pt x="138" y="141"/>
                    </a:lnTo>
                    <a:lnTo>
                      <a:pt x="13" y="27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3939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pt-BR" sz="24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36" name="Freeform 2659">
                <a:extLst>
                  <a:ext uri="{FF2B5EF4-FFF2-40B4-BE49-F238E27FC236}">
                    <a16:creationId xmlns:a16="http://schemas.microsoft.com/office/drawing/2014/main" id="{8BAF3D42-4530-4EBA-ABFF-261993EBA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859" y="2302825"/>
                <a:ext cx="1302138" cy="1783080"/>
              </a:xfrm>
              <a:custGeom>
                <a:avLst/>
                <a:gdLst>
                  <a:gd name="T0" fmla="*/ 1192 w 1593"/>
                  <a:gd name="T1" fmla="*/ 0 h 2183"/>
                  <a:gd name="T2" fmla="*/ 1207 w 1593"/>
                  <a:gd name="T3" fmla="*/ 12 h 2183"/>
                  <a:gd name="T4" fmla="*/ 1304 w 1593"/>
                  <a:gd name="T5" fmla="*/ 112 h 2183"/>
                  <a:gd name="T6" fmla="*/ 1386 w 1593"/>
                  <a:gd name="T7" fmla="*/ 217 h 2183"/>
                  <a:gd name="T8" fmla="*/ 1448 w 1593"/>
                  <a:gd name="T9" fmla="*/ 318 h 2183"/>
                  <a:gd name="T10" fmla="*/ 1487 w 1593"/>
                  <a:gd name="T11" fmla="*/ 394 h 2183"/>
                  <a:gd name="T12" fmla="*/ 1523 w 1593"/>
                  <a:gd name="T13" fmla="*/ 479 h 2183"/>
                  <a:gd name="T14" fmla="*/ 1553 w 1593"/>
                  <a:gd name="T15" fmla="*/ 569 h 2183"/>
                  <a:gd name="T16" fmla="*/ 1575 w 1593"/>
                  <a:gd name="T17" fmla="*/ 668 h 2183"/>
                  <a:gd name="T18" fmla="*/ 1589 w 1593"/>
                  <a:gd name="T19" fmla="*/ 774 h 2183"/>
                  <a:gd name="T20" fmla="*/ 1593 w 1593"/>
                  <a:gd name="T21" fmla="*/ 887 h 2183"/>
                  <a:gd name="T22" fmla="*/ 1584 w 1593"/>
                  <a:gd name="T23" fmla="*/ 1005 h 2183"/>
                  <a:gd name="T24" fmla="*/ 1575 w 1593"/>
                  <a:gd name="T25" fmla="*/ 1068 h 2183"/>
                  <a:gd name="T26" fmla="*/ 1567 w 1593"/>
                  <a:gd name="T27" fmla="*/ 1106 h 2183"/>
                  <a:gd name="T28" fmla="*/ 1547 w 1593"/>
                  <a:gd name="T29" fmla="*/ 1180 h 2183"/>
                  <a:gd name="T30" fmla="*/ 1520 w 1593"/>
                  <a:gd name="T31" fmla="*/ 1250 h 2183"/>
                  <a:gd name="T32" fmla="*/ 1486 w 1593"/>
                  <a:gd name="T33" fmla="*/ 1317 h 2183"/>
                  <a:gd name="T34" fmla="*/ 1425 w 1593"/>
                  <a:gd name="T35" fmla="*/ 1414 h 2183"/>
                  <a:gd name="T36" fmla="*/ 1325 w 1593"/>
                  <a:gd name="T37" fmla="*/ 1532 h 2183"/>
                  <a:gd name="T38" fmla="*/ 1210 w 1593"/>
                  <a:gd name="T39" fmla="*/ 1640 h 2183"/>
                  <a:gd name="T40" fmla="*/ 1081 w 1593"/>
                  <a:gd name="T41" fmla="*/ 1736 h 2183"/>
                  <a:gd name="T42" fmla="*/ 945 w 1593"/>
                  <a:gd name="T43" fmla="*/ 1823 h 2183"/>
                  <a:gd name="T44" fmla="*/ 804 w 1593"/>
                  <a:gd name="T45" fmla="*/ 1898 h 2183"/>
                  <a:gd name="T46" fmla="*/ 664 w 1593"/>
                  <a:gd name="T47" fmla="*/ 1964 h 2183"/>
                  <a:gd name="T48" fmla="*/ 527 w 1593"/>
                  <a:gd name="T49" fmla="*/ 2021 h 2183"/>
                  <a:gd name="T50" fmla="*/ 335 w 1593"/>
                  <a:gd name="T51" fmla="*/ 2090 h 2183"/>
                  <a:gd name="T52" fmla="*/ 46 w 1593"/>
                  <a:gd name="T53" fmla="*/ 2174 h 2183"/>
                  <a:gd name="T54" fmla="*/ 0 w 1593"/>
                  <a:gd name="T55" fmla="*/ 2183 h 2183"/>
                  <a:gd name="T56" fmla="*/ 22 w 1593"/>
                  <a:gd name="T57" fmla="*/ 2165 h 2183"/>
                  <a:gd name="T58" fmla="*/ 230 w 1593"/>
                  <a:gd name="T59" fmla="*/ 1974 h 2183"/>
                  <a:gd name="T60" fmla="*/ 455 w 1593"/>
                  <a:gd name="T61" fmla="*/ 1741 h 2183"/>
                  <a:gd name="T62" fmla="*/ 614 w 1593"/>
                  <a:gd name="T63" fmla="*/ 1561 h 2183"/>
                  <a:gd name="T64" fmla="*/ 761 w 1593"/>
                  <a:gd name="T65" fmla="*/ 1369 h 2183"/>
                  <a:gd name="T66" fmla="*/ 857 w 1593"/>
                  <a:gd name="T67" fmla="*/ 1220 h 2183"/>
                  <a:gd name="T68" fmla="*/ 912 w 1593"/>
                  <a:gd name="T69" fmla="*/ 1121 h 2183"/>
                  <a:gd name="T70" fmla="*/ 935 w 1593"/>
                  <a:gd name="T71" fmla="*/ 1073 h 2183"/>
                  <a:gd name="T72" fmla="*/ 982 w 1593"/>
                  <a:gd name="T73" fmla="*/ 966 h 2183"/>
                  <a:gd name="T74" fmla="*/ 1057 w 1593"/>
                  <a:gd name="T75" fmla="*/ 761 h 2183"/>
                  <a:gd name="T76" fmla="*/ 1111 w 1593"/>
                  <a:gd name="T77" fmla="*/ 569 h 2183"/>
                  <a:gd name="T78" fmla="*/ 1149 w 1593"/>
                  <a:gd name="T79" fmla="*/ 398 h 2183"/>
                  <a:gd name="T80" fmla="*/ 1181 w 1593"/>
                  <a:gd name="T81" fmla="*/ 183 h 2183"/>
                  <a:gd name="T82" fmla="*/ 1192 w 1593"/>
                  <a:gd name="T83" fmla="*/ 16 h 2183"/>
                  <a:gd name="T84" fmla="*/ 1192 w 1593"/>
                  <a:gd name="T85" fmla="*/ 0 h 2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3" h="2183">
                    <a:moveTo>
                      <a:pt x="1192" y="0"/>
                    </a:moveTo>
                    <a:lnTo>
                      <a:pt x="1207" y="12"/>
                    </a:lnTo>
                    <a:lnTo>
                      <a:pt x="1304" y="112"/>
                    </a:lnTo>
                    <a:lnTo>
                      <a:pt x="1386" y="217"/>
                    </a:lnTo>
                    <a:lnTo>
                      <a:pt x="1448" y="318"/>
                    </a:lnTo>
                    <a:lnTo>
                      <a:pt x="1487" y="394"/>
                    </a:lnTo>
                    <a:lnTo>
                      <a:pt x="1523" y="479"/>
                    </a:lnTo>
                    <a:lnTo>
                      <a:pt x="1553" y="569"/>
                    </a:lnTo>
                    <a:lnTo>
                      <a:pt x="1575" y="668"/>
                    </a:lnTo>
                    <a:lnTo>
                      <a:pt x="1589" y="774"/>
                    </a:lnTo>
                    <a:lnTo>
                      <a:pt x="1593" y="887"/>
                    </a:lnTo>
                    <a:lnTo>
                      <a:pt x="1584" y="1005"/>
                    </a:lnTo>
                    <a:lnTo>
                      <a:pt x="1575" y="1068"/>
                    </a:lnTo>
                    <a:lnTo>
                      <a:pt x="1567" y="1106"/>
                    </a:lnTo>
                    <a:lnTo>
                      <a:pt x="1547" y="1180"/>
                    </a:lnTo>
                    <a:lnTo>
                      <a:pt x="1520" y="1250"/>
                    </a:lnTo>
                    <a:lnTo>
                      <a:pt x="1486" y="1317"/>
                    </a:lnTo>
                    <a:lnTo>
                      <a:pt x="1425" y="1414"/>
                    </a:lnTo>
                    <a:lnTo>
                      <a:pt x="1325" y="1532"/>
                    </a:lnTo>
                    <a:lnTo>
                      <a:pt x="1210" y="1640"/>
                    </a:lnTo>
                    <a:lnTo>
                      <a:pt x="1081" y="1736"/>
                    </a:lnTo>
                    <a:lnTo>
                      <a:pt x="945" y="1823"/>
                    </a:lnTo>
                    <a:lnTo>
                      <a:pt x="804" y="1898"/>
                    </a:lnTo>
                    <a:lnTo>
                      <a:pt x="664" y="1964"/>
                    </a:lnTo>
                    <a:lnTo>
                      <a:pt x="527" y="2021"/>
                    </a:lnTo>
                    <a:lnTo>
                      <a:pt x="335" y="2090"/>
                    </a:lnTo>
                    <a:lnTo>
                      <a:pt x="46" y="2174"/>
                    </a:lnTo>
                    <a:lnTo>
                      <a:pt x="0" y="2183"/>
                    </a:lnTo>
                    <a:lnTo>
                      <a:pt x="22" y="2165"/>
                    </a:lnTo>
                    <a:lnTo>
                      <a:pt x="230" y="1974"/>
                    </a:lnTo>
                    <a:lnTo>
                      <a:pt x="455" y="1741"/>
                    </a:lnTo>
                    <a:lnTo>
                      <a:pt x="614" y="1561"/>
                    </a:lnTo>
                    <a:lnTo>
                      <a:pt x="761" y="1369"/>
                    </a:lnTo>
                    <a:lnTo>
                      <a:pt x="857" y="1220"/>
                    </a:lnTo>
                    <a:lnTo>
                      <a:pt x="912" y="1121"/>
                    </a:lnTo>
                    <a:lnTo>
                      <a:pt x="935" y="1073"/>
                    </a:lnTo>
                    <a:lnTo>
                      <a:pt x="982" y="966"/>
                    </a:lnTo>
                    <a:lnTo>
                      <a:pt x="1057" y="761"/>
                    </a:lnTo>
                    <a:lnTo>
                      <a:pt x="1111" y="569"/>
                    </a:lnTo>
                    <a:lnTo>
                      <a:pt x="1149" y="398"/>
                    </a:lnTo>
                    <a:lnTo>
                      <a:pt x="1181" y="183"/>
                    </a:lnTo>
                    <a:lnTo>
                      <a:pt x="1192" y="16"/>
                    </a:lnTo>
                    <a:lnTo>
                      <a:pt x="1192" y="0"/>
                    </a:lnTo>
                    <a:close/>
                  </a:path>
                </a:pathLst>
              </a:custGeom>
              <a:solidFill>
                <a:srgbClr val="F359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365760" numCol="1" anchor="ctr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pt-BR" sz="24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37" name="Freeform 2660">
                <a:extLst>
                  <a:ext uri="{FF2B5EF4-FFF2-40B4-BE49-F238E27FC236}">
                    <a16:creationId xmlns:a16="http://schemas.microsoft.com/office/drawing/2014/main" id="{2172A7A8-6908-4130-A707-C592E9A1D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1163" y="3752189"/>
                <a:ext cx="2002283" cy="870273"/>
              </a:xfrm>
              <a:custGeom>
                <a:avLst/>
                <a:gdLst>
                  <a:gd name="T0" fmla="*/ 2449 w 2449"/>
                  <a:gd name="T1" fmla="*/ 0 h 1061"/>
                  <a:gd name="T2" fmla="*/ 2449 w 2449"/>
                  <a:gd name="T3" fmla="*/ 19 h 1061"/>
                  <a:gd name="T4" fmla="*/ 2431 w 2449"/>
                  <a:gd name="T5" fmla="*/ 157 h 1061"/>
                  <a:gd name="T6" fmla="*/ 2400 w 2449"/>
                  <a:gd name="T7" fmla="*/ 286 h 1061"/>
                  <a:gd name="T8" fmla="*/ 2360 w 2449"/>
                  <a:gd name="T9" fmla="*/ 398 h 1061"/>
                  <a:gd name="T10" fmla="*/ 2325 w 2449"/>
                  <a:gd name="T11" fmla="*/ 477 h 1061"/>
                  <a:gd name="T12" fmla="*/ 2281 w 2449"/>
                  <a:gd name="T13" fmla="*/ 556 h 1061"/>
                  <a:gd name="T14" fmla="*/ 2228 w 2449"/>
                  <a:gd name="T15" fmla="*/ 636 h 1061"/>
                  <a:gd name="T16" fmla="*/ 2165 w 2449"/>
                  <a:gd name="T17" fmla="*/ 715 h 1061"/>
                  <a:gd name="T18" fmla="*/ 2090 w 2449"/>
                  <a:gd name="T19" fmla="*/ 792 h 1061"/>
                  <a:gd name="T20" fmla="*/ 2005 w 2449"/>
                  <a:gd name="T21" fmla="*/ 866 h 1061"/>
                  <a:gd name="T22" fmla="*/ 1906 w 2449"/>
                  <a:gd name="T23" fmla="*/ 933 h 1061"/>
                  <a:gd name="T24" fmla="*/ 1852 w 2449"/>
                  <a:gd name="T25" fmla="*/ 964 h 1061"/>
                  <a:gd name="T26" fmla="*/ 1817 w 2449"/>
                  <a:gd name="T27" fmla="*/ 982 h 1061"/>
                  <a:gd name="T28" fmla="*/ 1747 w 2449"/>
                  <a:gd name="T29" fmla="*/ 1011 h 1061"/>
                  <a:gd name="T30" fmla="*/ 1674 w 2449"/>
                  <a:gd name="T31" fmla="*/ 1034 h 1061"/>
                  <a:gd name="T32" fmla="*/ 1600 w 2449"/>
                  <a:gd name="T33" fmla="*/ 1050 h 1061"/>
                  <a:gd name="T34" fmla="*/ 1486 w 2449"/>
                  <a:gd name="T35" fmla="*/ 1061 h 1061"/>
                  <a:gd name="T36" fmla="*/ 1332 w 2449"/>
                  <a:gd name="T37" fmla="*/ 1058 h 1061"/>
                  <a:gd name="T38" fmla="*/ 1176 w 2449"/>
                  <a:gd name="T39" fmla="*/ 1034 h 1061"/>
                  <a:gd name="T40" fmla="*/ 1021 w 2449"/>
                  <a:gd name="T41" fmla="*/ 994 h 1061"/>
                  <a:gd name="T42" fmla="*/ 869 w 2449"/>
                  <a:gd name="T43" fmla="*/ 941 h 1061"/>
                  <a:gd name="T44" fmla="*/ 723 w 2449"/>
                  <a:gd name="T45" fmla="*/ 877 h 1061"/>
                  <a:gd name="T46" fmla="*/ 583 w 2449"/>
                  <a:gd name="T47" fmla="*/ 809 h 1061"/>
                  <a:gd name="T48" fmla="*/ 453 w 2449"/>
                  <a:gd name="T49" fmla="*/ 737 h 1061"/>
                  <a:gd name="T50" fmla="*/ 280 w 2449"/>
                  <a:gd name="T51" fmla="*/ 630 h 1061"/>
                  <a:gd name="T52" fmla="*/ 35 w 2449"/>
                  <a:gd name="T53" fmla="*/ 455 h 1061"/>
                  <a:gd name="T54" fmla="*/ 0 w 2449"/>
                  <a:gd name="T55" fmla="*/ 426 h 1061"/>
                  <a:gd name="T56" fmla="*/ 27 w 2449"/>
                  <a:gd name="T57" fmla="*/ 432 h 1061"/>
                  <a:gd name="T58" fmla="*/ 305 w 2449"/>
                  <a:gd name="T59" fmla="*/ 476 h 1061"/>
                  <a:gd name="T60" fmla="*/ 628 w 2449"/>
                  <a:gd name="T61" fmla="*/ 507 h 1061"/>
                  <a:gd name="T62" fmla="*/ 867 w 2449"/>
                  <a:gd name="T63" fmla="*/ 518 h 1061"/>
                  <a:gd name="T64" fmla="*/ 1109 w 2449"/>
                  <a:gd name="T65" fmla="*/ 515 h 1061"/>
                  <a:gd name="T66" fmla="*/ 1285 w 2449"/>
                  <a:gd name="T67" fmla="*/ 498 h 1061"/>
                  <a:gd name="T68" fmla="*/ 1397 w 2449"/>
                  <a:gd name="T69" fmla="*/ 478 h 1061"/>
                  <a:gd name="T70" fmla="*/ 1449 w 2449"/>
                  <a:gd name="T71" fmla="*/ 467 h 1061"/>
                  <a:gd name="T72" fmla="*/ 1561 w 2449"/>
                  <a:gd name="T73" fmla="*/ 437 h 1061"/>
                  <a:gd name="T74" fmla="*/ 1769 w 2449"/>
                  <a:gd name="T75" fmla="*/ 367 h 1061"/>
                  <a:gd name="T76" fmla="*/ 1953 w 2449"/>
                  <a:gd name="T77" fmla="*/ 292 h 1061"/>
                  <a:gd name="T78" fmla="*/ 2111 w 2449"/>
                  <a:gd name="T79" fmla="*/ 214 h 1061"/>
                  <a:gd name="T80" fmla="*/ 2299 w 2449"/>
                  <a:gd name="T81" fmla="*/ 105 h 1061"/>
                  <a:gd name="T82" fmla="*/ 2436 w 2449"/>
                  <a:gd name="T83" fmla="*/ 9 h 1061"/>
                  <a:gd name="T84" fmla="*/ 2449 w 2449"/>
                  <a:gd name="T85" fmla="*/ 0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449" h="1061">
                    <a:moveTo>
                      <a:pt x="2449" y="0"/>
                    </a:moveTo>
                    <a:lnTo>
                      <a:pt x="2449" y="19"/>
                    </a:lnTo>
                    <a:lnTo>
                      <a:pt x="2431" y="157"/>
                    </a:lnTo>
                    <a:lnTo>
                      <a:pt x="2400" y="286"/>
                    </a:lnTo>
                    <a:lnTo>
                      <a:pt x="2360" y="398"/>
                    </a:lnTo>
                    <a:lnTo>
                      <a:pt x="2325" y="477"/>
                    </a:lnTo>
                    <a:lnTo>
                      <a:pt x="2281" y="556"/>
                    </a:lnTo>
                    <a:lnTo>
                      <a:pt x="2228" y="636"/>
                    </a:lnTo>
                    <a:lnTo>
                      <a:pt x="2165" y="715"/>
                    </a:lnTo>
                    <a:lnTo>
                      <a:pt x="2090" y="792"/>
                    </a:lnTo>
                    <a:lnTo>
                      <a:pt x="2005" y="866"/>
                    </a:lnTo>
                    <a:lnTo>
                      <a:pt x="1906" y="933"/>
                    </a:lnTo>
                    <a:lnTo>
                      <a:pt x="1852" y="964"/>
                    </a:lnTo>
                    <a:lnTo>
                      <a:pt x="1817" y="982"/>
                    </a:lnTo>
                    <a:lnTo>
                      <a:pt x="1747" y="1011"/>
                    </a:lnTo>
                    <a:lnTo>
                      <a:pt x="1674" y="1034"/>
                    </a:lnTo>
                    <a:lnTo>
                      <a:pt x="1600" y="1050"/>
                    </a:lnTo>
                    <a:lnTo>
                      <a:pt x="1486" y="1061"/>
                    </a:lnTo>
                    <a:lnTo>
                      <a:pt x="1332" y="1058"/>
                    </a:lnTo>
                    <a:lnTo>
                      <a:pt x="1176" y="1034"/>
                    </a:lnTo>
                    <a:lnTo>
                      <a:pt x="1021" y="994"/>
                    </a:lnTo>
                    <a:lnTo>
                      <a:pt x="869" y="941"/>
                    </a:lnTo>
                    <a:lnTo>
                      <a:pt x="723" y="877"/>
                    </a:lnTo>
                    <a:lnTo>
                      <a:pt x="583" y="809"/>
                    </a:lnTo>
                    <a:lnTo>
                      <a:pt x="453" y="737"/>
                    </a:lnTo>
                    <a:lnTo>
                      <a:pt x="280" y="630"/>
                    </a:lnTo>
                    <a:lnTo>
                      <a:pt x="35" y="455"/>
                    </a:lnTo>
                    <a:lnTo>
                      <a:pt x="0" y="426"/>
                    </a:lnTo>
                    <a:lnTo>
                      <a:pt x="27" y="432"/>
                    </a:lnTo>
                    <a:lnTo>
                      <a:pt x="305" y="476"/>
                    </a:lnTo>
                    <a:lnTo>
                      <a:pt x="628" y="507"/>
                    </a:lnTo>
                    <a:lnTo>
                      <a:pt x="867" y="518"/>
                    </a:lnTo>
                    <a:lnTo>
                      <a:pt x="1109" y="515"/>
                    </a:lnTo>
                    <a:lnTo>
                      <a:pt x="1285" y="498"/>
                    </a:lnTo>
                    <a:lnTo>
                      <a:pt x="1397" y="478"/>
                    </a:lnTo>
                    <a:lnTo>
                      <a:pt x="1449" y="467"/>
                    </a:lnTo>
                    <a:lnTo>
                      <a:pt x="1561" y="437"/>
                    </a:lnTo>
                    <a:lnTo>
                      <a:pt x="1769" y="367"/>
                    </a:lnTo>
                    <a:lnTo>
                      <a:pt x="1953" y="292"/>
                    </a:lnTo>
                    <a:lnTo>
                      <a:pt x="2111" y="214"/>
                    </a:lnTo>
                    <a:lnTo>
                      <a:pt x="2299" y="105"/>
                    </a:lnTo>
                    <a:lnTo>
                      <a:pt x="2436" y="9"/>
                    </a:lnTo>
                    <a:lnTo>
                      <a:pt x="2449" y="0"/>
                    </a:lnTo>
                    <a:close/>
                  </a:path>
                </a:pathLst>
              </a:custGeom>
              <a:solidFill>
                <a:srgbClr val="A9C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548640" bIns="91440" numCol="1" anchor="b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pt-BR" sz="24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38" name="Freeform 2661">
                <a:extLst>
                  <a:ext uri="{FF2B5EF4-FFF2-40B4-BE49-F238E27FC236}">
                    <a16:creationId xmlns:a16="http://schemas.microsoft.com/office/drawing/2014/main" id="{A8D78200-782F-4268-8C9E-64A1AC9A3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9539" y="3349771"/>
                <a:ext cx="1521344" cy="1534430"/>
              </a:xfrm>
              <a:custGeom>
                <a:avLst/>
                <a:gdLst>
                  <a:gd name="T0" fmla="*/ 1860 w 1860"/>
                  <a:gd name="T1" fmla="*/ 1653 h 1876"/>
                  <a:gd name="T2" fmla="*/ 1845 w 1860"/>
                  <a:gd name="T3" fmla="*/ 1664 h 1876"/>
                  <a:gd name="T4" fmla="*/ 1727 w 1860"/>
                  <a:gd name="T5" fmla="*/ 1737 h 1876"/>
                  <a:gd name="T6" fmla="*/ 1606 w 1860"/>
                  <a:gd name="T7" fmla="*/ 1793 h 1876"/>
                  <a:gd name="T8" fmla="*/ 1494 w 1860"/>
                  <a:gd name="T9" fmla="*/ 1830 h 1876"/>
                  <a:gd name="T10" fmla="*/ 1411 w 1860"/>
                  <a:gd name="T11" fmla="*/ 1851 h 1876"/>
                  <a:gd name="T12" fmla="*/ 1320 w 1860"/>
                  <a:gd name="T13" fmla="*/ 1867 h 1876"/>
                  <a:gd name="T14" fmla="*/ 1224 w 1860"/>
                  <a:gd name="T15" fmla="*/ 1876 h 1876"/>
                  <a:gd name="T16" fmla="*/ 1123 w 1860"/>
                  <a:gd name="T17" fmla="*/ 1876 h 1876"/>
                  <a:gd name="T18" fmla="*/ 1018 w 1860"/>
                  <a:gd name="T19" fmla="*/ 1865 h 1876"/>
                  <a:gd name="T20" fmla="*/ 906 w 1860"/>
                  <a:gd name="T21" fmla="*/ 1843 h 1876"/>
                  <a:gd name="T22" fmla="*/ 792 w 1860"/>
                  <a:gd name="T23" fmla="*/ 1808 h 1876"/>
                  <a:gd name="T24" fmla="*/ 734 w 1860"/>
                  <a:gd name="T25" fmla="*/ 1785 h 1876"/>
                  <a:gd name="T26" fmla="*/ 699 w 1860"/>
                  <a:gd name="T27" fmla="*/ 1769 h 1876"/>
                  <a:gd name="T28" fmla="*/ 632 w 1860"/>
                  <a:gd name="T29" fmla="*/ 1733 h 1876"/>
                  <a:gd name="T30" fmla="*/ 569 w 1860"/>
                  <a:gd name="T31" fmla="*/ 1690 h 1876"/>
                  <a:gd name="T32" fmla="*/ 511 w 1860"/>
                  <a:gd name="T33" fmla="*/ 1641 h 1876"/>
                  <a:gd name="T34" fmla="*/ 431 w 1860"/>
                  <a:gd name="T35" fmla="*/ 1561 h 1876"/>
                  <a:gd name="T36" fmla="*/ 337 w 1860"/>
                  <a:gd name="T37" fmla="*/ 1438 h 1876"/>
                  <a:gd name="T38" fmla="*/ 260 w 1860"/>
                  <a:gd name="T39" fmla="*/ 1300 h 1876"/>
                  <a:gd name="T40" fmla="*/ 193 w 1860"/>
                  <a:gd name="T41" fmla="*/ 1154 h 1876"/>
                  <a:gd name="T42" fmla="*/ 140 w 1860"/>
                  <a:gd name="T43" fmla="*/ 1002 h 1876"/>
                  <a:gd name="T44" fmla="*/ 99 w 1860"/>
                  <a:gd name="T45" fmla="*/ 848 h 1876"/>
                  <a:gd name="T46" fmla="*/ 65 w 1860"/>
                  <a:gd name="T47" fmla="*/ 696 h 1876"/>
                  <a:gd name="T48" fmla="*/ 42 w 1860"/>
                  <a:gd name="T49" fmla="*/ 550 h 1876"/>
                  <a:gd name="T50" fmla="*/ 17 w 1860"/>
                  <a:gd name="T51" fmla="*/ 346 h 1876"/>
                  <a:gd name="T52" fmla="*/ 0 w 1860"/>
                  <a:gd name="T53" fmla="*/ 47 h 1876"/>
                  <a:gd name="T54" fmla="*/ 2 w 1860"/>
                  <a:gd name="T55" fmla="*/ 0 h 1876"/>
                  <a:gd name="T56" fmla="*/ 15 w 1860"/>
                  <a:gd name="T57" fmla="*/ 26 h 1876"/>
                  <a:gd name="T58" fmla="*/ 153 w 1860"/>
                  <a:gd name="T59" fmla="*/ 270 h 1876"/>
                  <a:gd name="T60" fmla="*/ 330 w 1860"/>
                  <a:gd name="T61" fmla="*/ 543 h 1876"/>
                  <a:gd name="T62" fmla="*/ 470 w 1860"/>
                  <a:gd name="T63" fmla="*/ 738 h 1876"/>
                  <a:gd name="T64" fmla="*/ 624 w 1860"/>
                  <a:gd name="T65" fmla="*/ 924 h 1876"/>
                  <a:gd name="T66" fmla="*/ 747 w 1860"/>
                  <a:gd name="T67" fmla="*/ 1051 h 1876"/>
                  <a:gd name="T68" fmla="*/ 831 w 1860"/>
                  <a:gd name="T69" fmla="*/ 1126 h 1876"/>
                  <a:gd name="T70" fmla="*/ 873 w 1860"/>
                  <a:gd name="T71" fmla="*/ 1160 h 1876"/>
                  <a:gd name="T72" fmla="*/ 966 w 1860"/>
                  <a:gd name="T73" fmla="*/ 1230 h 1876"/>
                  <a:gd name="T74" fmla="*/ 1150 w 1860"/>
                  <a:gd name="T75" fmla="*/ 1349 h 1876"/>
                  <a:gd name="T76" fmla="*/ 1324 w 1860"/>
                  <a:gd name="T77" fmla="*/ 1445 h 1876"/>
                  <a:gd name="T78" fmla="*/ 1483 w 1860"/>
                  <a:gd name="T79" fmla="*/ 1520 h 1876"/>
                  <a:gd name="T80" fmla="*/ 1684 w 1860"/>
                  <a:gd name="T81" fmla="*/ 1601 h 1876"/>
                  <a:gd name="T82" fmla="*/ 1845 w 1860"/>
                  <a:gd name="T83" fmla="*/ 1649 h 1876"/>
                  <a:gd name="T84" fmla="*/ 1860 w 1860"/>
                  <a:gd name="T85" fmla="*/ 1653 h 1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60" h="1876">
                    <a:moveTo>
                      <a:pt x="1860" y="1653"/>
                    </a:moveTo>
                    <a:lnTo>
                      <a:pt x="1845" y="1664"/>
                    </a:lnTo>
                    <a:lnTo>
                      <a:pt x="1727" y="1737"/>
                    </a:lnTo>
                    <a:lnTo>
                      <a:pt x="1606" y="1793"/>
                    </a:lnTo>
                    <a:lnTo>
                      <a:pt x="1494" y="1830"/>
                    </a:lnTo>
                    <a:lnTo>
                      <a:pt x="1411" y="1851"/>
                    </a:lnTo>
                    <a:lnTo>
                      <a:pt x="1320" y="1867"/>
                    </a:lnTo>
                    <a:lnTo>
                      <a:pt x="1224" y="1876"/>
                    </a:lnTo>
                    <a:lnTo>
                      <a:pt x="1123" y="1876"/>
                    </a:lnTo>
                    <a:lnTo>
                      <a:pt x="1018" y="1865"/>
                    </a:lnTo>
                    <a:lnTo>
                      <a:pt x="906" y="1843"/>
                    </a:lnTo>
                    <a:lnTo>
                      <a:pt x="792" y="1808"/>
                    </a:lnTo>
                    <a:lnTo>
                      <a:pt x="734" y="1785"/>
                    </a:lnTo>
                    <a:lnTo>
                      <a:pt x="699" y="1769"/>
                    </a:lnTo>
                    <a:lnTo>
                      <a:pt x="632" y="1733"/>
                    </a:lnTo>
                    <a:lnTo>
                      <a:pt x="569" y="1690"/>
                    </a:lnTo>
                    <a:lnTo>
                      <a:pt x="511" y="1641"/>
                    </a:lnTo>
                    <a:lnTo>
                      <a:pt x="431" y="1561"/>
                    </a:lnTo>
                    <a:lnTo>
                      <a:pt x="337" y="1438"/>
                    </a:lnTo>
                    <a:lnTo>
                      <a:pt x="260" y="1300"/>
                    </a:lnTo>
                    <a:lnTo>
                      <a:pt x="193" y="1154"/>
                    </a:lnTo>
                    <a:lnTo>
                      <a:pt x="140" y="1002"/>
                    </a:lnTo>
                    <a:lnTo>
                      <a:pt x="99" y="848"/>
                    </a:lnTo>
                    <a:lnTo>
                      <a:pt x="65" y="696"/>
                    </a:lnTo>
                    <a:lnTo>
                      <a:pt x="42" y="550"/>
                    </a:lnTo>
                    <a:lnTo>
                      <a:pt x="17" y="346"/>
                    </a:lnTo>
                    <a:lnTo>
                      <a:pt x="0" y="47"/>
                    </a:lnTo>
                    <a:lnTo>
                      <a:pt x="2" y="0"/>
                    </a:lnTo>
                    <a:lnTo>
                      <a:pt x="15" y="26"/>
                    </a:lnTo>
                    <a:lnTo>
                      <a:pt x="153" y="270"/>
                    </a:lnTo>
                    <a:lnTo>
                      <a:pt x="330" y="543"/>
                    </a:lnTo>
                    <a:lnTo>
                      <a:pt x="470" y="738"/>
                    </a:lnTo>
                    <a:lnTo>
                      <a:pt x="624" y="924"/>
                    </a:lnTo>
                    <a:lnTo>
                      <a:pt x="747" y="1051"/>
                    </a:lnTo>
                    <a:lnTo>
                      <a:pt x="831" y="1126"/>
                    </a:lnTo>
                    <a:lnTo>
                      <a:pt x="873" y="1160"/>
                    </a:lnTo>
                    <a:lnTo>
                      <a:pt x="966" y="1230"/>
                    </a:lnTo>
                    <a:lnTo>
                      <a:pt x="1150" y="1349"/>
                    </a:lnTo>
                    <a:lnTo>
                      <a:pt x="1324" y="1445"/>
                    </a:lnTo>
                    <a:lnTo>
                      <a:pt x="1483" y="1520"/>
                    </a:lnTo>
                    <a:lnTo>
                      <a:pt x="1684" y="1601"/>
                    </a:lnTo>
                    <a:lnTo>
                      <a:pt x="1845" y="1649"/>
                    </a:lnTo>
                    <a:lnTo>
                      <a:pt x="1860" y="1653"/>
                    </a:lnTo>
                    <a:close/>
                  </a:path>
                </a:pathLst>
              </a:custGeom>
              <a:solidFill>
                <a:srgbClr val="1AA8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0" rIns="5486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r"/>
                <a:r>
                  <a:rPr lang="pt-BR" sz="2400" b="1" dirty="0">
                    <a:solidFill>
                      <a:schemeClr val="bg1"/>
                    </a:solidFill>
                  </a:rPr>
                  <a:t>04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6796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5FA06-68D7-4A38-A2AF-CAA33FA7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038D8-60C6-44AE-B476-01BD78A8B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Visão quantitativa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9978085-F5F8-4711-A900-410898404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62863"/>
              </p:ext>
            </p:extLst>
          </p:nvPr>
        </p:nvGraphicFramePr>
        <p:xfrm>
          <a:off x="0" y="911224"/>
          <a:ext cx="12192000" cy="5946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>
                  <a:extLst>
                    <a:ext uri="{9D8B030D-6E8A-4147-A177-3AD203B41FA5}">
                      <a16:colId xmlns:a16="http://schemas.microsoft.com/office/drawing/2014/main" val="381770585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65283313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8787168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44852200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1561133355"/>
                    </a:ext>
                  </a:extLst>
                </a:gridCol>
              </a:tblGrid>
              <a:tr h="342074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Quicksand Light" pitchFamily="2" charset="0"/>
                        </a:rPr>
                        <a:t>Critério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Flutter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Native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Kotlin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Native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 Light" pitchFamily="2" charset="0"/>
                        </a:rPr>
                        <a:t>Critério avaliativo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78548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IDE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Disponibilidade de IDE para o framework.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59810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Quicksand Light" pitchFamily="2" charset="0"/>
                        </a:rPr>
                        <a:t>Hot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reload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Disponibilidade e eficiência.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390529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Testabilidade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Praticidade para criar e executar casos de testes.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905777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# Stars/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Forks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Aderência e suporte da comunidade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49543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Pesquisa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StackOverflow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>
                          <a:latin typeface="Quicksand Light" pitchFamily="2" charset="0"/>
                        </a:rPr>
                        <a:t>Aceitabilidade por desenvolvedores.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809435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Quem adota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Aceitabilidade do mercado.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227298"/>
                  </a:ext>
                </a:extLst>
              </a:tr>
              <a:tr h="59085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Histórico de mudanças significativas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Suporte de longo prazo baseado no histórico de evoluções.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00708"/>
                  </a:ext>
                </a:extLst>
              </a:tr>
              <a:tr h="705363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Quebra de compatibilidade por mudanças em seu ecossistema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Consistência para longo prazo expressa na politica de versionamento.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5684023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Facilidade de distribuição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Facilidades para distribuir novas versões completas e funcionalidades sob demanda.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738223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Conformidade com as lojas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>
                          <a:latin typeface="Quicksand Light" pitchFamily="2" charset="0"/>
                        </a:rPr>
                        <a:t>Facilidades para publicar versões sem incorrer restrições da loja.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0133976"/>
                  </a:ext>
                </a:extLst>
              </a:tr>
              <a:tr h="653050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Uso de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Webviews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Possibilidade de incorporar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webviews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com a menor complexidade possível na comunicação com apps incorporadas.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341336"/>
                  </a:ext>
                </a:extLst>
              </a:tr>
              <a:tr h="545669">
                <a:tc>
                  <a:txBody>
                    <a:bodyPr/>
                    <a:lstStyle/>
                    <a:p>
                      <a:pPr algn="r"/>
                      <a:r>
                        <a:rPr lang="pt-BR" sz="200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Avaliação Consolidada</a:t>
                      </a:r>
                      <a:endParaRPr lang="pt-BR" sz="20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24924"/>
                  </a:ext>
                </a:extLst>
              </a:tr>
            </a:tbl>
          </a:graphicData>
        </a:graphic>
      </p:graphicFrame>
      <p:sp>
        <p:nvSpPr>
          <p:cNvPr id="5" name="CaixaDeTexto 283">
            <a:extLst>
              <a:ext uri="{FF2B5EF4-FFF2-40B4-BE49-F238E27FC236}">
                <a16:creationId xmlns:a16="http://schemas.microsoft.com/office/drawing/2014/main" id="{884A3060-B7ED-4B68-99BD-D4387C542569}"/>
              </a:ext>
            </a:extLst>
          </p:cNvPr>
          <p:cNvSpPr txBox="1"/>
          <p:nvPr/>
        </p:nvSpPr>
        <p:spPr>
          <a:xfrm>
            <a:off x="12640297" y="4360931"/>
            <a:ext cx="1692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2000">
                <a:latin typeface="Quicksand" pitchFamily="2" charset="0"/>
              </a:rPr>
              <a:t>Iconografia</a:t>
            </a:r>
            <a:endParaRPr lang="en-US" sz="2000" b="1" noProof="1">
              <a:latin typeface="Quicksand" pitchFamily="2" charset="0"/>
            </a:endParaRPr>
          </a:p>
        </p:txBody>
      </p:sp>
      <p:grpSp>
        <p:nvGrpSpPr>
          <p:cNvPr id="8" name="Agrupar 114">
            <a:extLst>
              <a:ext uri="{FF2B5EF4-FFF2-40B4-BE49-F238E27FC236}">
                <a16:creationId xmlns:a16="http://schemas.microsoft.com/office/drawing/2014/main" id="{4E0C6DED-7E1F-4189-B652-F1B7250B4640}"/>
              </a:ext>
            </a:extLst>
          </p:cNvPr>
          <p:cNvGrpSpPr/>
          <p:nvPr/>
        </p:nvGrpSpPr>
        <p:grpSpPr>
          <a:xfrm>
            <a:off x="12821381" y="4959952"/>
            <a:ext cx="1369846" cy="237693"/>
            <a:chOff x="5857229" y="1842511"/>
            <a:chExt cx="1369846" cy="237693"/>
          </a:xfrm>
        </p:grpSpPr>
        <p:sp>
          <p:nvSpPr>
            <p:cNvPr id="33" name="Retângulo 139">
              <a:extLst>
                <a:ext uri="{FF2B5EF4-FFF2-40B4-BE49-F238E27FC236}">
                  <a16:creationId xmlns:a16="http://schemas.microsoft.com/office/drawing/2014/main" id="{6FEA6D03-93B0-480A-9D16-39CFB1777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" name="Retângulo 140">
              <a:extLst>
                <a:ext uri="{FF2B5EF4-FFF2-40B4-BE49-F238E27FC236}">
                  <a16:creationId xmlns:a16="http://schemas.microsoft.com/office/drawing/2014/main" id="{B24BC460-A641-4B89-90F7-EAC7B2C33AA7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" name="Retângulo 141">
              <a:extLst>
                <a:ext uri="{FF2B5EF4-FFF2-40B4-BE49-F238E27FC236}">
                  <a16:creationId xmlns:a16="http://schemas.microsoft.com/office/drawing/2014/main" id="{25A76E09-710C-4D4F-AAF2-83EDD0EA3527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" name="Retângulo 142">
              <a:extLst>
                <a:ext uri="{FF2B5EF4-FFF2-40B4-BE49-F238E27FC236}">
                  <a16:creationId xmlns:a16="http://schemas.microsoft.com/office/drawing/2014/main" id="{2A6878F0-4986-4E95-AF24-274BB6233528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" name="Retângulo 143">
              <a:extLst>
                <a:ext uri="{FF2B5EF4-FFF2-40B4-BE49-F238E27FC236}">
                  <a16:creationId xmlns:a16="http://schemas.microsoft.com/office/drawing/2014/main" id="{EA8834F2-3E01-43CB-BDD6-EFB83CE62A40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8" name="Retângulo 144">
              <a:extLst>
                <a:ext uri="{FF2B5EF4-FFF2-40B4-BE49-F238E27FC236}">
                  <a16:creationId xmlns:a16="http://schemas.microsoft.com/office/drawing/2014/main" id="{90276C8B-8DE7-4E0D-8CD3-09D5F6B63498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5</a:t>
              </a:r>
            </a:p>
          </p:txBody>
        </p:sp>
        <p:sp>
          <p:nvSpPr>
            <p:cNvPr id="39" name="Retângulo 145">
              <a:extLst>
                <a:ext uri="{FF2B5EF4-FFF2-40B4-BE49-F238E27FC236}">
                  <a16:creationId xmlns:a16="http://schemas.microsoft.com/office/drawing/2014/main" id="{DCC9CAD7-A5C6-4707-A59C-F9A6059EC810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146">
              <a:extLst>
                <a:ext uri="{FF2B5EF4-FFF2-40B4-BE49-F238E27FC236}">
                  <a16:creationId xmlns:a16="http://schemas.microsoft.com/office/drawing/2014/main" id="{F4F38AFA-85E7-497C-A58D-70E61BFDEC73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147">
              <a:extLst>
                <a:ext uri="{FF2B5EF4-FFF2-40B4-BE49-F238E27FC236}">
                  <a16:creationId xmlns:a16="http://schemas.microsoft.com/office/drawing/2014/main" id="{9100F2EA-7449-42E7-A71F-9030FFFED66E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148">
              <a:extLst>
                <a:ext uri="{FF2B5EF4-FFF2-40B4-BE49-F238E27FC236}">
                  <a16:creationId xmlns:a16="http://schemas.microsoft.com/office/drawing/2014/main" id="{EB7C310A-FFF9-49D5-B1CA-A11629D03C86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Agrupar 115">
            <a:extLst>
              <a:ext uri="{FF2B5EF4-FFF2-40B4-BE49-F238E27FC236}">
                <a16:creationId xmlns:a16="http://schemas.microsoft.com/office/drawing/2014/main" id="{F6C96C09-AB26-4414-8140-D35B6AFFD31B}"/>
              </a:ext>
            </a:extLst>
          </p:cNvPr>
          <p:cNvGrpSpPr/>
          <p:nvPr/>
        </p:nvGrpSpPr>
        <p:grpSpPr>
          <a:xfrm>
            <a:off x="12821381" y="5768204"/>
            <a:ext cx="1369846" cy="237693"/>
            <a:chOff x="5896608" y="2741501"/>
            <a:chExt cx="1369846" cy="237693"/>
          </a:xfrm>
        </p:grpSpPr>
        <p:sp>
          <p:nvSpPr>
            <p:cNvPr id="25" name="Retângulo 131">
              <a:extLst>
                <a:ext uri="{FF2B5EF4-FFF2-40B4-BE49-F238E27FC236}">
                  <a16:creationId xmlns:a16="http://schemas.microsoft.com/office/drawing/2014/main" id="{B1968C8F-275A-4BB2-8CAB-B2409D3E8A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" name="Retângulo 132">
              <a:extLst>
                <a:ext uri="{FF2B5EF4-FFF2-40B4-BE49-F238E27FC236}">
                  <a16:creationId xmlns:a16="http://schemas.microsoft.com/office/drawing/2014/main" id="{30A68864-3644-496D-8D7E-6DD0CECA5281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" name="Retângulo 133">
              <a:extLst>
                <a:ext uri="{FF2B5EF4-FFF2-40B4-BE49-F238E27FC236}">
                  <a16:creationId xmlns:a16="http://schemas.microsoft.com/office/drawing/2014/main" id="{E72DF826-374E-40FC-B9CA-5024448283E2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" name="Retângulo 134">
              <a:extLst>
                <a:ext uri="{FF2B5EF4-FFF2-40B4-BE49-F238E27FC236}">
                  <a16:creationId xmlns:a16="http://schemas.microsoft.com/office/drawing/2014/main" id="{2A8A1CDD-DC25-42E5-8410-9744F5CBEB36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9" name="Retângulo 135">
              <a:extLst>
                <a:ext uri="{FF2B5EF4-FFF2-40B4-BE49-F238E27FC236}">
                  <a16:creationId xmlns:a16="http://schemas.microsoft.com/office/drawing/2014/main" id="{F0553D36-7039-442B-856D-29B09AB4B802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" name="Retângulo 136">
              <a:extLst>
                <a:ext uri="{FF2B5EF4-FFF2-40B4-BE49-F238E27FC236}">
                  <a16:creationId xmlns:a16="http://schemas.microsoft.com/office/drawing/2014/main" id="{9E1C2A3A-F950-4719-B287-FA8845CA973F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" name="Retângulo 137">
              <a:extLst>
                <a:ext uri="{FF2B5EF4-FFF2-40B4-BE49-F238E27FC236}">
                  <a16:creationId xmlns:a16="http://schemas.microsoft.com/office/drawing/2014/main" id="{50990454-552D-46F5-876F-BA03E9DFC584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138">
              <a:extLst>
                <a:ext uri="{FF2B5EF4-FFF2-40B4-BE49-F238E27FC236}">
                  <a16:creationId xmlns:a16="http://schemas.microsoft.com/office/drawing/2014/main" id="{4BD3A116-B184-4144-A272-61B671FAA6ED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Agrupar 116">
            <a:extLst>
              <a:ext uri="{FF2B5EF4-FFF2-40B4-BE49-F238E27FC236}">
                <a16:creationId xmlns:a16="http://schemas.microsoft.com/office/drawing/2014/main" id="{D4D5A81A-8D18-4B43-A5CB-A10C17B32C17}"/>
              </a:ext>
            </a:extLst>
          </p:cNvPr>
          <p:cNvGrpSpPr/>
          <p:nvPr/>
        </p:nvGrpSpPr>
        <p:grpSpPr>
          <a:xfrm>
            <a:off x="12821381" y="6172330"/>
            <a:ext cx="1369846" cy="237693"/>
            <a:chOff x="5916049" y="3087950"/>
            <a:chExt cx="1369846" cy="237693"/>
          </a:xfrm>
        </p:grpSpPr>
        <p:sp>
          <p:nvSpPr>
            <p:cNvPr id="18" name="Retângulo 124">
              <a:extLst>
                <a:ext uri="{FF2B5EF4-FFF2-40B4-BE49-F238E27FC236}">
                  <a16:creationId xmlns:a16="http://schemas.microsoft.com/office/drawing/2014/main" id="{6ED7C1A9-5C24-44B5-A8F7-913754946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9" name="Retângulo 125">
              <a:extLst>
                <a:ext uri="{FF2B5EF4-FFF2-40B4-BE49-F238E27FC236}">
                  <a16:creationId xmlns:a16="http://schemas.microsoft.com/office/drawing/2014/main" id="{87258EF2-7E08-4C6A-A5F2-294D6A2451F1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" name="Retângulo 126">
              <a:extLst>
                <a:ext uri="{FF2B5EF4-FFF2-40B4-BE49-F238E27FC236}">
                  <a16:creationId xmlns:a16="http://schemas.microsoft.com/office/drawing/2014/main" id="{786201A1-8B50-45DE-8691-9D75ADBACA8B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21" name="Retângulo 127">
              <a:extLst>
                <a:ext uri="{FF2B5EF4-FFF2-40B4-BE49-F238E27FC236}">
                  <a16:creationId xmlns:a16="http://schemas.microsoft.com/office/drawing/2014/main" id="{EB1DB61A-9DBC-4259-9A40-D4A37B12D04E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" name="Retângulo 128">
              <a:extLst>
                <a:ext uri="{FF2B5EF4-FFF2-40B4-BE49-F238E27FC236}">
                  <a16:creationId xmlns:a16="http://schemas.microsoft.com/office/drawing/2014/main" id="{69603710-16EE-4CE8-A0E6-EBCDB3E6E58A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" name="Retângulo 129">
              <a:extLst>
                <a:ext uri="{FF2B5EF4-FFF2-40B4-BE49-F238E27FC236}">
                  <a16:creationId xmlns:a16="http://schemas.microsoft.com/office/drawing/2014/main" id="{AF338921-327B-4632-BD56-C169D062E08F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" name="Retângulo 130">
              <a:extLst>
                <a:ext uri="{FF2B5EF4-FFF2-40B4-BE49-F238E27FC236}">
                  <a16:creationId xmlns:a16="http://schemas.microsoft.com/office/drawing/2014/main" id="{197AFF67-6633-4C96-A6E1-DA07E27D31AE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17">
            <a:extLst>
              <a:ext uri="{FF2B5EF4-FFF2-40B4-BE49-F238E27FC236}">
                <a16:creationId xmlns:a16="http://schemas.microsoft.com/office/drawing/2014/main" id="{9451A45F-A0FA-4A5E-8EA4-43BE93C93B5A}"/>
              </a:ext>
            </a:extLst>
          </p:cNvPr>
          <p:cNvGrpSpPr/>
          <p:nvPr/>
        </p:nvGrpSpPr>
        <p:grpSpPr>
          <a:xfrm>
            <a:off x="12821381" y="6576455"/>
            <a:ext cx="1369846" cy="237693"/>
            <a:chOff x="5931822" y="3459014"/>
            <a:chExt cx="1369846" cy="237693"/>
          </a:xfrm>
        </p:grpSpPr>
        <p:sp>
          <p:nvSpPr>
            <p:cNvPr id="12" name="Retângulo 118">
              <a:extLst>
                <a:ext uri="{FF2B5EF4-FFF2-40B4-BE49-F238E27FC236}">
                  <a16:creationId xmlns:a16="http://schemas.microsoft.com/office/drawing/2014/main" id="{3B80C31B-045F-480D-89D3-55E4DEE5B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" name="Retângulo 119">
              <a:extLst>
                <a:ext uri="{FF2B5EF4-FFF2-40B4-BE49-F238E27FC236}">
                  <a16:creationId xmlns:a16="http://schemas.microsoft.com/office/drawing/2014/main" id="{8D9E9B3F-0010-4A2A-8BAB-7DC68EBB82D7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14" name="Retângulo 120">
              <a:extLst>
                <a:ext uri="{FF2B5EF4-FFF2-40B4-BE49-F238E27FC236}">
                  <a16:creationId xmlns:a16="http://schemas.microsoft.com/office/drawing/2014/main" id="{E5771B92-BB62-44DB-A3F0-0EED7D1FCC62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" name="Retângulo 121">
              <a:extLst>
                <a:ext uri="{FF2B5EF4-FFF2-40B4-BE49-F238E27FC236}">
                  <a16:creationId xmlns:a16="http://schemas.microsoft.com/office/drawing/2014/main" id="{22DEF123-2357-462D-8CC5-D1A6E6BE42CC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" name="Retângulo 122">
              <a:extLst>
                <a:ext uri="{FF2B5EF4-FFF2-40B4-BE49-F238E27FC236}">
                  <a16:creationId xmlns:a16="http://schemas.microsoft.com/office/drawing/2014/main" id="{4D2A8988-9A45-4B7D-91D4-2C3582DC4B2E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" name="Retângulo 123">
              <a:extLst>
                <a:ext uri="{FF2B5EF4-FFF2-40B4-BE49-F238E27FC236}">
                  <a16:creationId xmlns:a16="http://schemas.microsoft.com/office/drawing/2014/main" id="{C8C06F28-7DF9-4853-BD15-33E4BEEE8709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52" name="Agrupar 114">
            <a:extLst>
              <a:ext uri="{FF2B5EF4-FFF2-40B4-BE49-F238E27FC236}">
                <a16:creationId xmlns:a16="http://schemas.microsoft.com/office/drawing/2014/main" id="{295F9763-B34D-4421-8EB9-7A7B324DCA8B}"/>
              </a:ext>
            </a:extLst>
          </p:cNvPr>
          <p:cNvGrpSpPr/>
          <p:nvPr/>
        </p:nvGrpSpPr>
        <p:grpSpPr>
          <a:xfrm>
            <a:off x="13407582" y="7953283"/>
            <a:ext cx="1369846" cy="237693"/>
            <a:chOff x="5857229" y="1842511"/>
            <a:chExt cx="1369846" cy="237693"/>
          </a:xfrm>
        </p:grpSpPr>
        <p:sp>
          <p:nvSpPr>
            <p:cNvPr id="53" name="Retângulo 139">
              <a:extLst>
                <a:ext uri="{FF2B5EF4-FFF2-40B4-BE49-F238E27FC236}">
                  <a16:creationId xmlns:a16="http://schemas.microsoft.com/office/drawing/2014/main" id="{D4C7D4D3-2FB8-4142-827A-774F3B44CE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54" name="Retângulo 140">
              <a:extLst>
                <a:ext uri="{FF2B5EF4-FFF2-40B4-BE49-F238E27FC236}">
                  <a16:creationId xmlns:a16="http://schemas.microsoft.com/office/drawing/2014/main" id="{D9F2CA46-A60F-4659-98FC-9F75776BAED9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55" name="Retângulo 141">
              <a:extLst>
                <a:ext uri="{FF2B5EF4-FFF2-40B4-BE49-F238E27FC236}">
                  <a16:creationId xmlns:a16="http://schemas.microsoft.com/office/drawing/2014/main" id="{B57F5951-E386-4661-AADC-B9B4EC7E3C23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56" name="Retângulo 142">
              <a:extLst>
                <a:ext uri="{FF2B5EF4-FFF2-40B4-BE49-F238E27FC236}">
                  <a16:creationId xmlns:a16="http://schemas.microsoft.com/office/drawing/2014/main" id="{965EDE7B-E6BF-4117-9255-86DCE163B2A5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57" name="Retângulo 143">
              <a:extLst>
                <a:ext uri="{FF2B5EF4-FFF2-40B4-BE49-F238E27FC236}">
                  <a16:creationId xmlns:a16="http://schemas.microsoft.com/office/drawing/2014/main" id="{7ED2E27C-D561-4514-8D99-24AEDBB6EE4B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58" name="Retângulo 144">
              <a:extLst>
                <a:ext uri="{FF2B5EF4-FFF2-40B4-BE49-F238E27FC236}">
                  <a16:creationId xmlns:a16="http://schemas.microsoft.com/office/drawing/2014/main" id="{D3ED3B41-DB62-4914-839F-714F5D6D7001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5</a:t>
              </a:r>
            </a:p>
          </p:txBody>
        </p:sp>
        <p:sp>
          <p:nvSpPr>
            <p:cNvPr id="59" name="Retângulo 145">
              <a:extLst>
                <a:ext uri="{FF2B5EF4-FFF2-40B4-BE49-F238E27FC236}">
                  <a16:creationId xmlns:a16="http://schemas.microsoft.com/office/drawing/2014/main" id="{03F009FB-7333-4955-B72B-8B9304E511DE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146">
              <a:extLst>
                <a:ext uri="{FF2B5EF4-FFF2-40B4-BE49-F238E27FC236}">
                  <a16:creationId xmlns:a16="http://schemas.microsoft.com/office/drawing/2014/main" id="{2682FECB-7D5C-4A44-84FF-0F6D99887B59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147">
              <a:extLst>
                <a:ext uri="{FF2B5EF4-FFF2-40B4-BE49-F238E27FC236}">
                  <a16:creationId xmlns:a16="http://schemas.microsoft.com/office/drawing/2014/main" id="{F26F712F-A27E-473F-88AF-A72F9CECDE8C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148">
              <a:extLst>
                <a:ext uri="{FF2B5EF4-FFF2-40B4-BE49-F238E27FC236}">
                  <a16:creationId xmlns:a16="http://schemas.microsoft.com/office/drawing/2014/main" id="{0532E284-7024-4ECB-8FA7-DE0CF41370DD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" name="Agrupar 114">
            <a:extLst>
              <a:ext uri="{FF2B5EF4-FFF2-40B4-BE49-F238E27FC236}">
                <a16:creationId xmlns:a16="http://schemas.microsoft.com/office/drawing/2014/main" id="{91A8F166-58BB-4C67-932F-57124C1F0D5B}"/>
              </a:ext>
            </a:extLst>
          </p:cNvPr>
          <p:cNvGrpSpPr/>
          <p:nvPr/>
        </p:nvGrpSpPr>
        <p:grpSpPr>
          <a:xfrm>
            <a:off x="15381911" y="7953283"/>
            <a:ext cx="1369846" cy="237693"/>
            <a:chOff x="5857229" y="1842511"/>
            <a:chExt cx="1369846" cy="237693"/>
          </a:xfrm>
        </p:grpSpPr>
        <p:sp>
          <p:nvSpPr>
            <p:cNvPr id="64" name="Retângulo 139">
              <a:extLst>
                <a:ext uri="{FF2B5EF4-FFF2-40B4-BE49-F238E27FC236}">
                  <a16:creationId xmlns:a16="http://schemas.microsoft.com/office/drawing/2014/main" id="{FCE302EF-853B-4CC5-A1EC-9444C378CD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5" name="Retângulo 140">
              <a:extLst>
                <a:ext uri="{FF2B5EF4-FFF2-40B4-BE49-F238E27FC236}">
                  <a16:creationId xmlns:a16="http://schemas.microsoft.com/office/drawing/2014/main" id="{E2FB4357-E643-4A42-ABEC-423B087F609E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6" name="Retângulo 141">
              <a:extLst>
                <a:ext uri="{FF2B5EF4-FFF2-40B4-BE49-F238E27FC236}">
                  <a16:creationId xmlns:a16="http://schemas.microsoft.com/office/drawing/2014/main" id="{908DD71E-8C1A-49AC-AEA0-B44072F7FC21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7" name="Retângulo 142">
              <a:extLst>
                <a:ext uri="{FF2B5EF4-FFF2-40B4-BE49-F238E27FC236}">
                  <a16:creationId xmlns:a16="http://schemas.microsoft.com/office/drawing/2014/main" id="{CA41AC69-90DB-403B-B517-69F319232A93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8" name="Retângulo 143">
              <a:extLst>
                <a:ext uri="{FF2B5EF4-FFF2-40B4-BE49-F238E27FC236}">
                  <a16:creationId xmlns:a16="http://schemas.microsoft.com/office/drawing/2014/main" id="{6BE8A665-1EEF-47E6-BCC9-EC800DE9A9C7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9" name="Retângulo 144">
              <a:extLst>
                <a:ext uri="{FF2B5EF4-FFF2-40B4-BE49-F238E27FC236}">
                  <a16:creationId xmlns:a16="http://schemas.microsoft.com/office/drawing/2014/main" id="{1EE3CCAF-CB10-435C-88D3-BD516AF2AEDD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5</a:t>
              </a:r>
            </a:p>
          </p:txBody>
        </p:sp>
        <p:sp>
          <p:nvSpPr>
            <p:cNvPr id="70" name="Retângulo 145">
              <a:extLst>
                <a:ext uri="{FF2B5EF4-FFF2-40B4-BE49-F238E27FC236}">
                  <a16:creationId xmlns:a16="http://schemas.microsoft.com/office/drawing/2014/main" id="{DE511BEC-8D8A-419C-8BA6-710C0BA6255E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146">
              <a:extLst>
                <a:ext uri="{FF2B5EF4-FFF2-40B4-BE49-F238E27FC236}">
                  <a16:creationId xmlns:a16="http://schemas.microsoft.com/office/drawing/2014/main" id="{763C2B18-ED50-4576-9301-B276694B8ECF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147">
              <a:extLst>
                <a:ext uri="{FF2B5EF4-FFF2-40B4-BE49-F238E27FC236}">
                  <a16:creationId xmlns:a16="http://schemas.microsoft.com/office/drawing/2014/main" id="{E17FFE02-6697-4574-B9FE-178B4A603278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148">
              <a:extLst>
                <a:ext uri="{FF2B5EF4-FFF2-40B4-BE49-F238E27FC236}">
                  <a16:creationId xmlns:a16="http://schemas.microsoft.com/office/drawing/2014/main" id="{50533484-B298-461C-9F4E-67C5CE9D04FD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4" name="Agrupar 113">
            <a:extLst>
              <a:ext uri="{FF2B5EF4-FFF2-40B4-BE49-F238E27FC236}">
                <a16:creationId xmlns:a16="http://schemas.microsoft.com/office/drawing/2014/main" id="{965E98DB-4215-4DD4-9F48-737C704C4232}"/>
              </a:ext>
            </a:extLst>
          </p:cNvPr>
          <p:cNvGrpSpPr/>
          <p:nvPr/>
        </p:nvGrpSpPr>
        <p:grpSpPr>
          <a:xfrm>
            <a:off x="12839657" y="5387782"/>
            <a:ext cx="1369846" cy="237693"/>
            <a:chOff x="5896608" y="2300134"/>
            <a:chExt cx="1369846" cy="237693"/>
          </a:xfrm>
        </p:grpSpPr>
        <p:sp>
          <p:nvSpPr>
            <p:cNvPr id="85" name="Retângulo 149">
              <a:extLst>
                <a:ext uri="{FF2B5EF4-FFF2-40B4-BE49-F238E27FC236}">
                  <a16:creationId xmlns:a16="http://schemas.microsoft.com/office/drawing/2014/main" id="{5B5C3825-3D37-4B26-8614-ED7D1407AD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6" name="Retângulo 150">
              <a:extLst>
                <a:ext uri="{FF2B5EF4-FFF2-40B4-BE49-F238E27FC236}">
                  <a16:creationId xmlns:a16="http://schemas.microsoft.com/office/drawing/2014/main" id="{ED3378E5-1B47-419A-ABE7-C64BDF65F173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7" name="Retângulo 151">
              <a:extLst>
                <a:ext uri="{FF2B5EF4-FFF2-40B4-BE49-F238E27FC236}">
                  <a16:creationId xmlns:a16="http://schemas.microsoft.com/office/drawing/2014/main" id="{BD938A20-A4BA-42D0-BF7E-3D2EA61FC5DE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8" name="Retângulo 152">
              <a:extLst>
                <a:ext uri="{FF2B5EF4-FFF2-40B4-BE49-F238E27FC236}">
                  <a16:creationId xmlns:a16="http://schemas.microsoft.com/office/drawing/2014/main" id="{19CCE78D-BDF1-4F3A-A318-0EEE5EC39644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9" name="Retângulo 153">
              <a:extLst>
                <a:ext uri="{FF2B5EF4-FFF2-40B4-BE49-F238E27FC236}">
                  <a16:creationId xmlns:a16="http://schemas.microsoft.com/office/drawing/2014/main" id="{A149AD75-4FEA-4E69-919C-890049498DAE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90" name="Retângulo 154">
              <a:extLst>
                <a:ext uri="{FF2B5EF4-FFF2-40B4-BE49-F238E27FC236}">
                  <a16:creationId xmlns:a16="http://schemas.microsoft.com/office/drawing/2014/main" id="{011F0373-581D-4946-9FD4-FC18908D9335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1" name="Retângulo 155">
              <a:extLst>
                <a:ext uri="{FF2B5EF4-FFF2-40B4-BE49-F238E27FC236}">
                  <a16:creationId xmlns:a16="http://schemas.microsoft.com/office/drawing/2014/main" id="{3C67A617-5484-4FAB-BDB9-0CDD24155F82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156">
              <a:extLst>
                <a:ext uri="{FF2B5EF4-FFF2-40B4-BE49-F238E27FC236}">
                  <a16:creationId xmlns:a16="http://schemas.microsoft.com/office/drawing/2014/main" id="{7AB01B12-2D06-40B3-A0F1-2BDADF615C54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157">
              <a:extLst>
                <a:ext uri="{FF2B5EF4-FFF2-40B4-BE49-F238E27FC236}">
                  <a16:creationId xmlns:a16="http://schemas.microsoft.com/office/drawing/2014/main" id="{49DCD89A-C6B4-4A7F-B14A-C3542096BDDE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4" name="Agrupar 115">
            <a:extLst>
              <a:ext uri="{FF2B5EF4-FFF2-40B4-BE49-F238E27FC236}">
                <a16:creationId xmlns:a16="http://schemas.microsoft.com/office/drawing/2014/main" id="{31AD06DD-29B9-48D6-843E-E9740C6B8D7B}"/>
              </a:ext>
            </a:extLst>
          </p:cNvPr>
          <p:cNvGrpSpPr/>
          <p:nvPr/>
        </p:nvGrpSpPr>
        <p:grpSpPr>
          <a:xfrm>
            <a:off x="3455024" y="1642709"/>
            <a:ext cx="1369846" cy="237693"/>
            <a:chOff x="5896608" y="2741501"/>
            <a:chExt cx="1369846" cy="237693"/>
          </a:xfrm>
        </p:grpSpPr>
        <p:sp>
          <p:nvSpPr>
            <p:cNvPr id="95" name="Retângulo 131">
              <a:extLst>
                <a:ext uri="{FF2B5EF4-FFF2-40B4-BE49-F238E27FC236}">
                  <a16:creationId xmlns:a16="http://schemas.microsoft.com/office/drawing/2014/main" id="{9C6EED1C-3805-4986-A88E-A2D858A996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6" name="Retângulo 132">
              <a:extLst>
                <a:ext uri="{FF2B5EF4-FFF2-40B4-BE49-F238E27FC236}">
                  <a16:creationId xmlns:a16="http://schemas.microsoft.com/office/drawing/2014/main" id="{C5B22DD7-0E38-4E60-8896-11D682FAACAD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7" name="Retângulo 133">
              <a:extLst>
                <a:ext uri="{FF2B5EF4-FFF2-40B4-BE49-F238E27FC236}">
                  <a16:creationId xmlns:a16="http://schemas.microsoft.com/office/drawing/2014/main" id="{9C5B9396-5D5B-4C36-AF9F-F122E924BE36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8" name="Retângulo 134">
              <a:extLst>
                <a:ext uri="{FF2B5EF4-FFF2-40B4-BE49-F238E27FC236}">
                  <a16:creationId xmlns:a16="http://schemas.microsoft.com/office/drawing/2014/main" id="{EC07174E-5D6F-4A0C-8871-C8E7DF47EB72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99" name="Retângulo 135">
              <a:extLst>
                <a:ext uri="{FF2B5EF4-FFF2-40B4-BE49-F238E27FC236}">
                  <a16:creationId xmlns:a16="http://schemas.microsoft.com/office/drawing/2014/main" id="{2714A07C-1624-4D5F-B31B-936BE0D6F084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0" name="Retângulo 136">
              <a:extLst>
                <a:ext uri="{FF2B5EF4-FFF2-40B4-BE49-F238E27FC236}">
                  <a16:creationId xmlns:a16="http://schemas.microsoft.com/office/drawing/2014/main" id="{B9BC86F8-B96E-4D5B-A84B-377B12781E61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1" name="Retângulo 137">
              <a:extLst>
                <a:ext uri="{FF2B5EF4-FFF2-40B4-BE49-F238E27FC236}">
                  <a16:creationId xmlns:a16="http://schemas.microsoft.com/office/drawing/2014/main" id="{71B03617-CA7C-4B8D-A47B-CADD4585B6BC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Retângulo 138">
              <a:extLst>
                <a:ext uri="{FF2B5EF4-FFF2-40B4-BE49-F238E27FC236}">
                  <a16:creationId xmlns:a16="http://schemas.microsoft.com/office/drawing/2014/main" id="{7D9DA611-F2C1-4148-AC60-A51C6F55E830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429A067-B6B5-4313-9C87-502713F2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66245" y="1"/>
            <a:ext cx="13831776" cy="6946902"/>
          </a:xfrm>
          <a:prstGeom prst="rect">
            <a:avLst/>
          </a:prstGeom>
        </p:spPr>
      </p:pic>
      <p:grpSp>
        <p:nvGrpSpPr>
          <p:cNvPr id="111" name="Agrupar 115">
            <a:extLst>
              <a:ext uri="{FF2B5EF4-FFF2-40B4-BE49-F238E27FC236}">
                <a16:creationId xmlns:a16="http://schemas.microsoft.com/office/drawing/2014/main" id="{BA5C6C81-1E4C-4A67-846A-DD1FDCD3A7A3}"/>
              </a:ext>
            </a:extLst>
          </p:cNvPr>
          <p:cNvGrpSpPr/>
          <p:nvPr/>
        </p:nvGrpSpPr>
        <p:grpSpPr>
          <a:xfrm>
            <a:off x="7307448" y="1642709"/>
            <a:ext cx="1369846" cy="237693"/>
            <a:chOff x="5896608" y="2741501"/>
            <a:chExt cx="1369846" cy="237693"/>
          </a:xfrm>
        </p:grpSpPr>
        <p:sp>
          <p:nvSpPr>
            <p:cNvPr id="112" name="Retângulo 131">
              <a:extLst>
                <a:ext uri="{FF2B5EF4-FFF2-40B4-BE49-F238E27FC236}">
                  <a16:creationId xmlns:a16="http://schemas.microsoft.com/office/drawing/2014/main" id="{12D088A6-E589-40E3-8518-922EFF5E2F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3" name="Retângulo 132">
              <a:extLst>
                <a:ext uri="{FF2B5EF4-FFF2-40B4-BE49-F238E27FC236}">
                  <a16:creationId xmlns:a16="http://schemas.microsoft.com/office/drawing/2014/main" id="{C22DD37E-4D13-406C-865B-3EFDF45565E6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4" name="Retângulo 133">
              <a:extLst>
                <a:ext uri="{FF2B5EF4-FFF2-40B4-BE49-F238E27FC236}">
                  <a16:creationId xmlns:a16="http://schemas.microsoft.com/office/drawing/2014/main" id="{A02D6049-E3B7-4E96-9FDD-BFFCDB147C33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5" name="Retângulo 134">
              <a:extLst>
                <a:ext uri="{FF2B5EF4-FFF2-40B4-BE49-F238E27FC236}">
                  <a16:creationId xmlns:a16="http://schemas.microsoft.com/office/drawing/2014/main" id="{323EF984-4DE7-4230-BE64-2FDE76D76376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116" name="Retângulo 135">
              <a:extLst>
                <a:ext uri="{FF2B5EF4-FFF2-40B4-BE49-F238E27FC236}">
                  <a16:creationId xmlns:a16="http://schemas.microsoft.com/office/drawing/2014/main" id="{A42F358F-93A7-44EB-8E89-543C43B12449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7" name="Retângulo 136">
              <a:extLst>
                <a:ext uri="{FF2B5EF4-FFF2-40B4-BE49-F238E27FC236}">
                  <a16:creationId xmlns:a16="http://schemas.microsoft.com/office/drawing/2014/main" id="{411FB19E-2204-4B4A-BC89-8F933B76340B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8" name="Retângulo 137">
              <a:extLst>
                <a:ext uri="{FF2B5EF4-FFF2-40B4-BE49-F238E27FC236}">
                  <a16:creationId xmlns:a16="http://schemas.microsoft.com/office/drawing/2014/main" id="{5E905D97-10B3-4697-AC8C-BF2E7FC3DAD6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Retângulo 138">
              <a:extLst>
                <a:ext uri="{FF2B5EF4-FFF2-40B4-BE49-F238E27FC236}">
                  <a16:creationId xmlns:a16="http://schemas.microsoft.com/office/drawing/2014/main" id="{A480CCC4-38FA-45C8-B256-458FDCA63973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0" name="Agrupar 113">
            <a:extLst>
              <a:ext uri="{FF2B5EF4-FFF2-40B4-BE49-F238E27FC236}">
                <a16:creationId xmlns:a16="http://schemas.microsoft.com/office/drawing/2014/main" id="{07E74FF2-BF1B-4A85-ABC9-54D5581F3532}"/>
              </a:ext>
            </a:extLst>
          </p:cNvPr>
          <p:cNvGrpSpPr/>
          <p:nvPr/>
        </p:nvGrpSpPr>
        <p:grpSpPr>
          <a:xfrm>
            <a:off x="3451574" y="2035011"/>
            <a:ext cx="1369846" cy="237693"/>
            <a:chOff x="5896608" y="2300134"/>
            <a:chExt cx="1369846" cy="237693"/>
          </a:xfrm>
        </p:grpSpPr>
        <p:sp>
          <p:nvSpPr>
            <p:cNvPr id="121" name="Retângulo 149">
              <a:extLst>
                <a:ext uri="{FF2B5EF4-FFF2-40B4-BE49-F238E27FC236}">
                  <a16:creationId xmlns:a16="http://schemas.microsoft.com/office/drawing/2014/main" id="{8D439DC3-DD41-45D9-ADC8-1F82049A37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2" name="Retângulo 150">
              <a:extLst>
                <a:ext uri="{FF2B5EF4-FFF2-40B4-BE49-F238E27FC236}">
                  <a16:creationId xmlns:a16="http://schemas.microsoft.com/office/drawing/2014/main" id="{4287300A-4959-4506-A182-73622DF537E4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3" name="Retângulo 151">
              <a:extLst>
                <a:ext uri="{FF2B5EF4-FFF2-40B4-BE49-F238E27FC236}">
                  <a16:creationId xmlns:a16="http://schemas.microsoft.com/office/drawing/2014/main" id="{6B6E16EB-4AB8-43D5-A454-EDFF312B7CBA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4" name="Retângulo 152">
              <a:extLst>
                <a:ext uri="{FF2B5EF4-FFF2-40B4-BE49-F238E27FC236}">
                  <a16:creationId xmlns:a16="http://schemas.microsoft.com/office/drawing/2014/main" id="{5B523907-9E14-43DD-85D0-2A42B3843C0B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5" name="Retângulo 153">
              <a:extLst>
                <a:ext uri="{FF2B5EF4-FFF2-40B4-BE49-F238E27FC236}">
                  <a16:creationId xmlns:a16="http://schemas.microsoft.com/office/drawing/2014/main" id="{39A1D609-48C4-4735-8B2F-096AA384A067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126" name="Retângulo 154">
              <a:extLst>
                <a:ext uri="{FF2B5EF4-FFF2-40B4-BE49-F238E27FC236}">
                  <a16:creationId xmlns:a16="http://schemas.microsoft.com/office/drawing/2014/main" id="{79DA9F0A-8B74-41F7-9CC5-C3F41766792F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7" name="Retângulo 155">
              <a:extLst>
                <a:ext uri="{FF2B5EF4-FFF2-40B4-BE49-F238E27FC236}">
                  <a16:creationId xmlns:a16="http://schemas.microsoft.com/office/drawing/2014/main" id="{D4B998A1-F1AC-4671-B8D9-DC734DFA9F68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Retângulo 156">
              <a:extLst>
                <a:ext uri="{FF2B5EF4-FFF2-40B4-BE49-F238E27FC236}">
                  <a16:creationId xmlns:a16="http://schemas.microsoft.com/office/drawing/2014/main" id="{5950F2B1-550A-423A-B0AE-B92E77C99F42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Retângulo 157">
              <a:extLst>
                <a:ext uri="{FF2B5EF4-FFF2-40B4-BE49-F238E27FC236}">
                  <a16:creationId xmlns:a16="http://schemas.microsoft.com/office/drawing/2014/main" id="{C5477243-E122-4BF1-BADE-A0F2D8631E35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0" name="Agrupar 116">
            <a:extLst>
              <a:ext uri="{FF2B5EF4-FFF2-40B4-BE49-F238E27FC236}">
                <a16:creationId xmlns:a16="http://schemas.microsoft.com/office/drawing/2014/main" id="{557BB7A6-3FA9-4BFF-976F-F7C83D05EE2E}"/>
              </a:ext>
            </a:extLst>
          </p:cNvPr>
          <p:cNvGrpSpPr/>
          <p:nvPr/>
        </p:nvGrpSpPr>
        <p:grpSpPr>
          <a:xfrm>
            <a:off x="7322781" y="2031317"/>
            <a:ext cx="1369846" cy="237693"/>
            <a:chOff x="5916049" y="3087950"/>
            <a:chExt cx="1369846" cy="237693"/>
          </a:xfrm>
        </p:grpSpPr>
        <p:sp>
          <p:nvSpPr>
            <p:cNvPr id="141" name="Retângulo 124">
              <a:extLst>
                <a:ext uri="{FF2B5EF4-FFF2-40B4-BE49-F238E27FC236}">
                  <a16:creationId xmlns:a16="http://schemas.microsoft.com/office/drawing/2014/main" id="{8DEAD13F-38E4-4962-B087-5E05393B1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2" name="Retângulo 125">
              <a:extLst>
                <a:ext uri="{FF2B5EF4-FFF2-40B4-BE49-F238E27FC236}">
                  <a16:creationId xmlns:a16="http://schemas.microsoft.com/office/drawing/2014/main" id="{D2149070-FF2F-4DD2-B0A1-2B5342BC73E8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3" name="Retângulo 126">
              <a:extLst>
                <a:ext uri="{FF2B5EF4-FFF2-40B4-BE49-F238E27FC236}">
                  <a16:creationId xmlns:a16="http://schemas.microsoft.com/office/drawing/2014/main" id="{DDF9F4D1-4030-47AE-8C8F-A394B8772662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2</a:t>
              </a:r>
            </a:p>
          </p:txBody>
        </p:sp>
        <p:sp>
          <p:nvSpPr>
            <p:cNvPr id="144" name="Retângulo 127">
              <a:extLst>
                <a:ext uri="{FF2B5EF4-FFF2-40B4-BE49-F238E27FC236}">
                  <a16:creationId xmlns:a16="http://schemas.microsoft.com/office/drawing/2014/main" id="{BE8157FD-1B55-464B-BBB4-88DF014D26E0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5" name="Retângulo 128">
              <a:extLst>
                <a:ext uri="{FF2B5EF4-FFF2-40B4-BE49-F238E27FC236}">
                  <a16:creationId xmlns:a16="http://schemas.microsoft.com/office/drawing/2014/main" id="{A17219B5-216D-41CB-9A2A-4AA9E5EFBDA2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6" name="Retângulo 129">
              <a:extLst>
                <a:ext uri="{FF2B5EF4-FFF2-40B4-BE49-F238E27FC236}">
                  <a16:creationId xmlns:a16="http://schemas.microsoft.com/office/drawing/2014/main" id="{69ACCC7A-FB18-4E17-9E4C-CB570790AAA1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7" name="Retângulo 130">
              <a:extLst>
                <a:ext uri="{FF2B5EF4-FFF2-40B4-BE49-F238E27FC236}">
                  <a16:creationId xmlns:a16="http://schemas.microsoft.com/office/drawing/2014/main" id="{C4051209-F055-4561-89DC-40CE2D24D5A7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6" name="Agrupar 117">
            <a:extLst>
              <a:ext uri="{FF2B5EF4-FFF2-40B4-BE49-F238E27FC236}">
                <a16:creationId xmlns:a16="http://schemas.microsoft.com/office/drawing/2014/main" id="{72DD8C81-0922-438F-B16A-F7E60C3A2DC7}"/>
              </a:ext>
            </a:extLst>
          </p:cNvPr>
          <p:cNvGrpSpPr/>
          <p:nvPr/>
        </p:nvGrpSpPr>
        <p:grpSpPr>
          <a:xfrm>
            <a:off x="7307448" y="2454667"/>
            <a:ext cx="1369846" cy="237693"/>
            <a:chOff x="5931822" y="3459014"/>
            <a:chExt cx="1369846" cy="237693"/>
          </a:xfrm>
        </p:grpSpPr>
        <p:sp>
          <p:nvSpPr>
            <p:cNvPr id="157" name="Retângulo 118">
              <a:extLst>
                <a:ext uri="{FF2B5EF4-FFF2-40B4-BE49-F238E27FC236}">
                  <a16:creationId xmlns:a16="http://schemas.microsoft.com/office/drawing/2014/main" id="{C4B963AF-81A5-4795-8FDE-C9943803CB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8" name="Retângulo 119">
              <a:extLst>
                <a:ext uri="{FF2B5EF4-FFF2-40B4-BE49-F238E27FC236}">
                  <a16:creationId xmlns:a16="http://schemas.microsoft.com/office/drawing/2014/main" id="{8AC1D617-4458-424F-8E91-58D1ECAE856A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159" name="Retângulo 120">
              <a:extLst>
                <a:ext uri="{FF2B5EF4-FFF2-40B4-BE49-F238E27FC236}">
                  <a16:creationId xmlns:a16="http://schemas.microsoft.com/office/drawing/2014/main" id="{1AA07517-33E3-461B-B304-84A78246E0D6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0" name="Retângulo 121">
              <a:extLst>
                <a:ext uri="{FF2B5EF4-FFF2-40B4-BE49-F238E27FC236}">
                  <a16:creationId xmlns:a16="http://schemas.microsoft.com/office/drawing/2014/main" id="{0CC425EE-BA7F-4E63-8CF1-F26229EECF16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1" name="Retângulo 122">
              <a:extLst>
                <a:ext uri="{FF2B5EF4-FFF2-40B4-BE49-F238E27FC236}">
                  <a16:creationId xmlns:a16="http://schemas.microsoft.com/office/drawing/2014/main" id="{840E1858-2395-4318-872C-CF19D99A0784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2" name="Retângulo 123">
              <a:extLst>
                <a:ext uri="{FF2B5EF4-FFF2-40B4-BE49-F238E27FC236}">
                  <a16:creationId xmlns:a16="http://schemas.microsoft.com/office/drawing/2014/main" id="{7995F478-296F-4631-BF14-0260B965CA37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163" name="Agrupar 115">
            <a:extLst>
              <a:ext uri="{FF2B5EF4-FFF2-40B4-BE49-F238E27FC236}">
                <a16:creationId xmlns:a16="http://schemas.microsoft.com/office/drawing/2014/main" id="{A0DEFFB4-24B0-4BDA-83B5-E001EED4739F}"/>
              </a:ext>
            </a:extLst>
          </p:cNvPr>
          <p:cNvGrpSpPr/>
          <p:nvPr/>
        </p:nvGrpSpPr>
        <p:grpSpPr>
          <a:xfrm>
            <a:off x="5455001" y="2450016"/>
            <a:ext cx="1369846" cy="237693"/>
            <a:chOff x="5896608" y="2741501"/>
            <a:chExt cx="1369846" cy="237693"/>
          </a:xfrm>
        </p:grpSpPr>
        <p:sp>
          <p:nvSpPr>
            <p:cNvPr id="164" name="Retângulo 131">
              <a:extLst>
                <a:ext uri="{FF2B5EF4-FFF2-40B4-BE49-F238E27FC236}">
                  <a16:creationId xmlns:a16="http://schemas.microsoft.com/office/drawing/2014/main" id="{33556209-D82D-4E02-BA14-6B4549455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5" name="Retângulo 132">
              <a:extLst>
                <a:ext uri="{FF2B5EF4-FFF2-40B4-BE49-F238E27FC236}">
                  <a16:creationId xmlns:a16="http://schemas.microsoft.com/office/drawing/2014/main" id="{294C3A91-FED5-4C03-B4BD-17BE15FC4368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6" name="Retângulo 133">
              <a:extLst>
                <a:ext uri="{FF2B5EF4-FFF2-40B4-BE49-F238E27FC236}">
                  <a16:creationId xmlns:a16="http://schemas.microsoft.com/office/drawing/2014/main" id="{4AF0045A-5008-4F74-86AA-44186297D8AC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7" name="Retângulo 134">
              <a:extLst>
                <a:ext uri="{FF2B5EF4-FFF2-40B4-BE49-F238E27FC236}">
                  <a16:creationId xmlns:a16="http://schemas.microsoft.com/office/drawing/2014/main" id="{E08AF216-84FE-4487-9675-6CF8A288273B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168" name="Retângulo 135">
              <a:extLst>
                <a:ext uri="{FF2B5EF4-FFF2-40B4-BE49-F238E27FC236}">
                  <a16:creationId xmlns:a16="http://schemas.microsoft.com/office/drawing/2014/main" id="{CD7ABE41-F807-4D58-ABBE-657970920FFF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9" name="Retângulo 136">
              <a:extLst>
                <a:ext uri="{FF2B5EF4-FFF2-40B4-BE49-F238E27FC236}">
                  <a16:creationId xmlns:a16="http://schemas.microsoft.com/office/drawing/2014/main" id="{4B086904-E222-4F0B-BF24-3DFDF14D2165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0" name="Retângulo 137">
              <a:extLst>
                <a:ext uri="{FF2B5EF4-FFF2-40B4-BE49-F238E27FC236}">
                  <a16:creationId xmlns:a16="http://schemas.microsoft.com/office/drawing/2014/main" id="{89AFF684-57BD-42EF-BB83-C533C0824675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Retângulo 138">
              <a:extLst>
                <a:ext uri="{FF2B5EF4-FFF2-40B4-BE49-F238E27FC236}">
                  <a16:creationId xmlns:a16="http://schemas.microsoft.com/office/drawing/2014/main" id="{1EB9844A-B611-498A-8919-9C40A98BF24D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2" name="Agrupar 113">
            <a:extLst>
              <a:ext uri="{FF2B5EF4-FFF2-40B4-BE49-F238E27FC236}">
                <a16:creationId xmlns:a16="http://schemas.microsoft.com/office/drawing/2014/main" id="{8D9E4392-7B03-4062-9B20-B82786E8D489}"/>
              </a:ext>
            </a:extLst>
          </p:cNvPr>
          <p:cNvGrpSpPr/>
          <p:nvPr/>
        </p:nvGrpSpPr>
        <p:grpSpPr>
          <a:xfrm>
            <a:off x="3451574" y="2454648"/>
            <a:ext cx="1369846" cy="237693"/>
            <a:chOff x="5896608" y="2300134"/>
            <a:chExt cx="1369846" cy="237693"/>
          </a:xfrm>
        </p:grpSpPr>
        <p:sp>
          <p:nvSpPr>
            <p:cNvPr id="173" name="Retângulo 149">
              <a:extLst>
                <a:ext uri="{FF2B5EF4-FFF2-40B4-BE49-F238E27FC236}">
                  <a16:creationId xmlns:a16="http://schemas.microsoft.com/office/drawing/2014/main" id="{822F4D37-01C4-4CF0-96C5-AC802C446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4" name="Retângulo 150">
              <a:extLst>
                <a:ext uri="{FF2B5EF4-FFF2-40B4-BE49-F238E27FC236}">
                  <a16:creationId xmlns:a16="http://schemas.microsoft.com/office/drawing/2014/main" id="{D3734533-8451-4ABE-B3FA-8986C97D1FB0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5" name="Retângulo 151">
              <a:extLst>
                <a:ext uri="{FF2B5EF4-FFF2-40B4-BE49-F238E27FC236}">
                  <a16:creationId xmlns:a16="http://schemas.microsoft.com/office/drawing/2014/main" id="{611689C1-8080-41E9-BF9C-01ED29241ED7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6" name="Retângulo 152">
              <a:extLst>
                <a:ext uri="{FF2B5EF4-FFF2-40B4-BE49-F238E27FC236}">
                  <a16:creationId xmlns:a16="http://schemas.microsoft.com/office/drawing/2014/main" id="{BB028CC6-C1A6-4350-A17A-C4D78B156413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7" name="Retângulo 153">
              <a:extLst>
                <a:ext uri="{FF2B5EF4-FFF2-40B4-BE49-F238E27FC236}">
                  <a16:creationId xmlns:a16="http://schemas.microsoft.com/office/drawing/2014/main" id="{4E5434FF-293D-4D6D-A12F-074AE5B70DF3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178" name="Retângulo 154">
              <a:extLst>
                <a:ext uri="{FF2B5EF4-FFF2-40B4-BE49-F238E27FC236}">
                  <a16:creationId xmlns:a16="http://schemas.microsoft.com/office/drawing/2014/main" id="{A66C3055-6599-4441-9CDC-4778748B6EDF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9" name="Retângulo 155">
              <a:extLst>
                <a:ext uri="{FF2B5EF4-FFF2-40B4-BE49-F238E27FC236}">
                  <a16:creationId xmlns:a16="http://schemas.microsoft.com/office/drawing/2014/main" id="{3D4B8836-4DAF-43FC-9003-5815A5A6018A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0" name="Retângulo 156">
              <a:extLst>
                <a:ext uri="{FF2B5EF4-FFF2-40B4-BE49-F238E27FC236}">
                  <a16:creationId xmlns:a16="http://schemas.microsoft.com/office/drawing/2014/main" id="{6E17FD16-D876-437D-8CAB-EC285D70E076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1" name="Retângulo 157">
              <a:extLst>
                <a:ext uri="{FF2B5EF4-FFF2-40B4-BE49-F238E27FC236}">
                  <a16:creationId xmlns:a16="http://schemas.microsoft.com/office/drawing/2014/main" id="{5351424C-F9E2-462B-A06C-7A412C8DD37E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82" name="Agrupar 114">
            <a:extLst>
              <a:ext uri="{FF2B5EF4-FFF2-40B4-BE49-F238E27FC236}">
                <a16:creationId xmlns:a16="http://schemas.microsoft.com/office/drawing/2014/main" id="{846AD286-D4F4-485F-8893-B243F53C5E84}"/>
              </a:ext>
            </a:extLst>
          </p:cNvPr>
          <p:cNvGrpSpPr/>
          <p:nvPr/>
        </p:nvGrpSpPr>
        <p:grpSpPr>
          <a:xfrm>
            <a:off x="3451574" y="2792941"/>
            <a:ext cx="1369846" cy="237693"/>
            <a:chOff x="5857229" y="1842511"/>
            <a:chExt cx="1369846" cy="237693"/>
          </a:xfrm>
        </p:grpSpPr>
        <p:sp>
          <p:nvSpPr>
            <p:cNvPr id="183" name="Retângulo 139">
              <a:extLst>
                <a:ext uri="{FF2B5EF4-FFF2-40B4-BE49-F238E27FC236}">
                  <a16:creationId xmlns:a16="http://schemas.microsoft.com/office/drawing/2014/main" id="{76BF72CB-7938-4700-B1C2-30F15CC446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4" name="Retângulo 140">
              <a:extLst>
                <a:ext uri="{FF2B5EF4-FFF2-40B4-BE49-F238E27FC236}">
                  <a16:creationId xmlns:a16="http://schemas.microsoft.com/office/drawing/2014/main" id="{A194B9FE-A4C1-4368-ADFE-6A4A398D8962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5" name="Retângulo 141">
              <a:extLst>
                <a:ext uri="{FF2B5EF4-FFF2-40B4-BE49-F238E27FC236}">
                  <a16:creationId xmlns:a16="http://schemas.microsoft.com/office/drawing/2014/main" id="{6CB268D7-A48F-4EB2-8E48-442A50D3E58C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6" name="Retângulo 142">
              <a:extLst>
                <a:ext uri="{FF2B5EF4-FFF2-40B4-BE49-F238E27FC236}">
                  <a16:creationId xmlns:a16="http://schemas.microsoft.com/office/drawing/2014/main" id="{8B9E4C0C-431C-4A89-BE71-9761BDDF8DC6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7" name="Retângulo 143">
              <a:extLst>
                <a:ext uri="{FF2B5EF4-FFF2-40B4-BE49-F238E27FC236}">
                  <a16:creationId xmlns:a16="http://schemas.microsoft.com/office/drawing/2014/main" id="{96E87B8B-A677-402D-971A-1589D9086B25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8" name="Retângulo 144">
              <a:extLst>
                <a:ext uri="{FF2B5EF4-FFF2-40B4-BE49-F238E27FC236}">
                  <a16:creationId xmlns:a16="http://schemas.microsoft.com/office/drawing/2014/main" id="{2FD80899-0E08-4530-BDAF-CF74401DD6C4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5</a:t>
              </a:r>
            </a:p>
          </p:txBody>
        </p:sp>
        <p:sp>
          <p:nvSpPr>
            <p:cNvPr id="189" name="Retângulo 145">
              <a:extLst>
                <a:ext uri="{FF2B5EF4-FFF2-40B4-BE49-F238E27FC236}">
                  <a16:creationId xmlns:a16="http://schemas.microsoft.com/office/drawing/2014/main" id="{97E05CFC-EFD6-4C3C-985C-8450F01DD7F8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0" name="Retângulo 146">
              <a:extLst>
                <a:ext uri="{FF2B5EF4-FFF2-40B4-BE49-F238E27FC236}">
                  <a16:creationId xmlns:a16="http://schemas.microsoft.com/office/drawing/2014/main" id="{185A0B2E-7F17-4EE3-9F11-2560A4917BCD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1" name="Retângulo 147">
              <a:extLst>
                <a:ext uri="{FF2B5EF4-FFF2-40B4-BE49-F238E27FC236}">
                  <a16:creationId xmlns:a16="http://schemas.microsoft.com/office/drawing/2014/main" id="{A88FCBD3-7A43-4428-BF4A-1FB64B79DF48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2" name="Retângulo 148">
              <a:extLst>
                <a:ext uri="{FF2B5EF4-FFF2-40B4-BE49-F238E27FC236}">
                  <a16:creationId xmlns:a16="http://schemas.microsoft.com/office/drawing/2014/main" id="{2176E076-30F8-4974-AE82-3C95C31B080C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2" name="Agrupar 115">
            <a:extLst>
              <a:ext uri="{FF2B5EF4-FFF2-40B4-BE49-F238E27FC236}">
                <a16:creationId xmlns:a16="http://schemas.microsoft.com/office/drawing/2014/main" id="{8FCF1CD2-342D-40B4-B11D-3A5017825161}"/>
              </a:ext>
            </a:extLst>
          </p:cNvPr>
          <p:cNvGrpSpPr/>
          <p:nvPr/>
        </p:nvGrpSpPr>
        <p:grpSpPr>
          <a:xfrm>
            <a:off x="5455001" y="2798879"/>
            <a:ext cx="1369846" cy="237693"/>
            <a:chOff x="5896608" y="2741501"/>
            <a:chExt cx="1369846" cy="237693"/>
          </a:xfrm>
        </p:grpSpPr>
        <p:sp>
          <p:nvSpPr>
            <p:cNvPr id="203" name="Retângulo 131">
              <a:extLst>
                <a:ext uri="{FF2B5EF4-FFF2-40B4-BE49-F238E27FC236}">
                  <a16:creationId xmlns:a16="http://schemas.microsoft.com/office/drawing/2014/main" id="{FA504764-D028-46F0-BF64-9515190F4B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4" name="Retângulo 132">
              <a:extLst>
                <a:ext uri="{FF2B5EF4-FFF2-40B4-BE49-F238E27FC236}">
                  <a16:creationId xmlns:a16="http://schemas.microsoft.com/office/drawing/2014/main" id="{39BD5E03-3001-4DFA-8AF8-AE00EE42604E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5" name="Retângulo 133">
              <a:extLst>
                <a:ext uri="{FF2B5EF4-FFF2-40B4-BE49-F238E27FC236}">
                  <a16:creationId xmlns:a16="http://schemas.microsoft.com/office/drawing/2014/main" id="{BB20D1C4-DE92-4A71-9664-7B9081857C93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6" name="Retângulo 134">
              <a:extLst>
                <a:ext uri="{FF2B5EF4-FFF2-40B4-BE49-F238E27FC236}">
                  <a16:creationId xmlns:a16="http://schemas.microsoft.com/office/drawing/2014/main" id="{8477540F-FC48-451B-A59F-5596D820785E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07" name="Retângulo 135">
              <a:extLst>
                <a:ext uri="{FF2B5EF4-FFF2-40B4-BE49-F238E27FC236}">
                  <a16:creationId xmlns:a16="http://schemas.microsoft.com/office/drawing/2014/main" id="{D7421723-9EF4-4BEB-B85A-BCBC7B6DF76C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8" name="Retângulo 136">
              <a:extLst>
                <a:ext uri="{FF2B5EF4-FFF2-40B4-BE49-F238E27FC236}">
                  <a16:creationId xmlns:a16="http://schemas.microsoft.com/office/drawing/2014/main" id="{C88DD216-A859-43FA-B5BB-C6D5B9B29BB3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9" name="Retângulo 137">
              <a:extLst>
                <a:ext uri="{FF2B5EF4-FFF2-40B4-BE49-F238E27FC236}">
                  <a16:creationId xmlns:a16="http://schemas.microsoft.com/office/drawing/2014/main" id="{767FB377-CA16-4BDC-8C02-4C01CAC53628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0" name="Retângulo 138">
              <a:extLst>
                <a:ext uri="{FF2B5EF4-FFF2-40B4-BE49-F238E27FC236}">
                  <a16:creationId xmlns:a16="http://schemas.microsoft.com/office/drawing/2014/main" id="{DA3987A8-1230-4DB9-B45A-DEF1411AF8FD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1" name="Agrupar 117">
            <a:extLst>
              <a:ext uri="{FF2B5EF4-FFF2-40B4-BE49-F238E27FC236}">
                <a16:creationId xmlns:a16="http://schemas.microsoft.com/office/drawing/2014/main" id="{FB5A0C3C-679E-4585-8202-0744CF0CC35E}"/>
              </a:ext>
            </a:extLst>
          </p:cNvPr>
          <p:cNvGrpSpPr/>
          <p:nvPr/>
        </p:nvGrpSpPr>
        <p:grpSpPr>
          <a:xfrm>
            <a:off x="7307448" y="2802554"/>
            <a:ext cx="1369846" cy="237693"/>
            <a:chOff x="5931822" y="3459014"/>
            <a:chExt cx="1369846" cy="237693"/>
          </a:xfrm>
        </p:grpSpPr>
        <p:sp>
          <p:nvSpPr>
            <p:cNvPr id="212" name="Retângulo 118">
              <a:extLst>
                <a:ext uri="{FF2B5EF4-FFF2-40B4-BE49-F238E27FC236}">
                  <a16:creationId xmlns:a16="http://schemas.microsoft.com/office/drawing/2014/main" id="{A6F374A4-00E3-4D5F-8485-20B51D95F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3" name="Retângulo 119">
              <a:extLst>
                <a:ext uri="{FF2B5EF4-FFF2-40B4-BE49-F238E27FC236}">
                  <a16:creationId xmlns:a16="http://schemas.microsoft.com/office/drawing/2014/main" id="{0D4E1E48-F297-41FE-95B2-6E7C40BFA8A3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214" name="Retângulo 120">
              <a:extLst>
                <a:ext uri="{FF2B5EF4-FFF2-40B4-BE49-F238E27FC236}">
                  <a16:creationId xmlns:a16="http://schemas.microsoft.com/office/drawing/2014/main" id="{70CF8494-43D1-4135-A3CC-647F796A693D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5" name="Retângulo 121">
              <a:extLst>
                <a:ext uri="{FF2B5EF4-FFF2-40B4-BE49-F238E27FC236}">
                  <a16:creationId xmlns:a16="http://schemas.microsoft.com/office/drawing/2014/main" id="{D19BE7CF-03D3-4020-A084-E28D9B2326FF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6" name="Retângulo 122">
              <a:extLst>
                <a:ext uri="{FF2B5EF4-FFF2-40B4-BE49-F238E27FC236}">
                  <a16:creationId xmlns:a16="http://schemas.microsoft.com/office/drawing/2014/main" id="{EC686723-048C-4911-8F42-EF4BF6EA58DA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7" name="Retângulo 123">
              <a:extLst>
                <a:ext uri="{FF2B5EF4-FFF2-40B4-BE49-F238E27FC236}">
                  <a16:creationId xmlns:a16="http://schemas.microsoft.com/office/drawing/2014/main" id="{CA20177D-5683-4D8B-B11F-C50D94823BC8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218" name="Agrupar 113">
            <a:extLst>
              <a:ext uri="{FF2B5EF4-FFF2-40B4-BE49-F238E27FC236}">
                <a16:creationId xmlns:a16="http://schemas.microsoft.com/office/drawing/2014/main" id="{9AC38F9E-7209-4A74-8BCD-BD73CF6A7159}"/>
              </a:ext>
            </a:extLst>
          </p:cNvPr>
          <p:cNvGrpSpPr/>
          <p:nvPr/>
        </p:nvGrpSpPr>
        <p:grpSpPr>
          <a:xfrm>
            <a:off x="3451574" y="4248507"/>
            <a:ext cx="1369846" cy="237693"/>
            <a:chOff x="5896608" y="2300134"/>
            <a:chExt cx="1369846" cy="237693"/>
          </a:xfrm>
        </p:grpSpPr>
        <p:sp>
          <p:nvSpPr>
            <p:cNvPr id="219" name="Retângulo 149">
              <a:extLst>
                <a:ext uri="{FF2B5EF4-FFF2-40B4-BE49-F238E27FC236}">
                  <a16:creationId xmlns:a16="http://schemas.microsoft.com/office/drawing/2014/main" id="{F89F4FB5-9535-4FFD-A974-AC9821B198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0" name="Retângulo 150">
              <a:extLst>
                <a:ext uri="{FF2B5EF4-FFF2-40B4-BE49-F238E27FC236}">
                  <a16:creationId xmlns:a16="http://schemas.microsoft.com/office/drawing/2014/main" id="{03985B5F-0EAA-4B2F-A631-DBAFFF7B5484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1" name="Retângulo 151">
              <a:extLst>
                <a:ext uri="{FF2B5EF4-FFF2-40B4-BE49-F238E27FC236}">
                  <a16:creationId xmlns:a16="http://schemas.microsoft.com/office/drawing/2014/main" id="{07ADE344-01B5-46D9-AE8D-CDD14D079017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2" name="Retângulo 152">
              <a:extLst>
                <a:ext uri="{FF2B5EF4-FFF2-40B4-BE49-F238E27FC236}">
                  <a16:creationId xmlns:a16="http://schemas.microsoft.com/office/drawing/2014/main" id="{4BB86A3D-AB65-4EEF-841D-43571746D0D6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3" name="Retângulo 153">
              <a:extLst>
                <a:ext uri="{FF2B5EF4-FFF2-40B4-BE49-F238E27FC236}">
                  <a16:creationId xmlns:a16="http://schemas.microsoft.com/office/drawing/2014/main" id="{020482F2-EE2C-457D-B3B3-34559602F534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24" name="Retângulo 154">
              <a:extLst>
                <a:ext uri="{FF2B5EF4-FFF2-40B4-BE49-F238E27FC236}">
                  <a16:creationId xmlns:a16="http://schemas.microsoft.com/office/drawing/2014/main" id="{994EEFBC-A3C8-465E-B5BB-E487720CD91C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5" name="Retângulo 155">
              <a:extLst>
                <a:ext uri="{FF2B5EF4-FFF2-40B4-BE49-F238E27FC236}">
                  <a16:creationId xmlns:a16="http://schemas.microsoft.com/office/drawing/2014/main" id="{EFD8D63B-DDE0-465E-A2A0-6B70DC819A74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Retângulo 156">
              <a:extLst>
                <a:ext uri="{FF2B5EF4-FFF2-40B4-BE49-F238E27FC236}">
                  <a16:creationId xmlns:a16="http://schemas.microsoft.com/office/drawing/2014/main" id="{E99996EF-88B0-4FEE-AC7C-C5CC5ACA7BC1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Retângulo 157">
              <a:extLst>
                <a:ext uri="{FF2B5EF4-FFF2-40B4-BE49-F238E27FC236}">
                  <a16:creationId xmlns:a16="http://schemas.microsoft.com/office/drawing/2014/main" id="{EC42974A-2CD9-4B92-868A-D4A5291E6945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8" name="Agrupar 116">
            <a:extLst>
              <a:ext uri="{FF2B5EF4-FFF2-40B4-BE49-F238E27FC236}">
                <a16:creationId xmlns:a16="http://schemas.microsoft.com/office/drawing/2014/main" id="{B99A993B-6ADE-4565-A5B8-32439F51052A}"/>
              </a:ext>
            </a:extLst>
          </p:cNvPr>
          <p:cNvGrpSpPr/>
          <p:nvPr/>
        </p:nvGrpSpPr>
        <p:grpSpPr>
          <a:xfrm>
            <a:off x="5455001" y="4250333"/>
            <a:ext cx="1369846" cy="237693"/>
            <a:chOff x="5916049" y="3087950"/>
            <a:chExt cx="1369846" cy="237693"/>
          </a:xfrm>
        </p:grpSpPr>
        <p:sp>
          <p:nvSpPr>
            <p:cNvPr id="229" name="Retângulo 124">
              <a:extLst>
                <a:ext uri="{FF2B5EF4-FFF2-40B4-BE49-F238E27FC236}">
                  <a16:creationId xmlns:a16="http://schemas.microsoft.com/office/drawing/2014/main" id="{FC75DA81-53EC-4A4F-B09D-FEA30AE92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0" name="Retângulo 125">
              <a:extLst>
                <a:ext uri="{FF2B5EF4-FFF2-40B4-BE49-F238E27FC236}">
                  <a16:creationId xmlns:a16="http://schemas.microsoft.com/office/drawing/2014/main" id="{23852D87-7EA5-4D73-AE92-2019C88FF684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1" name="Retângulo 126">
              <a:extLst>
                <a:ext uri="{FF2B5EF4-FFF2-40B4-BE49-F238E27FC236}">
                  <a16:creationId xmlns:a16="http://schemas.microsoft.com/office/drawing/2014/main" id="{F680E7DB-AF15-4402-9716-710023CC9A2D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232" name="Retângulo 127">
              <a:extLst>
                <a:ext uri="{FF2B5EF4-FFF2-40B4-BE49-F238E27FC236}">
                  <a16:creationId xmlns:a16="http://schemas.microsoft.com/office/drawing/2014/main" id="{0956B70C-11EB-4530-A6DA-D81A11BC6718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3" name="Retângulo 128">
              <a:extLst>
                <a:ext uri="{FF2B5EF4-FFF2-40B4-BE49-F238E27FC236}">
                  <a16:creationId xmlns:a16="http://schemas.microsoft.com/office/drawing/2014/main" id="{2B563941-8DB1-4A6E-A0BA-C28C3C056388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4" name="Retângulo 129">
              <a:extLst>
                <a:ext uri="{FF2B5EF4-FFF2-40B4-BE49-F238E27FC236}">
                  <a16:creationId xmlns:a16="http://schemas.microsoft.com/office/drawing/2014/main" id="{BEDC0B87-6657-470A-AC30-A4B5F799114C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5" name="Retângulo 130">
              <a:extLst>
                <a:ext uri="{FF2B5EF4-FFF2-40B4-BE49-F238E27FC236}">
                  <a16:creationId xmlns:a16="http://schemas.microsoft.com/office/drawing/2014/main" id="{1BB4E12B-A779-4EC4-A3DE-B6C897B352F6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6" name="Agrupar 113">
            <a:extLst>
              <a:ext uri="{FF2B5EF4-FFF2-40B4-BE49-F238E27FC236}">
                <a16:creationId xmlns:a16="http://schemas.microsoft.com/office/drawing/2014/main" id="{BB8F25A4-611C-49E4-9EB8-FB1BE342429F}"/>
              </a:ext>
            </a:extLst>
          </p:cNvPr>
          <p:cNvGrpSpPr/>
          <p:nvPr/>
        </p:nvGrpSpPr>
        <p:grpSpPr>
          <a:xfrm>
            <a:off x="3451574" y="3638978"/>
            <a:ext cx="1369846" cy="237693"/>
            <a:chOff x="5896608" y="2300134"/>
            <a:chExt cx="1369846" cy="237693"/>
          </a:xfrm>
        </p:grpSpPr>
        <p:sp>
          <p:nvSpPr>
            <p:cNvPr id="237" name="Retângulo 149">
              <a:extLst>
                <a:ext uri="{FF2B5EF4-FFF2-40B4-BE49-F238E27FC236}">
                  <a16:creationId xmlns:a16="http://schemas.microsoft.com/office/drawing/2014/main" id="{2C600357-9989-491E-85BD-07F0C65AE0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8" name="Retângulo 150">
              <a:extLst>
                <a:ext uri="{FF2B5EF4-FFF2-40B4-BE49-F238E27FC236}">
                  <a16:creationId xmlns:a16="http://schemas.microsoft.com/office/drawing/2014/main" id="{1474BB8D-3ECA-4153-B59E-E578A1DF04A7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9" name="Retângulo 151">
              <a:extLst>
                <a:ext uri="{FF2B5EF4-FFF2-40B4-BE49-F238E27FC236}">
                  <a16:creationId xmlns:a16="http://schemas.microsoft.com/office/drawing/2014/main" id="{7C13C330-6BA1-484F-8E49-D689FA829AB5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0" name="Retângulo 152">
              <a:extLst>
                <a:ext uri="{FF2B5EF4-FFF2-40B4-BE49-F238E27FC236}">
                  <a16:creationId xmlns:a16="http://schemas.microsoft.com/office/drawing/2014/main" id="{51598D2E-77E6-47FF-A3E5-BD8F5D399AB8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1" name="Retângulo 153">
              <a:extLst>
                <a:ext uri="{FF2B5EF4-FFF2-40B4-BE49-F238E27FC236}">
                  <a16:creationId xmlns:a16="http://schemas.microsoft.com/office/drawing/2014/main" id="{FC8F797E-2886-44B0-A9F6-C03E370AF9FE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42" name="Retângulo 154">
              <a:extLst>
                <a:ext uri="{FF2B5EF4-FFF2-40B4-BE49-F238E27FC236}">
                  <a16:creationId xmlns:a16="http://schemas.microsoft.com/office/drawing/2014/main" id="{06A1F2B9-256E-42A2-834D-16698552D544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3" name="Retângulo 155">
              <a:extLst>
                <a:ext uri="{FF2B5EF4-FFF2-40B4-BE49-F238E27FC236}">
                  <a16:creationId xmlns:a16="http://schemas.microsoft.com/office/drawing/2014/main" id="{35483806-9FFF-41C1-A2CA-7B1C5A2F7B55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4" name="Retângulo 156">
              <a:extLst>
                <a:ext uri="{FF2B5EF4-FFF2-40B4-BE49-F238E27FC236}">
                  <a16:creationId xmlns:a16="http://schemas.microsoft.com/office/drawing/2014/main" id="{F6C7DF8A-A51D-4126-B359-4AE5B684601A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5" name="Retângulo 157">
              <a:extLst>
                <a:ext uri="{FF2B5EF4-FFF2-40B4-BE49-F238E27FC236}">
                  <a16:creationId xmlns:a16="http://schemas.microsoft.com/office/drawing/2014/main" id="{B8886001-012E-44F8-BDC0-8EEF3EC902A9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46" name="Agrupar 113">
            <a:extLst>
              <a:ext uri="{FF2B5EF4-FFF2-40B4-BE49-F238E27FC236}">
                <a16:creationId xmlns:a16="http://schemas.microsoft.com/office/drawing/2014/main" id="{C6070FEB-489E-43A8-9E9C-23EAA076802D}"/>
              </a:ext>
            </a:extLst>
          </p:cNvPr>
          <p:cNvGrpSpPr/>
          <p:nvPr/>
        </p:nvGrpSpPr>
        <p:grpSpPr>
          <a:xfrm>
            <a:off x="5455001" y="3633040"/>
            <a:ext cx="1369846" cy="237693"/>
            <a:chOff x="5896608" y="2300134"/>
            <a:chExt cx="1369846" cy="237693"/>
          </a:xfrm>
        </p:grpSpPr>
        <p:sp>
          <p:nvSpPr>
            <p:cNvPr id="247" name="Retângulo 149">
              <a:extLst>
                <a:ext uri="{FF2B5EF4-FFF2-40B4-BE49-F238E27FC236}">
                  <a16:creationId xmlns:a16="http://schemas.microsoft.com/office/drawing/2014/main" id="{AD7DE15F-68DD-4420-A311-4E6319A498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8" name="Retângulo 150">
              <a:extLst>
                <a:ext uri="{FF2B5EF4-FFF2-40B4-BE49-F238E27FC236}">
                  <a16:creationId xmlns:a16="http://schemas.microsoft.com/office/drawing/2014/main" id="{530392B0-2DCA-4937-A67D-80D51528135C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9" name="Retângulo 151">
              <a:extLst>
                <a:ext uri="{FF2B5EF4-FFF2-40B4-BE49-F238E27FC236}">
                  <a16:creationId xmlns:a16="http://schemas.microsoft.com/office/drawing/2014/main" id="{08DE25F2-51B3-4A6E-B01A-64A7F042CCF7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0" name="Retângulo 152">
              <a:extLst>
                <a:ext uri="{FF2B5EF4-FFF2-40B4-BE49-F238E27FC236}">
                  <a16:creationId xmlns:a16="http://schemas.microsoft.com/office/drawing/2014/main" id="{9AB456AC-2558-421A-A2AE-D1EF1691D6AB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1" name="Retângulo 153">
              <a:extLst>
                <a:ext uri="{FF2B5EF4-FFF2-40B4-BE49-F238E27FC236}">
                  <a16:creationId xmlns:a16="http://schemas.microsoft.com/office/drawing/2014/main" id="{26C54287-ECA1-449A-8C42-D8486131F989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52" name="Retângulo 154">
              <a:extLst>
                <a:ext uri="{FF2B5EF4-FFF2-40B4-BE49-F238E27FC236}">
                  <a16:creationId xmlns:a16="http://schemas.microsoft.com/office/drawing/2014/main" id="{5D401F5F-B431-43A9-BC39-69B27A9EE54C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3" name="Retângulo 155">
              <a:extLst>
                <a:ext uri="{FF2B5EF4-FFF2-40B4-BE49-F238E27FC236}">
                  <a16:creationId xmlns:a16="http://schemas.microsoft.com/office/drawing/2014/main" id="{E4469A8C-7832-44C7-9470-808E62E320D3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4" name="Retângulo 156">
              <a:extLst>
                <a:ext uri="{FF2B5EF4-FFF2-40B4-BE49-F238E27FC236}">
                  <a16:creationId xmlns:a16="http://schemas.microsoft.com/office/drawing/2014/main" id="{B3CEFAE0-5E4B-4FE3-A831-CA2A53D48553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5" name="Retângulo 157">
              <a:extLst>
                <a:ext uri="{FF2B5EF4-FFF2-40B4-BE49-F238E27FC236}">
                  <a16:creationId xmlns:a16="http://schemas.microsoft.com/office/drawing/2014/main" id="{3820ECBC-E5B2-4160-9260-4318ED59CFFC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6" name="Agrupar 117">
            <a:extLst>
              <a:ext uri="{FF2B5EF4-FFF2-40B4-BE49-F238E27FC236}">
                <a16:creationId xmlns:a16="http://schemas.microsoft.com/office/drawing/2014/main" id="{5CAB1CBB-09A9-4AD4-9E4D-C4DAF1CF7626}"/>
              </a:ext>
            </a:extLst>
          </p:cNvPr>
          <p:cNvGrpSpPr/>
          <p:nvPr/>
        </p:nvGrpSpPr>
        <p:grpSpPr>
          <a:xfrm>
            <a:off x="7307448" y="3627640"/>
            <a:ext cx="1369846" cy="237693"/>
            <a:chOff x="5931822" y="3459014"/>
            <a:chExt cx="1369846" cy="237693"/>
          </a:xfrm>
        </p:grpSpPr>
        <p:sp>
          <p:nvSpPr>
            <p:cNvPr id="257" name="Retângulo 118">
              <a:extLst>
                <a:ext uri="{FF2B5EF4-FFF2-40B4-BE49-F238E27FC236}">
                  <a16:creationId xmlns:a16="http://schemas.microsoft.com/office/drawing/2014/main" id="{A84A6377-E9A4-4CB3-B91A-3E6EE8AA88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8" name="Retângulo 119">
              <a:extLst>
                <a:ext uri="{FF2B5EF4-FFF2-40B4-BE49-F238E27FC236}">
                  <a16:creationId xmlns:a16="http://schemas.microsoft.com/office/drawing/2014/main" id="{EF5EB6D3-A82D-407B-ADB0-CD77E3E254C6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259" name="Retângulo 120">
              <a:extLst>
                <a:ext uri="{FF2B5EF4-FFF2-40B4-BE49-F238E27FC236}">
                  <a16:creationId xmlns:a16="http://schemas.microsoft.com/office/drawing/2014/main" id="{65816F6D-2FF4-47FB-872B-93DB3C19BCBF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0" name="Retângulo 121">
              <a:extLst>
                <a:ext uri="{FF2B5EF4-FFF2-40B4-BE49-F238E27FC236}">
                  <a16:creationId xmlns:a16="http://schemas.microsoft.com/office/drawing/2014/main" id="{05D59D99-5FB8-4187-A8E6-ECFDF0CB8439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1" name="Retângulo 122">
              <a:extLst>
                <a:ext uri="{FF2B5EF4-FFF2-40B4-BE49-F238E27FC236}">
                  <a16:creationId xmlns:a16="http://schemas.microsoft.com/office/drawing/2014/main" id="{FF395C6F-B55B-4863-9DEA-80F18E5D4CBE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2" name="Retângulo 123">
              <a:extLst>
                <a:ext uri="{FF2B5EF4-FFF2-40B4-BE49-F238E27FC236}">
                  <a16:creationId xmlns:a16="http://schemas.microsoft.com/office/drawing/2014/main" id="{997F2F93-EC05-479D-AE8C-1794C6D8B996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263" name="Agrupar 115">
            <a:extLst>
              <a:ext uri="{FF2B5EF4-FFF2-40B4-BE49-F238E27FC236}">
                <a16:creationId xmlns:a16="http://schemas.microsoft.com/office/drawing/2014/main" id="{62FC654E-CD00-4DF9-8845-F777E3A45E78}"/>
              </a:ext>
            </a:extLst>
          </p:cNvPr>
          <p:cNvGrpSpPr/>
          <p:nvPr/>
        </p:nvGrpSpPr>
        <p:grpSpPr>
          <a:xfrm>
            <a:off x="7307448" y="4242084"/>
            <a:ext cx="1369846" cy="237693"/>
            <a:chOff x="5896608" y="2741501"/>
            <a:chExt cx="1369846" cy="237693"/>
          </a:xfrm>
        </p:grpSpPr>
        <p:sp>
          <p:nvSpPr>
            <p:cNvPr id="264" name="Retângulo 131">
              <a:extLst>
                <a:ext uri="{FF2B5EF4-FFF2-40B4-BE49-F238E27FC236}">
                  <a16:creationId xmlns:a16="http://schemas.microsoft.com/office/drawing/2014/main" id="{946B7D92-2BD6-42F0-9B00-3E52D4A595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5" name="Retângulo 132">
              <a:extLst>
                <a:ext uri="{FF2B5EF4-FFF2-40B4-BE49-F238E27FC236}">
                  <a16:creationId xmlns:a16="http://schemas.microsoft.com/office/drawing/2014/main" id="{F1B190EE-6849-442E-B259-1A40DCDB9685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6" name="Retângulo 133">
              <a:extLst>
                <a:ext uri="{FF2B5EF4-FFF2-40B4-BE49-F238E27FC236}">
                  <a16:creationId xmlns:a16="http://schemas.microsoft.com/office/drawing/2014/main" id="{235E74AD-E797-45CF-8413-FE15C4E2A658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7" name="Retângulo 134">
              <a:extLst>
                <a:ext uri="{FF2B5EF4-FFF2-40B4-BE49-F238E27FC236}">
                  <a16:creationId xmlns:a16="http://schemas.microsoft.com/office/drawing/2014/main" id="{2EC7BB6C-D927-4076-8BC9-108E76BFA3B1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68" name="Retângulo 135">
              <a:extLst>
                <a:ext uri="{FF2B5EF4-FFF2-40B4-BE49-F238E27FC236}">
                  <a16:creationId xmlns:a16="http://schemas.microsoft.com/office/drawing/2014/main" id="{25966439-45CC-4BEA-82AC-149013A89E6D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9" name="Retângulo 136">
              <a:extLst>
                <a:ext uri="{FF2B5EF4-FFF2-40B4-BE49-F238E27FC236}">
                  <a16:creationId xmlns:a16="http://schemas.microsoft.com/office/drawing/2014/main" id="{8CF832F8-10EF-475B-82F8-94A87E58224B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0" name="Retângulo 137">
              <a:extLst>
                <a:ext uri="{FF2B5EF4-FFF2-40B4-BE49-F238E27FC236}">
                  <a16:creationId xmlns:a16="http://schemas.microsoft.com/office/drawing/2014/main" id="{EE4B0334-436F-4A72-AB42-2F149EFB69FE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Retângulo 138">
              <a:extLst>
                <a:ext uri="{FF2B5EF4-FFF2-40B4-BE49-F238E27FC236}">
                  <a16:creationId xmlns:a16="http://schemas.microsoft.com/office/drawing/2014/main" id="{AD045204-2446-4060-91E1-581F6C38E2A4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2" name="Agrupar 117">
            <a:extLst>
              <a:ext uri="{FF2B5EF4-FFF2-40B4-BE49-F238E27FC236}">
                <a16:creationId xmlns:a16="http://schemas.microsoft.com/office/drawing/2014/main" id="{BDA075FC-F512-4BE2-9E16-0465B5BE2EC8}"/>
              </a:ext>
            </a:extLst>
          </p:cNvPr>
          <p:cNvGrpSpPr/>
          <p:nvPr/>
        </p:nvGrpSpPr>
        <p:grpSpPr>
          <a:xfrm>
            <a:off x="7307448" y="3133902"/>
            <a:ext cx="1369846" cy="237693"/>
            <a:chOff x="5931822" y="3459014"/>
            <a:chExt cx="1369846" cy="237693"/>
          </a:xfrm>
        </p:grpSpPr>
        <p:sp>
          <p:nvSpPr>
            <p:cNvPr id="273" name="Retângulo 118">
              <a:extLst>
                <a:ext uri="{FF2B5EF4-FFF2-40B4-BE49-F238E27FC236}">
                  <a16:creationId xmlns:a16="http://schemas.microsoft.com/office/drawing/2014/main" id="{F7C0939D-EEA4-459B-A7B1-46CCD2354B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4" name="Retângulo 119">
              <a:extLst>
                <a:ext uri="{FF2B5EF4-FFF2-40B4-BE49-F238E27FC236}">
                  <a16:creationId xmlns:a16="http://schemas.microsoft.com/office/drawing/2014/main" id="{233E9AFA-5AB0-49B0-A25B-95ED25D040E2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275" name="Retângulo 120">
              <a:extLst>
                <a:ext uri="{FF2B5EF4-FFF2-40B4-BE49-F238E27FC236}">
                  <a16:creationId xmlns:a16="http://schemas.microsoft.com/office/drawing/2014/main" id="{97DA667B-CE23-4516-B79F-8D5B1F87806E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6" name="Retângulo 121">
              <a:extLst>
                <a:ext uri="{FF2B5EF4-FFF2-40B4-BE49-F238E27FC236}">
                  <a16:creationId xmlns:a16="http://schemas.microsoft.com/office/drawing/2014/main" id="{5482F535-71E5-4E6B-8A3E-0F48232104FC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7" name="Retângulo 122">
              <a:extLst>
                <a:ext uri="{FF2B5EF4-FFF2-40B4-BE49-F238E27FC236}">
                  <a16:creationId xmlns:a16="http://schemas.microsoft.com/office/drawing/2014/main" id="{4EE4C22F-35AE-4403-9943-E57AECCF760A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78" name="Retângulo 123">
              <a:extLst>
                <a:ext uri="{FF2B5EF4-FFF2-40B4-BE49-F238E27FC236}">
                  <a16:creationId xmlns:a16="http://schemas.microsoft.com/office/drawing/2014/main" id="{AE69B0B2-F1ED-412E-BAFE-47F13B055997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279" name="Agrupar 113">
            <a:extLst>
              <a:ext uri="{FF2B5EF4-FFF2-40B4-BE49-F238E27FC236}">
                <a16:creationId xmlns:a16="http://schemas.microsoft.com/office/drawing/2014/main" id="{939178F5-C188-4A3B-9755-B7B1A6DD2C10}"/>
              </a:ext>
            </a:extLst>
          </p:cNvPr>
          <p:cNvGrpSpPr/>
          <p:nvPr/>
        </p:nvGrpSpPr>
        <p:grpSpPr>
          <a:xfrm>
            <a:off x="5455001" y="4828449"/>
            <a:ext cx="1369846" cy="237693"/>
            <a:chOff x="5896608" y="2300134"/>
            <a:chExt cx="1369846" cy="237693"/>
          </a:xfrm>
        </p:grpSpPr>
        <p:sp>
          <p:nvSpPr>
            <p:cNvPr id="280" name="Retângulo 149">
              <a:extLst>
                <a:ext uri="{FF2B5EF4-FFF2-40B4-BE49-F238E27FC236}">
                  <a16:creationId xmlns:a16="http://schemas.microsoft.com/office/drawing/2014/main" id="{10A31F3F-DE95-48EC-A8AE-88B53EAD41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1" name="Retângulo 150">
              <a:extLst>
                <a:ext uri="{FF2B5EF4-FFF2-40B4-BE49-F238E27FC236}">
                  <a16:creationId xmlns:a16="http://schemas.microsoft.com/office/drawing/2014/main" id="{EDDD8092-6730-4CA9-8C5A-28CE82CB5550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2" name="Retângulo 151">
              <a:extLst>
                <a:ext uri="{FF2B5EF4-FFF2-40B4-BE49-F238E27FC236}">
                  <a16:creationId xmlns:a16="http://schemas.microsoft.com/office/drawing/2014/main" id="{B67CD67A-47E9-4496-BDA6-A8D53D75C8B2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3" name="Retângulo 152">
              <a:extLst>
                <a:ext uri="{FF2B5EF4-FFF2-40B4-BE49-F238E27FC236}">
                  <a16:creationId xmlns:a16="http://schemas.microsoft.com/office/drawing/2014/main" id="{03B78D7F-A85C-4111-B33D-3578AB712BF0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4" name="Retângulo 153">
              <a:extLst>
                <a:ext uri="{FF2B5EF4-FFF2-40B4-BE49-F238E27FC236}">
                  <a16:creationId xmlns:a16="http://schemas.microsoft.com/office/drawing/2014/main" id="{56B7B602-2BD3-401F-B9B1-82BBF5A99303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85" name="Retângulo 154">
              <a:extLst>
                <a:ext uri="{FF2B5EF4-FFF2-40B4-BE49-F238E27FC236}">
                  <a16:creationId xmlns:a16="http://schemas.microsoft.com/office/drawing/2014/main" id="{4EF1EDE1-BABF-4F0C-8B3D-F597E12547F0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6" name="Retângulo 155">
              <a:extLst>
                <a:ext uri="{FF2B5EF4-FFF2-40B4-BE49-F238E27FC236}">
                  <a16:creationId xmlns:a16="http://schemas.microsoft.com/office/drawing/2014/main" id="{29026B0A-FD74-4603-87B3-F70775FC78EE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7" name="Retângulo 156">
              <a:extLst>
                <a:ext uri="{FF2B5EF4-FFF2-40B4-BE49-F238E27FC236}">
                  <a16:creationId xmlns:a16="http://schemas.microsoft.com/office/drawing/2014/main" id="{C98EA753-9C8F-49D1-80A9-15537C31C6EC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8" name="Retângulo 157">
              <a:extLst>
                <a:ext uri="{FF2B5EF4-FFF2-40B4-BE49-F238E27FC236}">
                  <a16:creationId xmlns:a16="http://schemas.microsoft.com/office/drawing/2014/main" id="{72FAAFBD-4CCE-43AE-A5DF-2C00B97444B9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9" name="Agrupar 113">
            <a:extLst>
              <a:ext uri="{FF2B5EF4-FFF2-40B4-BE49-F238E27FC236}">
                <a16:creationId xmlns:a16="http://schemas.microsoft.com/office/drawing/2014/main" id="{92A4A83D-1E7D-4455-BBFE-AAECFE6F1B40}"/>
              </a:ext>
            </a:extLst>
          </p:cNvPr>
          <p:cNvGrpSpPr/>
          <p:nvPr/>
        </p:nvGrpSpPr>
        <p:grpSpPr>
          <a:xfrm>
            <a:off x="3451574" y="5311866"/>
            <a:ext cx="1369846" cy="237693"/>
            <a:chOff x="5896608" y="2300134"/>
            <a:chExt cx="1369846" cy="237693"/>
          </a:xfrm>
        </p:grpSpPr>
        <p:sp>
          <p:nvSpPr>
            <p:cNvPr id="290" name="Retângulo 149">
              <a:extLst>
                <a:ext uri="{FF2B5EF4-FFF2-40B4-BE49-F238E27FC236}">
                  <a16:creationId xmlns:a16="http://schemas.microsoft.com/office/drawing/2014/main" id="{33EB6F9E-F1BE-4D06-9624-B414D8A170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1" name="Retângulo 150">
              <a:extLst>
                <a:ext uri="{FF2B5EF4-FFF2-40B4-BE49-F238E27FC236}">
                  <a16:creationId xmlns:a16="http://schemas.microsoft.com/office/drawing/2014/main" id="{B7F5D11B-6FD5-4CE0-A605-C81B9602DC61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2" name="Retângulo 151">
              <a:extLst>
                <a:ext uri="{FF2B5EF4-FFF2-40B4-BE49-F238E27FC236}">
                  <a16:creationId xmlns:a16="http://schemas.microsoft.com/office/drawing/2014/main" id="{7E664D65-4C83-43F3-BE0C-2AD6021932C1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3" name="Retângulo 152">
              <a:extLst>
                <a:ext uri="{FF2B5EF4-FFF2-40B4-BE49-F238E27FC236}">
                  <a16:creationId xmlns:a16="http://schemas.microsoft.com/office/drawing/2014/main" id="{14C82394-4136-4305-98AC-B6291DA13109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4" name="Retângulo 153">
              <a:extLst>
                <a:ext uri="{FF2B5EF4-FFF2-40B4-BE49-F238E27FC236}">
                  <a16:creationId xmlns:a16="http://schemas.microsoft.com/office/drawing/2014/main" id="{DD9FA639-B11E-4602-BCFC-142DF15C691C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95" name="Retângulo 154">
              <a:extLst>
                <a:ext uri="{FF2B5EF4-FFF2-40B4-BE49-F238E27FC236}">
                  <a16:creationId xmlns:a16="http://schemas.microsoft.com/office/drawing/2014/main" id="{0D760C22-4F96-4772-9448-8E7E992E70A0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6" name="Retângulo 155">
              <a:extLst>
                <a:ext uri="{FF2B5EF4-FFF2-40B4-BE49-F238E27FC236}">
                  <a16:creationId xmlns:a16="http://schemas.microsoft.com/office/drawing/2014/main" id="{CB714AB0-6B54-45E8-ABD7-DF5F7DEFBEE1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156">
              <a:extLst>
                <a:ext uri="{FF2B5EF4-FFF2-40B4-BE49-F238E27FC236}">
                  <a16:creationId xmlns:a16="http://schemas.microsoft.com/office/drawing/2014/main" id="{3BB480C5-8069-46D6-A934-DE7AA89CB203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157">
              <a:extLst>
                <a:ext uri="{FF2B5EF4-FFF2-40B4-BE49-F238E27FC236}">
                  <a16:creationId xmlns:a16="http://schemas.microsoft.com/office/drawing/2014/main" id="{B6E2BCA7-1347-4E98-B15F-EC80A67B7907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9" name="Agrupar 114">
            <a:extLst>
              <a:ext uri="{FF2B5EF4-FFF2-40B4-BE49-F238E27FC236}">
                <a16:creationId xmlns:a16="http://schemas.microsoft.com/office/drawing/2014/main" id="{6E613164-E2BB-45AB-8489-3327D9D6A471}"/>
              </a:ext>
            </a:extLst>
          </p:cNvPr>
          <p:cNvGrpSpPr/>
          <p:nvPr/>
        </p:nvGrpSpPr>
        <p:grpSpPr>
          <a:xfrm>
            <a:off x="3451574" y="5869457"/>
            <a:ext cx="1369846" cy="237693"/>
            <a:chOff x="5857229" y="1842511"/>
            <a:chExt cx="1369846" cy="237693"/>
          </a:xfrm>
        </p:grpSpPr>
        <p:sp>
          <p:nvSpPr>
            <p:cNvPr id="300" name="Retângulo 139">
              <a:extLst>
                <a:ext uri="{FF2B5EF4-FFF2-40B4-BE49-F238E27FC236}">
                  <a16:creationId xmlns:a16="http://schemas.microsoft.com/office/drawing/2014/main" id="{D519EDE2-3200-4593-BD23-961EA18B0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1" name="Retângulo 140">
              <a:extLst>
                <a:ext uri="{FF2B5EF4-FFF2-40B4-BE49-F238E27FC236}">
                  <a16:creationId xmlns:a16="http://schemas.microsoft.com/office/drawing/2014/main" id="{14D6E59D-0B5B-4688-9B57-23779621878B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2" name="Retângulo 141">
              <a:extLst>
                <a:ext uri="{FF2B5EF4-FFF2-40B4-BE49-F238E27FC236}">
                  <a16:creationId xmlns:a16="http://schemas.microsoft.com/office/drawing/2014/main" id="{010472DB-DBA0-45AD-B637-B835F9A8CC6B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3" name="Retângulo 142">
              <a:extLst>
                <a:ext uri="{FF2B5EF4-FFF2-40B4-BE49-F238E27FC236}">
                  <a16:creationId xmlns:a16="http://schemas.microsoft.com/office/drawing/2014/main" id="{4B4C6E65-5156-4E91-8E21-44DD87F48A35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4" name="Retângulo 143">
              <a:extLst>
                <a:ext uri="{FF2B5EF4-FFF2-40B4-BE49-F238E27FC236}">
                  <a16:creationId xmlns:a16="http://schemas.microsoft.com/office/drawing/2014/main" id="{FCF0C397-A853-4D51-8DB2-3F64BDDE3546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5" name="Retângulo 144">
              <a:extLst>
                <a:ext uri="{FF2B5EF4-FFF2-40B4-BE49-F238E27FC236}">
                  <a16:creationId xmlns:a16="http://schemas.microsoft.com/office/drawing/2014/main" id="{5FBC1EF3-D4DD-4654-BAF1-0DB7B30D3874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306" name="Retângulo 145">
              <a:extLst>
                <a:ext uri="{FF2B5EF4-FFF2-40B4-BE49-F238E27FC236}">
                  <a16:creationId xmlns:a16="http://schemas.microsoft.com/office/drawing/2014/main" id="{6600DE73-5F9A-48F6-A14F-EEE378A8C029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7" name="Retângulo 146">
              <a:extLst>
                <a:ext uri="{FF2B5EF4-FFF2-40B4-BE49-F238E27FC236}">
                  <a16:creationId xmlns:a16="http://schemas.microsoft.com/office/drawing/2014/main" id="{3BE3DAF1-1AD8-4D7E-9049-54BF9DBA28EC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8" name="Retângulo 147">
              <a:extLst>
                <a:ext uri="{FF2B5EF4-FFF2-40B4-BE49-F238E27FC236}">
                  <a16:creationId xmlns:a16="http://schemas.microsoft.com/office/drawing/2014/main" id="{3C6E1FE2-C8B6-47DD-B12A-94DDD40B6AA1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9" name="Retângulo 148">
              <a:extLst>
                <a:ext uri="{FF2B5EF4-FFF2-40B4-BE49-F238E27FC236}">
                  <a16:creationId xmlns:a16="http://schemas.microsoft.com/office/drawing/2014/main" id="{5BDBDE23-66AB-4B4A-8BBB-5F37FB2619B9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0" name="Agrupar 113">
            <a:extLst>
              <a:ext uri="{FF2B5EF4-FFF2-40B4-BE49-F238E27FC236}">
                <a16:creationId xmlns:a16="http://schemas.microsoft.com/office/drawing/2014/main" id="{5CDD6CF4-2FA5-417D-B2E0-87146617A56D}"/>
              </a:ext>
            </a:extLst>
          </p:cNvPr>
          <p:cNvGrpSpPr/>
          <p:nvPr/>
        </p:nvGrpSpPr>
        <p:grpSpPr>
          <a:xfrm>
            <a:off x="5455001" y="5865763"/>
            <a:ext cx="1369846" cy="237693"/>
            <a:chOff x="5896608" y="2300134"/>
            <a:chExt cx="1369846" cy="237693"/>
          </a:xfrm>
        </p:grpSpPr>
        <p:sp>
          <p:nvSpPr>
            <p:cNvPr id="311" name="Retângulo 149">
              <a:extLst>
                <a:ext uri="{FF2B5EF4-FFF2-40B4-BE49-F238E27FC236}">
                  <a16:creationId xmlns:a16="http://schemas.microsoft.com/office/drawing/2014/main" id="{DC5E1CC7-DBAD-416E-9DA1-8D9AB1061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2" name="Retângulo 150">
              <a:extLst>
                <a:ext uri="{FF2B5EF4-FFF2-40B4-BE49-F238E27FC236}">
                  <a16:creationId xmlns:a16="http://schemas.microsoft.com/office/drawing/2014/main" id="{EEAA17E6-2694-4C31-9C72-25B02EF56D33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3" name="Retângulo 151">
              <a:extLst>
                <a:ext uri="{FF2B5EF4-FFF2-40B4-BE49-F238E27FC236}">
                  <a16:creationId xmlns:a16="http://schemas.microsoft.com/office/drawing/2014/main" id="{E93BE7F7-A1B6-4D68-B3A0-776442A08EE7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4" name="Retângulo 152">
              <a:extLst>
                <a:ext uri="{FF2B5EF4-FFF2-40B4-BE49-F238E27FC236}">
                  <a16:creationId xmlns:a16="http://schemas.microsoft.com/office/drawing/2014/main" id="{F1461454-68B8-4699-89E0-1CCCD86BB1D8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5" name="Retângulo 153">
              <a:extLst>
                <a:ext uri="{FF2B5EF4-FFF2-40B4-BE49-F238E27FC236}">
                  <a16:creationId xmlns:a16="http://schemas.microsoft.com/office/drawing/2014/main" id="{1675BEDB-0AB2-4E46-ABF3-C5E0DCCD701D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316" name="Retângulo 154">
              <a:extLst>
                <a:ext uri="{FF2B5EF4-FFF2-40B4-BE49-F238E27FC236}">
                  <a16:creationId xmlns:a16="http://schemas.microsoft.com/office/drawing/2014/main" id="{398B3D93-4AE1-495B-8075-B16B91BDBFC3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7" name="Retângulo 155">
              <a:extLst>
                <a:ext uri="{FF2B5EF4-FFF2-40B4-BE49-F238E27FC236}">
                  <a16:creationId xmlns:a16="http://schemas.microsoft.com/office/drawing/2014/main" id="{444CBD80-137E-410D-9E74-BE58C910B64E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8" name="Retângulo 156">
              <a:extLst>
                <a:ext uri="{FF2B5EF4-FFF2-40B4-BE49-F238E27FC236}">
                  <a16:creationId xmlns:a16="http://schemas.microsoft.com/office/drawing/2014/main" id="{9B108007-D022-4E41-95E4-DAD14FAA6DB1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9" name="Retângulo 157">
              <a:extLst>
                <a:ext uri="{FF2B5EF4-FFF2-40B4-BE49-F238E27FC236}">
                  <a16:creationId xmlns:a16="http://schemas.microsoft.com/office/drawing/2014/main" id="{A4CB5B25-5929-4099-A3B3-EB41F24936EA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0" name="Agrupar 114">
            <a:extLst>
              <a:ext uri="{FF2B5EF4-FFF2-40B4-BE49-F238E27FC236}">
                <a16:creationId xmlns:a16="http://schemas.microsoft.com/office/drawing/2014/main" id="{263346C4-CD36-4C1E-A958-4764BC249D97}"/>
              </a:ext>
            </a:extLst>
          </p:cNvPr>
          <p:cNvGrpSpPr/>
          <p:nvPr/>
        </p:nvGrpSpPr>
        <p:grpSpPr>
          <a:xfrm>
            <a:off x="7303918" y="5869457"/>
            <a:ext cx="1369846" cy="237693"/>
            <a:chOff x="5857229" y="1842511"/>
            <a:chExt cx="1369846" cy="237693"/>
          </a:xfrm>
        </p:grpSpPr>
        <p:sp>
          <p:nvSpPr>
            <p:cNvPr id="321" name="Retângulo 139">
              <a:extLst>
                <a:ext uri="{FF2B5EF4-FFF2-40B4-BE49-F238E27FC236}">
                  <a16:creationId xmlns:a16="http://schemas.microsoft.com/office/drawing/2014/main" id="{8A73ED77-CE51-487B-96E6-5F86ACCA59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2" name="Retângulo 140">
              <a:extLst>
                <a:ext uri="{FF2B5EF4-FFF2-40B4-BE49-F238E27FC236}">
                  <a16:creationId xmlns:a16="http://schemas.microsoft.com/office/drawing/2014/main" id="{8CCDAD99-42BC-42DA-8107-D42FEE2DDF77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3" name="Retângulo 141">
              <a:extLst>
                <a:ext uri="{FF2B5EF4-FFF2-40B4-BE49-F238E27FC236}">
                  <a16:creationId xmlns:a16="http://schemas.microsoft.com/office/drawing/2014/main" id="{9202D9BC-B478-4AB8-8639-07D90BA8D7DD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4" name="Retângulo 142">
              <a:extLst>
                <a:ext uri="{FF2B5EF4-FFF2-40B4-BE49-F238E27FC236}">
                  <a16:creationId xmlns:a16="http://schemas.microsoft.com/office/drawing/2014/main" id="{86EBDD42-9717-48FC-8250-A538E0A0D22A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5" name="Retângulo 143">
              <a:extLst>
                <a:ext uri="{FF2B5EF4-FFF2-40B4-BE49-F238E27FC236}">
                  <a16:creationId xmlns:a16="http://schemas.microsoft.com/office/drawing/2014/main" id="{2B72D022-1FCF-48D6-82F2-92D0AB1A5DE6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6" name="Retângulo 144">
              <a:extLst>
                <a:ext uri="{FF2B5EF4-FFF2-40B4-BE49-F238E27FC236}">
                  <a16:creationId xmlns:a16="http://schemas.microsoft.com/office/drawing/2014/main" id="{7F6C4FD2-DAF3-45F0-B052-AB1B117D189C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327" name="Retângulo 145">
              <a:extLst>
                <a:ext uri="{FF2B5EF4-FFF2-40B4-BE49-F238E27FC236}">
                  <a16:creationId xmlns:a16="http://schemas.microsoft.com/office/drawing/2014/main" id="{ACCD924E-6DB8-4F10-BB72-0FA4C77206B7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8" name="Retângulo 146">
              <a:extLst>
                <a:ext uri="{FF2B5EF4-FFF2-40B4-BE49-F238E27FC236}">
                  <a16:creationId xmlns:a16="http://schemas.microsoft.com/office/drawing/2014/main" id="{F7EB5E3A-DC9E-4A43-A45A-A8D1FAED6E5E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9" name="Retângulo 147">
              <a:extLst>
                <a:ext uri="{FF2B5EF4-FFF2-40B4-BE49-F238E27FC236}">
                  <a16:creationId xmlns:a16="http://schemas.microsoft.com/office/drawing/2014/main" id="{6F969B3B-4E97-4326-B966-F71F64BFAE46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0" name="Retângulo 148">
              <a:extLst>
                <a:ext uri="{FF2B5EF4-FFF2-40B4-BE49-F238E27FC236}">
                  <a16:creationId xmlns:a16="http://schemas.microsoft.com/office/drawing/2014/main" id="{5EF4AED2-E537-4919-BBF3-75C500DE38C5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1" name="Agrupar 114">
            <a:extLst>
              <a:ext uri="{FF2B5EF4-FFF2-40B4-BE49-F238E27FC236}">
                <a16:creationId xmlns:a16="http://schemas.microsoft.com/office/drawing/2014/main" id="{DFA7B0BB-9583-49C8-B0B1-18F5E8B86195}"/>
              </a:ext>
            </a:extLst>
          </p:cNvPr>
          <p:cNvGrpSpPr/>
          <p:nvPr/>
        </p:nvGrpSpPr>
        <p:grpSpPr>
          <a:xfrm>
            <a:off x="3451574" y="1284245"/>
            <a:ext cx="1369846" cy="237693"/>
            <a:chOff x="5857229" y="1842511"/>
            <a:chExt cx="1369846" cy="237693"/>
          </a:xfrm>
        </p:grpSpPr>
        <p:sp>
          <p:nvSpPr>
            <p:cNvPr id="332" name="Retângulo 139">
              <a:extLst>
                <a:ext uri="{FF2B5EF4-FFF2-40B4-BE49-F238E27FC236}">
                  <a16:creationId xmlns:a16="http://schemas.microsoft.com/office/drawing/2014/main" id="{5FC3B19C-2831-4A63-B587-B3DA7F99D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3" name="Retângulo 140">
              <a:extLst>
                <a:ext uri="{FF2B5EF4-FFF2-40B4-BE49-F238E27FC236}">
                  <a16:creationId xmlns:a16="http://schemas.microsoft.com/office/drawing/2014/main" id="{7DC186A3-825B-4F2B-A719-8C4DB26EB578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4" name="Retângulo 141">
              <a:extLst>
                <a:ext uri="{FF2B5EF4-FFF2-40B4-BE49-F238E27FC236}">
                  <a16:creationId xmlns:a16="http://schemas.microsoft.com/office/drawing/2014/main" id="{D9419EBE-2D59-40F3-A7EC-7F114A16617E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5" name="Retângulo 142">
              <a:extLst>
                <a:ext uri="{FF2B5EF4-FFF2-40B4-BE49-F238E27FC236}">
                  <a16:creationId xmlns:a16="http://schemas.microsoft.com/office/drawing/2014/main" id="{04508DAE-F105-44DE-8F0B-95253B90B7AE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6" name="Retângulo 143">
              <a:extLst>
                <a:ext uri="{FF2B5EF4-FFF2-40B4-BE49-F238E27FC236}">
                  <a16:creationId xmlns:a16="http://schemas.microsoft.com/office/drawing/2014/main" id="{A4896492-E5E8-4DAD-A4CE-69306CB178A9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7" name="Retângulo 144">
              <a:extLst>
                <a:ext uri="{FF2B5EF4-FFF2-40B4-BE49-F238E27FC236}">
                  <a16:creationId xmlns:a16="http://schemas.microsoft.com/office/drawing/2014/main" id="{1896C476-563A-4B6F-AFE0-A5BB38593580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338" name="Retângulo 145">
              <a:extLst>
                <a:ext uri="{FF2B5EF4-FFF2-40B4-BE49-F238E27FC236}">
                  <a16:creationId xmlns:a16="http://schemas.microsoft.com/office/drawing/2014/main" id="{E474F525-27A4-4E6A-93E7-BCBEA186F5CF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9" name="Retângulo 146">
              <a:extLst>
                <a:ext uri="{FF2B5EF4-FFF2-40B4-BE49-F238E27FC236}">
                  <a16:creationId xmlns:a16="http://schemas.microsoft.com/office/drawing/2014/main" id="{182E4719-E8E3-438C-9997-0CE38597FE82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0" name="Retângulo 147">
              <a:extLst>
                <a:ext uri="{FF2B5EF4-FFF2-40B4-BE49-F238E27FC236}">
                  <a16:creationId xmlns:a16="http://schemas.microsoft.com/office/drawing/2014/main" id="{4A1CEED9-750C-40E5-8A8E-66D280CE7A29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1" name="Retângulo 148">
              <a:extLst>
                <a:ext uri="{FF2B5EF4-FFF2-40B4-BE49-F238E27FC236}">
                  <a16:creationId xmlns:a16="http://schemas.microsoft.com/office/drawing/2014/main" id="{3D628725-694B-4128-B8FD-5ACAC0227826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2" name="Agrupar 114">
            <a:extLst>
              <a:ext uri="{FF2B5EF4-FFF2-40B4-BE49-F238E27FC236}">
                <a16:creationId xmlns:a16="http://schemas.microsoft.com/office/drawing/2014/main" id="{1EB6DE4F-543D-4969-9D9C-6B0AED6FB5B4}"/>
              </a:ext>
            </a:extLst>
          </p:cNvPr>
          <p:cNvGrpSpPr/>
          <p:nvPr/>
        </p:nvGrpSpPr>
        <p:grpSpPr>
          <a:xfrm>
            <a:off x="5455002" y="1284245"/>
            <a:ext cx="1369846" cy="237693"/>
            <a:chOff x="5857229" y="1842511"/>
            <a:chExt cx="1369846" cy="237693"/>
          </a:xfrm>
        </p:grpSpPr>
        <p:sp>
          <p:nvSpPr>
            <p:cNvPr id="343" name="Retângulo 139">
              <a:extLst>
                <a:ext uri="{FF2B5EF4-FFF2-40B4-BE49-F238E27FC236}">
                  <a16:creationId xmlns:a16="http://schemas.microsoft.com/office/drawing/2014/main" id="{45815461-DEDA-4A1B-B484-D3423CB1BB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4" name="Retângulo 140">
              <a:extLst>
                <a:ext uri="{FF2B5EF4-FFF2-40B4-BE49-F238E27FC236}">
                  <a16:creationId xmlns:a16="http://schemas.microsoft.com/office/drawing/2014/main" id="{0894591D-13D0-4177-9FF4-6862E3371D90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5" name="Retângulo 141">
              <a:extLst>
                <a:ext uri="{FF2B5EF4-FFF2-40B4-BE49-F238E27FC236}">
                  <a16:creationId xmlns:a16="http://schemas.microsoft.com/office/drawing/2014/main" id="{0CD6777E-58CB-4E9D-A34A-3A19F71D2BC4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6" name="Retângulo 142">
              <a:extLst>
                <a:ext uri="{FF2B5EF4-FFF2-40B4-BE49-F238E27FC236}">
                  <a16:creationId xmlns:a16="http://schemas.microsoft.com/office/drawing/2014/main" id="{2FDEA4C2-4A8C-4365-A7D3-7E536424B2FB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7" name="Retângulo 143">
              <a:extLst>
                <a:ext uri="{FF2B5EF4-FFF2-40B4-BE49-F238E27FC236}">
                  <a16:creationId xmlns:a16="http://schemas.microsoft.com/office/drawing/2014/main" id="{F4883FC3-4EB9-4083-A0BE-AF9539EF7903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8" name="Retângulo 144">
              <a:extLst>
                <a:ext uri="{FF2B5EF4-FFF2-40B4-BE49-F238E27FC236}">
                  <a16:creationId xmlns:a16="http://schemas.microsoft.com/office/drawing/2014/main" id="{7A90F83A-294F-4EC9-9F44-A2029D49C6EF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349" name="Retângulo 145">
              <a:extLst>
                <a:ext uri="{FF2B5EF4-FFF2-40B4-BE49-F238E27FC236}">
                  <a16:creationId xmlns:a16="http://schemas.microsoft.com/office/drawing/2014/main" id="{F2289ACD-8C80-4031-A16A-D63DBA5A22AE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0" name="Retângulo 146">
              <a:extLst>
                <a:ext uri="{FF2B5EF4-FFF2-40B4-BE49-F238E27FC236}">
                  <a16:creationId xmlns:a16="http://schemas.microsoft.com/office/drawing/2014/main" id="{CBD33566-0756-4269-A9E0-8B315F8DC4EF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1" name="Retângulo 147">
              <a:extLst>
                <a:ext uri="{FF2B5EF4-FFF2-40B4-BE49-F238E27FC236}">
                  <a16:creationId xmlns:a16="http://schemas.microsoft.com/office/drawing/2014/main" id="{BA206A75-05F5-4C12-BFDC-4DBC218B27F0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2" name="Retângulo 148">
              <a:extLst>
                <a:ext uri="{FF2B5EF4-FFF2-40B4-BE49-F238E27FC236}">
                  <a16:creationId xmlns:a16="http://schemas.microsoft.com/office/drawing/2014/main" id="{C206F1CE-B41C-4358-AFEB-088372D39C11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4" name="Agrupar 113">
            <a:extLst>
              <a:ext uri="{FF2B5EF4-FFF2-40B4-BE49-F238E27FC236}">
                <a16:creationId xmlns:a16="http://schemas.microsoft.com/office/drawing/2014/main" id="{80910FFF-EFA1-4E3F-B1EA-2A6BBAF5829C}"/>
              </a:ext>
            </a:extLst>
          </p:cNvPr>
          <p:cNvGrpSpPr/>
          <p:nvPr/>
        </p:nvGrpSpPr>
        <p:grpSpPr>
          <a:xfrm>
            <a:off x="7305507" y="1281788"/>
            <a:ext cx="1369846" cy="237693"/>
            <a:chOff x="5896608" y="2300134"/>
            <a:chExt cx="1369846" cy="237693"/>
          </a:xfrm>
        </p:grpSpPr>
        <p:sp>
          <p:nvSpPr>
            <p:cNvPr id="365" name="Retângulo 149">
              <a:extLst>
                <a:ext uri="{FF2B5EF4-FFF2-40B4-BE49-F238E27FC236}">
                  <a16:creationId xmlns:a16="http://schemas.microsoft.com/office/drawing/2014/main" id="{B6ACF243-F42D-4833-A0FC-0439897DD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6" name="Retângulo 150">
              <a:extLst>
                <a:ext uri="{FF2B5EF4-FFF2-40B4-BE49-F238E27FC236}">
                  <a16:creationId xmlns:a16="http://schemas.microsoft.com/office/drawing/2014/main" id="{3573E13E-D355-42F0-8F0F-24FC3183C3BF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7" name="Retângulo 151">
              <a:extLst>
                <a:ext uri="{FF2B5EF4-FFF2-40B4-BE49-F238E27FC236}">
                  <a16:creationId xmlns:a16="http://schemas.microsoft.com/office/drawing/2014/main" id="{5DB88B2D-D029-456C-8F62-703C9060A1B1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8" name="Retângulo 152">
              <a:extLst>
                <a:ext uri="{FF2B5EF4-FFF2-40B4-BE49-F238E27FC236}">
                  <a16:creationId xmlns:a16="http://schemas.microsoft.com/office/drawing/2014/main" id="{8BA529FA-DB7B-4A23-9937-1E56DAD7FBE3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9" name="Retângulo 153">
              <a:extLst>
                <a:ext uri="{FF2B5EF4-FFF2-40B4-BE49-F238E27FC236}">
                  <a16:creationId xmlns:a16="http://schemas.microsoft.com/office/drawing/2014/main" id="{7C70BB96-0C6B-4AA0-AB9D-730C80F38224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370" name="Retângulo 154">
              <a:extLst>
                <a:ext uri="{FF2B5EF4-FFF2-40B4-BE49-F238E27FC236}">
                  <a16:creationId xmlns:a16="http://schemas.microsoft.com/office/drawing/2014/main" id="{F13AE876-CAE9-44C0-8A17-2F90A798F4EA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1" name="Retângulo 155">
              <a:extLst>
                <a:ext uri="{FF2B5EF4-FFF2-40B4-BE49-F238E27FC236}">
                  <a16:creationId xmlns:a16="http://schemas.microsoft.com/office/drawing/2014/main" id="{10D0076D-A83B-4EFD-94DB-A8A220FEC25A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2" name="Retângulo 156">
              <a:extLst>
                <a:ext uri="{FF2B5EF4-FFF2-40B4-BE49-F238E27FC236}">
                  <a16:creationId xmlns:a16="http://schemas.microsoft.com/office/drawing/2014/main" id="{DFF39601-C24B-4583-BA30-7ECA86774172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3" name="Retângulo 157">
              <a:extLst>
                <a:ext uri="{FF2B5EF4-FFF2-40B4-BE49-F238E27FC236}">
                  <a16:creationId xmlns:a16="http://schemas.microsoft.com/office/drawing/2014/main" id="{18309E08-318B-4BAD-9869-8E47A59E015A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3" name="Agrupar 115">
            <a:extLst>
              <a:ext uri="{FF2B5EF4-FFF2-40B4-BE49-F238E27FC236}">
                <a16:creationId xmlns:a16="http://schemas.microsoft.com/office/drawing/2014/main" id="{B8FBE6EE-5213-4A93-9CFF-0294F6BB37E0}"/>
              </a:ext>
            </a:extLst>
          </p:cNvPr>
          <p:cNvGrpSpPr/>
          <p:nvPr/>
        </p:nvGrpSpPr>
        <p:grpSpPr>
          <a:xfrm>
            <a:off x="5447885" y="2034186"/>
            <a:ext cx="1369846" cy="237693"/>
            <a:chOff x="5896608" y="2741501"/>
            <a:chExt cx="1369846" cy="237693"/>
          </a:xfrm>
        </p:grpSpPr>
        <p:sp>
          <p:nvSpPr>
            <p:cNvPr id="354" name="Retângulo 131">
              <a:extLst>
                <a:ext uri="{FF2B5EF4-FFF2-40B4-BE49-F238E27FC236}">
                  <a16:creationId xmlns:a16="http://schemas.microsoft.com/office/drawing/2014/main" id="{88EA8BAE-0F47-4FE3-9C23-C95973D13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5" name="Retângulo 132">
              <a:extLst>
                <a:ext uri="{FF2B5EF4-FFF2-40B4-BE49-F238E27FC236}">
                  <a16:creationId xmlns:a16="http://schemas.microsoft.com/office/drawing/2014/main" id="{69953C5D-8544-4FA6-8ECB-222734E5416C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6" name="Retângulo 133">
              <a:extLst>
                <a:ext uri="{FF2B5EF4-FFF2-40B4-BE49-F238E27FC236}">
                  <a16:creationId xmlns:a16="http://schemas.microsoft.com/office/drawing/2014/main" id="{9EE5843C-E49D-43EA-9DEF-342BBA910AB5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7" name="Retângulo 134">
              <a:extLst>
                <a:ext uri="{FF2B5EF4-FFF2-40B4-BE49-F238E27FC236}">
                  <a16:creationId xmlns:a16="http://schemas.microsoft.com/office/drawing/2014/main" id="{07A6AEB1-BB9E-4756-9215-465F74A8BB36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358" name="Retângulo 135">
              <a:extLst>
                <a:ext uri="{FF2B5EF4-FFF2-40B4-BE49-F238E27FC236}">
                  <a16:creationId xmlns:a16="http://schemas.microsoft.com/office/drawing/2014/main" id="{CC2F7194-D00B-4FA4-A664-29802475A4C9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9" name="Retângulo 136">
              <a:extLst>
                <a:ext uri="{FF2B5EF4-FFF2-40B4-BE49-F238E27FC236}">
                  <a16:creationId xmlns:a16="http://schemas.microsoft.com/office/drawing/2014/main" id="{BCC78151-478D-4C0C-AA8C-CD4DD24BA116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0" name="Retângulo 137">
              <a:extLst>
                <a:ext uri="{FF2B5EF4-FFF2-40B4-BE49-F238E27FC236}">
                  <a16:creationId xmlns:a16="http://schemas.microsoft.com/office/drawing/2014/main" id="{A8483694-FEFF-46A7-9D52-E839CE4AB6EF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1" name="Retângulo 138">
              <a:extLst>
                <a:ext uri="{FF2B5EF4-FFF2-40B4-BE49-F238E27FC236}">
                  <a16:creationId xmlns:a16="http://schemas.microsoft.com/office/drawing/2014/main" id="{900059DF-E613-48F4-8D61-E81697CBF315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62" name="Agrupar 115">
            <a:extLst>
              <a:ext uri="{FF2B5EF4-FFF2-40B4-BE49-F238E27FC236}">
                <a16:creationId xmlns:a16="http://schemas.microsoft.com/office/drawing/2014/main" id="{78D35141-7F62-4670-9814-46B1C2B5E658}"/>
              </a:ext>
            </a:extLst>
          </p:cNvPr>
          <p:cNvGrpSpPr/>
          <p:nvPr/>
        </p:nvGrpSpPr>
        <p:grpSpPr>
          <a:xfrm>
            <a:off x="5433891" y="1633197"/>
            <a:ext cx="1369846" cy="237693"/>
            <a:chOff x="5896608" y="2741501"/>
            <a:chExt cx="1369846" cy="237693"/>
          </a:xfrm>
        </p:grpSpPr>
        <p:sp>
          <p:nvSpPr>
            <p:cNvPr id="363" name="Retângulo 131">
              <a:extLst>
                <a:ext uri="{FF2B5EF4-FFF2-40B4-BE49-F238E27FC236}">
                  <a16:creationId xmlns:a16="http://schemas.microsoft.com/office/drawing/2014/main" id="{0B44A7DB-2B8B-4C39-9BB1-3EE2D510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4" name="Retângulo 132">
              <a:extLst>
                <a:ext uri="{FF2B5EF4-FFF2-40B4-BE49-F238E27FC236}">
                  <a16:creationId xmlns:a16="http://schemas.microsoft.com/office/drawing/2014/main" id="{4B7A4094-A572-4524-BD9D-8213A86EF00B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5" name="Retângulo 133">
              <a:extLst>
                <a:ext uri="{FF2B5EF4-FFF2-40B4-BE49-F238E27FC236}">
                  <a16:creationId xmlns:a16="http://schemas.microsoft.com/office/drawing/2014/main" id="{2C4EF9EB-F713-42CD-8DC3-B3AA77712C7B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6" name="Retângulo 134">
              <a:extLst>
                <a:ext uri="{FF2B5EF4-FFF2-40B4-BE49-F238E27FC236}">
                  <a16:creationId xmlns:a16="http://schemas.microsoft.com/office/drawing/2014/main" id="{F2318A93-9057-4CFA-953D-2A933AF602A4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377" name="Retângulo 135">
              <a:extLst>
                <a:ext uri="{FF2B5EF4-FFF2-40B4-BE49-F238E27FC236}">
                  <a16:creationId xmlns:a16="http://schemas.microsoft.com/office/drawing/2014/main" id="{09FE31FB-EDB1-423A-89BF-B1FD345333B0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8" name="Retângulo 136">
              <a:extLst>
                <a:ext uri="{FF2B5EF4-FFF2-40B4-BE49-F238E27FC236}">
                  <a16:creationId xmlns:a16="http://schemas.microsoft.com/office/drawing/2014/main" id="{F5CAD113-57AD-4548-AC9B-ECE3AC5DB7D0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9" name="Retângulo 137">
              <a:extLst>
                <a:ext uri="{FF2B5EF4-FFF2-40B4-BE49-F238E27FC236}">
                  <a16:creationId xmlns:a16="http://schemas.microsoft.com/office/drawing/2014/main" id="{3A310F8B-BBBF-47CC-B8B3-3F300DA0B98C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0" name="Retângulo 138">
              <a:extLst>
                <a:ext uri="{FF2B5EF4-FFF2-40B4-BE49-F238E27FC236}">
                  <a16:creationId xmlns:a16="http://schemas.microsoft.com/office/drawing/2014/main" id="{8EDE5614-F852-46B7-84BE-E79C8DD731F1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8991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5FA06-68D7-4A38-A2AF-CAA33FA7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038D8-60C6-44AE-B476-01BD78A8BF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Visão quantitativa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9978085-F5F8-4711-A900-410898404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051381"/>
              </p:ext>
            </p:extLst>
          </p:nvPr>
        </p:nvGraphicFramePr>
        <p:xfrm>
          <a:off x="0" y="911224"/>
          <a:ext cx="12192000" cy="6061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0875">
                  <a:extLst>
                    <a:ext uri="{9D8B030D-6E8A-4147-A177-3AD203B41FA5}">
                      <a16:colId xmlns:a16="http://schemas.microsoft.com/office/drawing/2014/main" val="381770585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652833130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8787168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344852200"/>
                    </a:ext>
                  </a:extLst>
                </a:gridCol>
                <a:gridCol w="3209925">
                  <a:extLst>
                    <a:ext uri="{9D8B030D-6E8A-4147-A177-3AD203B41FA5}">
                      <a16:colId xmlns:a16="http://schemas.microsoft.com/office/drawing/2014/main" val="1561133355"/>
                    </a:ext>
                  </a:extLst>
                </a:gridCol>
              </a:tblGrid>
              <a:tr h="342074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Quicksand Light" pitchFamily="2" charset="0"/>
                        </a:rPr>
                        <a:t>Critério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Flutter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Native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 Light" pitchFamily="2" charset="0"/>
                        </a:rPr>
                        <a:t>Kotlin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Native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 Light" pitchFamily="2" charset="0"/>
                        </a:rPr>
                        <a:t>Critério avaliativo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78548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IDE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Disponibilidade de IDE para o framework.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959810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>
                          <a:latin typeface="Quicksand Light" pitchFamily="2" charset="0"/>
                        </a:rPr>
                        <a:t>Hot reload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Disponibilidade e eficiência.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390529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Testabilidade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Praticidade para criar e executar casos de testes.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905777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# Stars/Forks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Aderência e suporte da comunidade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6495430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Pesquisa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StackOverflow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>
                          <a:latin typeface="Quicksand Light" pitchFamily="2" charset="0"/>
                        </a:rPr>
                        <a:t>Aceitabilidade por desenvolvedores.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5809435"/>
                  </a:ext>
                </a:extLst>
              </a:tr>
              <a:tr h="342074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Quem adota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NuBank / iFood / Banco BV / Banco BS2 / Globo Ads</a:t>
                      </a: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Banco do Brasil / Shopfy / Uber Eats / Wix </a:t>
                      </a: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Aceitabilidade do mercado.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227298"/>
                  </a:ext>
                </a:extLst>
              </a:tr>
              <a:tr h="59085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Histórico de mudanças significativas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Suporte de longo prazo baseado no histórico de evoluções.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00708"/>
                  </a:ext>
                </a:extLst>
              </a:tr>
              <a:tr h="705363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Quebra de compatibilidade por mudanças em seu ecossistema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>
                          <a:latin typeface="Quicksand Light" pitchFamily="2" charset="0"/>
                        </a:rPr>
                        <a:t>Consistência para longo prazo expressa na politica de versionamento.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5684023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>
                          <a:latin typeface="Quicksand Light" pitchFamily="2" charset="0"/>
                        </a:rPr>
                        <a:t>Facilidade de distribuição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Facilidades para distribuir novas versões completas e funcionalidades sob demanda.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738223"/>
                  </a:ext>
                </a:extLst>
              </a:tr>
              <a:tr h="466465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Conformidade com as lojas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>
                          <a:latin typeface="Quicksand Light" pitchFamily="2" charset="0"/>
                        </a:rPr>
                        <a:t>Facilidades para publicar versões sem incorrer restrições da loja.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0133976"/>
                  </a:ext>
                </a:extLst>
              </a:tr>
              <a:tr h="653050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Uso de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Webviews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Possibilidade de incorporar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webviews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com a menor complexidade possível na comunicação com apps incorporadas.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341336"/>
                  </a:ext>
                </a:extLst>
              </a:tr>
              <a:tr h="545669">
                <a:tc>
                  <a:txBody>
                    <a:bodyPr/>
                    <a:lstStyle/>
                    <a:p>
                      <a:pPr algn="r"/>
                      <a:r>
                        <a:rPr lang="pt-BR" sz="2000" dirty="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Avaliação Consolidada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42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091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6649F98-FCF8-4CE8-BA56-3CBD2A7CC0E2}"/>
              </a:ext>
            </a:extLst>
          </p:cNvPr>
          <p:cNvSpPr txBox="1"/>
          <p:nvPr/>
        </p:nvSpPr>
        <p:spPr>
          <a:xfrm>
            <a:off x="540503" y="1520562"/>
            <a:ext cx="8020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Quicksand" pitchFamily="2" charset="0"/>
              </a:rPr>
              <a:t>Conclusão qualitativa</a:t>
            </a:r>
          </a:p>
          <a:p>
            <a:endParaRPr lang="pt-BR" sz="1400" dirty="0">
              <a:latin typeface="Quicksand" pitchFamily="2" charset="0"/>
            </a:endParaRPr>
          </a:p>
          <a:p>
            <a:pPr algn="just"/>
            <a:r>
              <a:rPr lang="pt-BR" sz="1400" dirty="0">
                <a:latin typeface="Quicksand" pitchFamily="2" charset="0"/>
              </a:rPr>
              <a:t>A comunidade em torno do </a:t>
            </a:r>
            <a:r>
              <a:rPr lang="pt-BR" sz="1400" dirty="0" err="1">
                <a:latin typeface="Quicksand" pitchFamily="2" charset="0"/>
              </a:rPr>
              <a:t>React</a:t>
            </a:r>
            <a:r>
              <a:rPr lang="pt-BR" sz="1400" dirty="0">
                <a:latin typeface="Quicksand" pitchFamily="2" charset="0"/>
              </a:rPr>
              <a:t> </a:t>
            </a:r>
            <a:r>
              <a:rPr lang="pt-BR" sz="1400" dirty="0" err="1">
                <a:latin typeface="Quicksand" pitchFamily="2" charset="0"/>
              </a:rPr>
              <a:t>Native</a:t>
            </a:r>
            <a:r>
              <a:rPr lang="pt-BR" sz="1400" dirty="0">
                <a:latin typeface="Quicksand" pitchFamily="2" charset="0"/>
              </a:rPr>
              <a:t> é grande, madura e existe há mais tempo do que todas as outras alternativas. Embora o </a:t>
            </a:r>
            <a:r>
              <a:rPr lang="pt-BR" sz="1400" dirty="0" err="1">
                <a:latin typeface="Quicksand" pitchFamily="2" charset="0"/>
              </a:rPr>
              <a:t>Flutter</a:t>
            </a:r>
            <a:r>
              <a:rPr lang="pt-BR" sz="1400" dirty="0">
                <a:latin typeface="Quicksand" pitchFamily="2" charset="0"/>
              </a:rPr>
              <a:t> seja uma tecnologia mais recente, tem melhor documentação oficial e suporte do mantenedor e a comunidade está aderindo em ritmo acelerado.</a:t>
            </a:r>
          </a:p>
          <a:p>
            <a:pPr algn="just"/>
            <a:endParaRPr lang="pt-BR" sz="1400" dirty="0">
              <a:latin typeface="Quicksand" pitchFamily="2" charset="0"/>
            </a:endParaRPr>
          </a:p>
          <a:p>
            <a:pPr algn="just"/>
            <a:r>
              <a:rPr lang="pt-BR" sz="1400" dirty="0">
                <a:latin typeface="Quicksand" pitchFamily="2" charset="0"/>
              </a:rPr>
              <a:t>Em contra partida, a comunidade no </a:t>
            </a:r>
            <a:r>
              <a:rPr lang="pt-BR" sz="1400" dirty="0" err="1">
                <a:latin typeface="Quicksand" pitchFamily="2" charset="0"/>
              </a:rPr>
              <a:t>React</a:t>
            </a:r>
            <a:r>
              <a:rPr lang="pt-BR" sz="1400" dirty="0">
                <a:latin typeface="Quicksand" pitchFamily="2" charset="0"/>
              </a:rPr>
              <a:t> </a:t>
            </a:r>
            <a:r>
              <a:rPr lang="pt-BR" sz="1400" dirty="0" err="1">
                <a:latin typeface="Quicksand" pitchFamily="2" charset="0"/>
              </a:rPr>
              <a:t>Native</a:t>
            </a:r>
            <a:r>
              <a:rPr lang="pt-BR" sz="1400" dirty="0">
                <a:latin typeface="Quicksand" pitchFamily="2" charset="0"/>
              </a:rPr>
              <a:t> está mais envolvida e mais propensa a continuar o desenvolvimento se o Facebook decidir retirar o suporte oficial. Com relação ao compromisso do mantenedor, vemos o </a:t>
            </a:r>
            <a:r>
              <a:rPr lang="pt-BR" sz="1400" dirty="0" err="1">
                <a:latin typeface="Quicksand" pitchFamily="2" charset="0"/>
              </a:rPr>
              <a:t>Flutter</a:t>
            </a:r>
            <a:r>
              <a:rPr lang="pt-BR" sz="1400" dirty="0">
                <a:latin typeface="Quicksand" pitchFamily="2" charset="0"/>
              </a:rPr>
              <a:t> e o </a:t>
            </a:r>
            <a:r>
              <a:rPr lang="pt-BR" sz="1400" dirty="0" err="1">
                <a:latin typeface="Quicksand" pitchFamily="2" charset="0"/>
              </a:rPr>
              <a:t>React</a:t>
            </a:r>
            <a:r>
              <a:rPr lang="pt-BR" sz="1400" dirty="0">
                <a:latin typeface="Quicksand" pitchFamily="2" charset="0"/>
              </a:rPr>
              <a:t> </a:t>
            </a:r>
            <a:r>
              <a:rPr lang="pt-BR" sz="1400" dirty="0" err="1">
                <a:latin typeface="Quicksand" pitchFamily="2" charset="0"/>
              </a:rPr>
              <a:t>Native</a:t>
            </a:r>
            <a:r>
              <a:rPr lang="pt-BR" sz="1400" dirty="0">
                <a:latin typeface="Quicksand" pitchFamily="2" charset="0"/>
              </a:rPr>
              <a:t> como tendo a mesma probabilidade de ter suporte contínuo. </a:t>
            </a:r>
          </a:p>
          <a:p>
            <a:pPr algn="just"/>
            <a:endParaRPr lang="pt-BR" sz="1400" dirty="0">
              <a:latin typeface="Quicksand" pitchFamily="2" charset="0"/>
            </a:endParaRPr>
          </a:p>
          <a:p>
            <a:pPr algn="just"/>
            <a:r>
              <a:rPr lang="pt-BR" sz="1400" dirty="0">
                <a:latin typeface="Quicksand" pitchFamily="2" charset="0"/>
              </a:rPr>
              <a:t>O </a:t>
            </a:r>
            <a:r>
              <a:rPr lang="pt-BR" sz="1400" dirty="0" err="1">
                <a:latin typeface="Quicksand" pitchFamily="2" charset="0"/>
              </a:rPr>
              <a:t>Flutter</a:t>
            </a:r>
            <a:r>
              <a:rPr lang="pt-BR" sz="1400" dirty="0">
                <a:latin typeface="Quicksand" pitchFamily="2" charset="0"/>
              </a:rPr>
              <a:t> foi um projeto de vários anos dentro da Google antes do lançamento oficial e está sendo usado atualmente em mais de 10 projetos no Google, por exemplo, o Google </a:t>
            </a:r>
            <a:r>
              <a:rPr lang="pt-BR" sz="1400" dirty="0" err="1">
                <a:latin typeface="Quicksand" pitchFamily="2" charset="0"/>
              </a:rPr>
              <a:t>Adds</a:t>
            </a:r>
            <a:r>
              <a:rPr lang="pt-BR" sz="1400" dirty="0">
                <a:latin typeface="Quicksand" pitchFamily="2" charset="0"/>
              </a:rPr>
              <a:t> que é público e se alcança milhões de usuários.</a:t>
            </a:r>
          </a:p>
          <a:p>
            <a:pPr algn="just"/>
            <a:endParaRPr lang="pt-BR" sz="1400" dirty="0">
              <a:latin typeface="Quicksand" pitchFamily="2" charset="0"/>
            </a:endParaRPr>
          </a:p>
          <a:p>
            <a:pPr algn="just"/>
            <a:r>
              <a:rPr lang="pt-BR" sz="1400" dirty="0">
                <a:latin typeface="Quicksand" pitchFamily="2" charset="0"/>
              </a:rPr>
              <a:t>Em 2021 nota-se um crescimento ainda maior do </a:t>
            </a:r>
            <a:r>
              <a:rPr lang="pt-BR" sz="1400" dirty="0" err="1">
                <a:latin typeface="Quicksand" pitchFamily="2" charset="0"/>
              </a:rPr>
              <a:t>Flutter</a:t>
            </a:r>
            <a:r>
              <a:rPr lang="pt-BR" sz="1400" dirty="0">
                <a:latin typeface="Quicksand" pitchFamily="2" charset="0"/>
              </a:rPr>
              <a:t> pela comunidade.  Seu SDK se posiciona como um das plataformas mais desejadas pelos desenvolvedores para construção de aplicativos mobile.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F83DBE-4DD7-4BD4-A784-D6D074A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651B0D4-59D5-4149-8553-69AA4DA433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Viabilidade a longo prazo (4/4)</a:t>
            </a:r>
          </a:p>
        </p:txBody>
      </p:sp>
    </p:spTree>
    <p:extLst>
      <p:ext uri="{BB962C8B-B14F-4D97-AF65-F5344CB8AC3E}">
        <p14:creationId xmlns:p14="http://schemas.microsoft.com/office/powerpoint/2010/main" val="1016469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E3079-C2C4-48A0-97B6-AE27BAEF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Adequabilidade aos drivers VR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55A5EA-8CC8-4603-8F06-784FBF827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Visão comparativa entre as tecnologias </a:t>
            </a:r>
            <a:r>
              <a:rPr lang="pt-BR" dirty="0" err="1"/>
              <a:t>cross</a:t>
            </a:r>
            <a:r>
              <a:rPr lang="pt-BR" dirty="0"/>
              <a:t> e desenvolvimento nativo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58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999F498-A1B8-48A3-AA26-B1CF55F2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Adequabilidade aos drivers VR</a:t>
            </a:r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68F363BA-98B7-4B52-BC8D-598F7516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962557"/>
              </p:ext>
            </p:extLst>
          </p:nvPr>
        </p:nvGraphicFramePr>
        <p:xfrm>
          <a:off x="0" y="695591"/>
          <a:ext cx="12192001" cy="620335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1222742688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2054474115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1142977612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3641176208"/>
                    </a:ext>
                  </a:extLst>
                </a:gridCol>
              </a:tblGrid>
              <a:tr h="34166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latin typeface="Quicksand" pitchFamily="2" charset="0"/>
                        </a:rPr>
                        <a:t>Flutter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" pitchFamily="2" charset="0"/>
                        </a:rPr>
                        <a:t>React</a:t>
                      </a:r>
                      <a:r>
                        <a:rPr lang="pt-BR" sz="1600" dirty="0">
                          <a:latin typeface="Quicksand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" pitchFamily="2" charset="0"/>
                        </a:rPr>
                        <a:t>native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Nativo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49308"/>
                  </a:ext>
                </a:extLst>
              </a:tr>
              <a:tr h="1024982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 err="1">
                          <a:latin typeface="Quicksand Light" pitchFamily="2" charset="0"/>
                        </a:rPr>
                        <a:t>Whitelabel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Quicksand Light" pitchFamily="2" charset="0"/>
                        </a:rPr>
                        <a:t>Flutter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se utiliza de recursos nativos, através da sua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estrutra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conhecida como  “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Plataform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Chanel” utilizando a mesma abordagem de implementação da solução nativa.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Utilizando uma abordagem de fontes de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assets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para cada parceiro,  gerenciado por plugins do (compilador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javascript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), porém com um considerável esforço de customização dos componentes.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Utilizando da abordagem de </a:t>
                      </a:r>
                      <a:r>
                        <a:rPr lang="pt-BR" sz="1200" i="1" dirty="0" err="1">
                          <a:latin typeface="Quicksand Light" pitchFamily="2" charset="0"/>
                        </a:rPr>
                        <a:t>product</a:t>
                      </a:r>
                      <a:r>
                        <a:rPr lang="pt-BR" sz="1200" i="1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200" i="1" dirty="0" err="1">
                          <a:latin typeface="Quicksand Light" pitchFamily="2" charset="0"/>
                        </a:rPr>
                        <a:t>flavors</a:t>
                      </a:r>
                      <a:r>
                        <a:rPr lang="pt-BR" sz="1200" i="1" dirty="0">
                          <a:latin typeface="Quicksand Light" pitchFamily="2" charset="0"/>
                        </a:rPr>
                        <a:t> </a:t>
                      </a:r>
                      <a:r>
                        <a:rPr lang="pt-BR" sz="1200" i="0" dirty="0">
                          <a:latin typeface="Quicksand Light" pitchFamily="2" charset="0"/>
                        </a:rPr>
                        <a:t>gerenciado pelo  </a:t>
                      </a:r>
                      <a:r>
                        <a:rPr lang="pt-BR" sz="1200" i="0" dirty="0" err="1">
                          <a:latin typeface="Quicksand Light" pitchFamily="2" charset="0"/>
                        </a:rPr>
                        <a:t>build.gradle</a:t>
                      </a:r>
                      <a:r>
                        <a:rPr lang="pt-BR" sz="1200" i="0" dirty="0">
                          <a:latin typeface="Quicksand Light" pitchFamily="2" charset="0"/>
                        </a:rPr>
                        <a:t> no Android, no iOS é feito através de targets porém demanda custo de implementação no 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690751"/>
                  </a:ext>
                </a:extLst>
              </a:tr>
              <a:tr h="354376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Justificativa nota: 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Flutter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possui um mecanismo de reuso de componentes que garante maior aderência que 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para esse driver. A implementação da solução em Cross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Plataform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em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Flutter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é similar para as versões em iOS e Android.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i="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156896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Quicksand Light" pitchFamily="2" charset="0"/>
                        </a:rPr>
                        <a:t>Modularização dentro da mesma plataforma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Pode ser alcançada através de “Abordagem Federada” que é utilizado pelo time do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como solução de implementação de Plugins da plataforma.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Pode ser alcançado por mais de uma abordagem de arquitetura, uma das mais conhecidas é através de uma arquitetura “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Multi-Module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” onde o app core em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é responsável pelas gestão das  bibliotecas nativas.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Modularização pode ser concebida através de controle dependências de aplicação (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Gradle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and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Cocoapod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2810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Justificativa nota:  Todas as três opções (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e nativo) atendem a modularização com um esforço de implementação similar.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110768"/>
                  </a:ext>
                </a:extLst>
              </a:tr>
              <a:tr h="996231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Modularização entre plataformas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pode ser incorporado a aplicações nativas existentes como bibliotecas ou módulos. Esse é um suporte nativo da plataforma.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pode embarcar códigos nativos dentro da sua plataforma conforme especificado em sua documentação.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É possível embarcar códigos em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javascript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dentro de uma plataforma nativo, porém o nível de integração é complexo.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7211540"/>
                  </a:ext>
                </a:extLst>
              </a:tr>
              <a:tr h="243293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Justificativa nota: Todas as três opções (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e nativo) enfrentam dificuldades similares para adicionar código embarcado de outra plataforma.  Implementação não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trival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para orquestração entre os módulos.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5244463"/>
                  </a:ext>
                </a:extLst>
              </a:tr>
              <a:tr h="483482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Integração via SDK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Para utiliza-se de reuso através de SDK, é necessário implementação de canais (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plataform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channels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) para ambas as plataformas iOS e Android e para cada um dos SDK a serem integrados, tornando o processo bem oneroso.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Para utiliza-se de reuso através de SDK, é necessário implementação de pontes (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native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bridges) para ambas as plataformas iOS e Android e para cada um dos SDK a serem integrados, tornando o processo bem oneroso.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A integração com os SDK ocorre da mesma forma que qualquer outra biblioteca, pois é um recurso natural das plataformas.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0819"/>
                  </a:ext>
                </a:extLst>
              </a:tr>
              <a:tr h="632688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Justificativa nota: Implementação bastante custosa nas plataformas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, diferentemente da plataforma nativa que a integração é um processo já suportado pelo Android e iOS.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650997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9FB054F9-4DF2-42F1-B27E-E8E956C5593D}"/>
              </a:ext>
            </a:extLst>
          </p:cNvPr>
          <p:cNvSpPr txBox="1"/>
          <p:nvPr/>
        </p:nvSpPr>
        <p:spPr>
          <a:xfrm>
            <a:off x="12364871" y="1637731"/>
            <a:ext cx="3657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latin typeface="Quicksand" pitchFamily="2" charset="0"/>
              </a:rPr>
              <a:t>As variações de produto permitem que você crie várias variantes de um aplicativo enquanto </a:t>
            </a:r>
          </a:p>
          <a:p>
            <a:pPr algn="just"/>
            <a:r>
              <a:rPr lang="pt-PT" sz="1200" dirty="0">
                <a:latin typeface="Quicksand" pitchFamily="2" charset="0"/>
              </a:rPr>
              <a:t>ainda usa sua base de código existente. </a:t>
            </a:r>
          </a:p>
          <a:p>
            <a:pPr algn="just"/>
            <a:endParaRPr lang="pt-PT" sz="1200" dirty="0">
              <a:latin typeface="Quicksand" pitchFamily="2" charset="0"/>
            </a:endParaRPr>
          </a:p>
          <a:p>
            <a:pPr algn="just"/>
            <a:r>
              <a:rPr lang="pt-PT" sz="1200" dirty="0">
                <a:latin typeface="Quicksand" pitchFamily="2" charset="0"/>
              </a:rPr>
              <a:t>Uma variante não significa apenas que você pode alterar a cor do tema ou o logotipo do aplicativo. Isso também significa que você pode ocultar ou mostrar  recursos específicos que deseja em outras variantes. Para fazer isso, você precisa definir algumas </a:t>
            </a:r>
          </a:p>
          <a:p>
            <a:pPr algn="just"/>
            <a:r>
              <a:rPr lang="pt-PT" sz="1200" dirty="0">
                <a:latin typeface="Quicksand" pitchFamily="2" charset="0"/>
              </a:rPr>
              <a:t>regras no </a:t>
            </a:r>
            <a:r>
              <a:rPr lang="pt-PT" sz="1200" b="1" dirty="0">
                <a:latin typeface="Quicksand" pitchFamily="2" charset="0"/>
              </a:rPr>
              <a:t>build.gradle</a:t>
            </a:r>
            <a:r>
              <a:rPr lang="pt-PT" dirty="0"/>
              <a:t>.</a:t>
            </a:r>
            <a:endParaRPr lang="pt-BR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96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721EC-82A4-43D7-A5F0-812320C4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FCF4EF-92FB-4853-A5F9-9035CCD81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143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999F498-A1B8-48A3-AA26-B1CF55F2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Adequabilidade aos drivers VR</a:t>
            </a:r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68F363BA-98B7-4B52-BC8D-598F7516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435017"/>
              </p:ext>
            </p:extLst>
          </p:nvPr>
        </p:nvGraphicFramePr>
        <p:xfrm>
          <a:off x="0" y="689216"/>
          <a:ext cx="12192001" cy="61939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1222742688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2054474115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1142977612"/>
                    </a:ext>
                  </a:extLst>
                </a:gridCol>
                <a:gridCol w="3323167">
                  <a:extLst>
                    <a:ext uri="{9D8B030D-6E8A-4147-A177-3AD203B41FA5}">
                      <a16:colId xmlns:a16="http://schemas.microsoft.com/office/drawing/2014/main" val="3641176208"/>
                    </a:ext>
                  </a:extLst>
                </a:gridCol>
              </a:tblGrid>
              <a:tr h="32665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Driver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latin typeface="Quicksand" pitchFamily="2" charset="0"/>
                        </a:rPr>
                        <a:t>Flutter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" pitchFamily="2" charset="0"/>
                        </a:rPr>
                        <a:t>React</a:t>
                      </a:r>
                      <a:r>
                        <a:rPr lang="pt-BR" sz="1600" dirty="0">
                          <a:latin typeface="Quicksand" pitchFamily="2" charset="0"/>
                        </a:rPr>
                        <a:t> </a:t>
                      </a:r>
                      <a:r>
                        <a:rPr lang="pt-BR" sz="1600" dirty="0" err="1">
                          <a:latin typeface="Quicksand" pitchFamily="2" charset="0"/>
                        </a:rPr>
                        <a:t>native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Nativo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49308"/>
                  </a:ext>
                </a:extLst>
              </a:tr>
              <a:tr h="621876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CI/CD para  loja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Utilização de uma ferramenta SaaS para CI/CD. Ex.: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Bitrise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ou montagem de uma infraestrutura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on-premise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Utilização de uma ferramenta SaaS para CI/CD. Ex.: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Bitrise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ou montagem de uma infraestrutura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on-premise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Esse cenário é mais custo que as plataformas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devido a construção do pipeline  de dois fluxos para Android e um 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01497"/>
                  </a:ext>
                </a:extLst>
              </a:tr>
              <a:tr h="445438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Justificativa nota: Esforço de implementação similar nas plataformas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, no entanto, a implementação é um pouco mais custosa para a versão nativa devido a necessidade de dois fluxos  de pipeline.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72269"/>
                  </a:ext>
                </a:extLst>
              </a:tr>
              <a:tr h="979964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Time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to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Marketing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Por se tratar de uma solução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plataforma o esforço de desenvolvimento em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tende a ser menor comparado com  a solução nativa, onde é necessário implementar as mesmas funcionalidades em linguagens diferentes.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Por se tratar de uma solução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plataforma o esforço de desenvolvimento é menor comparado com  a solução nativo  onde é necessário implementar as mesmas funcionalidades em linguagens diferentes.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O esforço de desenvolvimento é maior devido a necessidade de implementação das funcionalidades para ambas as plataformas, Android e 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91657"/>
                  </a:ext>
                </a:extLst>
              </a:tr>
              <a:tr h="445438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Justificativa nota: Para as plataformas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cross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o esforço de desenvolvimento tende a ser menor, devido a um código único e ganho de produtividade devido a profissionais especializadas em apenas uma linguagem de desenvolvimento.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816128"/>
                  </a:ext>
                </a:extLst>
              </a:tr>
              <a:tr h="801789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Time de Desenvolvimento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Por ser uma plataforma recente a quantidade de profissionais com proficiência na linguagem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Dart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ainda é escassa.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Devido a similaridade com a linguagem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, a curva de aprendizado dos profissionais que já atuam com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frontend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web para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react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native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tende a ser menor.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Necessidade de profissionais especialista em cada uma das plataformas, Android e iOS.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76824"/>
                  </a:ext>
                </a:extLst>
              </a:tr>
              <a:tr h="623613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Justificativa nota: 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Flutter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tem menos profissionais no mercado por ser uma plataforma mais recente, já as plataformas nativas sofrem pela necessidades de profissionais especializadas em iOS e Android e que na sua maioria não estão propensos a migrar para uma tecnologia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cross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. 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possui a vantagem da linguagem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javascript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que é similar a outras plataformas de desenvolvimento e com isso traz uma curva de aprendizado menor para os desenvolvedores.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142768"/>
                  </a:ext>
                </a:extLst>
              </a:tr>
              <a:tr h="970807">
                <a:tc rowSpan="2"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Facilidades de Desenvolvimento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O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tem melhor escalabilidade, pois possui hot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reload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integrado que se adapta bem à base de código. </a:t>
                      </a:r>
                      <a:r>
                        <a:rPr lang="pt-BR" sz="1200" kern="1200" dirty="0" err="1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Flutter</a:t>
                      </a:r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 possui ferramentas de depuração de código e IU que funcionam prontamente em ambas as plataformas, integradas ao IDE.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também possui hot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reload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. A plataforma não possui funcionalidade de integração de teste oficial, porém, como é um framework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javascript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pode-se utilizar framework de terceiros como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Jest</a:t>
                      </a:r>
                      <a:endParaRPr lang="pt-BR" sz="1200" dirty="0">
                        <a:latin typeface="Quicksand Light" pitchFamily="2" charset="0"/>
                      </a:endParaRPr>
                    </a:p>
                    <a:p>
                      <a:pPr algn="l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200" dirty="0">
                          <a:latin typeface="Quicksand Light" pitchFamily="2" charset="0"/>
                        </a:rPr>
                        <a:t>Não possui hot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reload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, sendo necessário aguardar o build para visualizar as mudanças. Ambos,  Android e  iOS possuem um framework oficial de testes com um conjuntos de testes básicos já sugeridos pela plataforma.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60242"/>
                  </a:ext>
                </a:extLst>
              </a:tr>
              <a:tr h="646620">
                <a:tc vMerge="1">
                  <a:txBody>
                    <a:bodyPr/>
                    <a:lstStyle/>
                    <a:p>
                      <a:pPr algn="r"/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r>
                        <a:rPr lang="pt-BR" sz="1200" dirty="0">
                          <a:latin typeface="Quicksand Light" pitchFamily="2" charset="0"/>
                        </a:rPr>
                        <a:t>Justificativa nota: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Flutter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tem uma plataforma de desenvolvimento bastante completa com hot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reload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e ferramentas de testes integrados da plataforma, que foi o diferencial em relação ao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React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que se utiliza de produtos/frameworks de terceiros. Já a versão nativa não possuem a funcionalidade de hot </a:t>
                      </a:r>
                      <a:r>
                        <a:rPr lang="pt-BR" sz="1200" dirty="0" err="1">
                          <a:latin typeface="Quicksand Light" pitchFamily="2" charset="0"/>
                        </a:rPr>
                        <a:t>reload</a:t>
                      </a:r>
                      <a:r>
                        <a:rPr lang="pt-BR" sz="1200" dirty="0">
                          <a:latin typeface="Quicksand Light" pitchFamily="2" charset="0"/>
                        </a:rPr>
                        <a:t> que ajuda na produtividade do time de desenvolvimento.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82837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9FB054F9-4DF2-42F1-B27E-E8E956C5593D}"/>
              </a:ext>
            </a:extLst>
          </p:cNvPr>
          <p:cNvSpPr txBox="1"/>
          <p:nvPr/>
        </p:nvSpPr>
        <p:spPr>
          <a:xfrm>
            <a:off x="12364871" y="1637731"/>
            <a:ext cx="3657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200" dirty="0">
                <a:latin typeface="Quicksand" pitchFamily="2" charset="0"/>
              </a:rPr>
              <a:t>As variações de produto permitem que você crie várias variantes de um aplicativo enquanto </a:t>
            </a:r>
          </a:p>
          <a:p>
            <a:pPr algn="just"/>
            <a:r>
              <a:rPr lang="pt-PT" sz="1200" dirty="0">
                <a:latin typeface="Quicksand" pitchFamily="2" charset="0"/>
              </a:rPr>
              <a:t>ainda usa sua base de código existente. </a:t>
            </a:r>
          </a:p>
          <a:p>
            <a:pPr algn="just"/>
            <a:endParaRPr lang="pt-PT" sz="1200" dirty="0">
              <a:latin typeface="Quicksand" pitchFamily="2" charset="0"/>
            </a:endParaRPr>
          </a:p>
          <a:p>
            <a:pPr algn="just"/>
            <a:r>
              <a:rPr lang="pt-PT" sz="1200" dirty="0">
                <a:latin typeface="Quicksand" pitchFamily="2" charset="0"/>
              </a:rPr>
              <a:t>Uma variante não significa apenas que você pode alterar a cor do tema ou o logotipo do aplicativo. Isso também significa que você pode ocultar ou mostrar  recursos específicos que deseja em outras variantes. Para fazer isso, você precisa definir algumas </a:t>
            </a:r>
          </a:p>
          <a:p>
            <a:pPr algn="just"/>
            <a:r>
              <a:rPr lang="pt-PT" sz="1200" dirty="0">
                <a:latin typeface="Quicksand" pitchFamily="2" charset="0"/>
              </a:rPr>
              <a:t>regras no </a:t>
            </a:r>
            <a:r>
              <a:rPr lang="pt-PT" sz="1200" b="1" dirty="0">
                <a:latin typeface="Quicksand" pitchFamily="2" charset="0"/>
              </a:rPr>
              <a:t>build.gradle</a:t>
            </a:r>
            <a:r>
              <a:rPr lang="pt-PT" dirty="0"/>
              <a:t>.</a:t>
            </a:r>
            <a:endParaRPr lang="pt-BR" dirty="0">
              <a:latin typeface="Quicksand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197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68F363BA-98B7-4B52-BC8D-598F7516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07533"/>
              </p:ext>
            </p:extLst>
          </p:nvPr>
        </p:nvGraphicFramePr>
        <p:xfrm>
          <a:off x="-3" y="275571"/>
          <a:ext cx="12192003" cy="65824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1222742688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54474115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1142977612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3641176208"/>
                    </a:ext>
                  </a:extLst>
                </a:gridCol>
                <a:gridCol w="1990728">
                  <a:extLst>
                    <a:ext uri="{9D8B030D-6E8A-4147-A177-3AD203B41FA5}">
                      <a16:colId xmlns:a16="http://schemas.microsoft.com/office/drawing/2014/main" val="201457299"/>
                    </a:ext>
                  </a:extLst>
                </a:gridCol>
              </a:tblGrid>
              <a:tr h="341660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latin typeface="Quicksand" pitchFamily="2" charset="0"/>
                        </a:rPr>
                        <a:t>Driver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Quicksand" pitchFamily="2" charset="0"/>
                        </a:rPr>
                        <a:t>Flutter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latin typeface="Quicksand" pitchFamily="2" charset="0"/>
                        </a:rPr>
                        <a:t>React native</a:t>
                      </a:r>
                      <a:endParaRPr lang="pt-BR" sz="16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Nativo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Quicksand" pitchFamily="2" charset="0"/>
                        </a:rPr>
                        <a:t>Critério avaliativo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349308"/>
                  </a:ext>
                </a:extLst>
              </a:tr>
              <a:tr h="761445">
                <a:tc>
                  <a:txBody>
                    <a:bodyPr/>
                    <a:lstStyle/>
                    <a:p>
                      <a:pPr algn="r"/>
                      <a:r>
                        <a:rPr lang="pt-BR" sz="1600" dirty="0" err="1">
                          <a:latin typeface="Quicksand Light" pitchFamily="2" charset="0"/>
                        </a:rPr>
                        <a:t>Whitelabel</a:t>
                      </a:r>
                      <a:endParaRPr lang="pt-BR" sz="16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i="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0" dirty="0">
                          <a:latin typeface="Quicksand Light" pitchFamily="2" charset="0"/>
                        </a:rPr>
                        <a:t>Menor esforço de implementação.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2690751"/>
                  </a:ext>
                </a:extLst>
              </a:tr>
              <a:tr h="927653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Modularização dentro da mesma plataforma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>
                          <a:latin typeface="Quicksand Light" pitchFamily="2" charset="0"/>
                        </a:rPr>
                        <a:t>Capacidade de modularizar para escalar o desenvolvimento.</a:t>
                      </a:r>
                    </a:p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281060"/>
                  </a:ext>
                </a:extLst>
              </a:tr>
              <a:tr h="742121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Modularização entre plataformas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i="0" dirty="0">
                          <a:latin typeface="Quicksand Light" pitchFamily="2" charset="0"/>
                        </a:rPr>
                        <a:t>Capacidade de interoperabilizar aplicativos de outras plataformas.</a:t>
                      </a:r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15736"/>
                  </a:ext>
                </a:extLst>
              </a:tr>
              <a:tr h="652261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Integração com SDK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kern="1200" dirty="0">
                          <a:solidFill>
                            <a:schemeClr val="dk1"/>
                          </a:solidFill>
                          <a:latin typeface="Quicksand Light" pitchFamily="2" charset="0"/>
                          <a:ea typeface="+mn-ea"/>
                          <a:cs typeface="+mn-cs"/>
                        </a:rPr>
                        <a:t>Complexidade de utilização.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201717"/>
                  </a:ext>
                </a:extLst>
              </a:tr>
              <a:tr h="652261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Pipeline CI/CD para a loja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>
                          <a:latin typeface="Quicksand Light" pitchFamily="2" charset="0"/>
                        </a:rPr>
                        <a:t>Menor esforço de implantação do pipeline.</a:t>
                      </a:r>
                    </a:p>
                    <a:p>
                      <a:pPr algn="ctr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101497"/>
                  </a:ext>
                </a:extLst>
              </a:tr>
              <a:tr h="652261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Time </a:t>
                      </a:r>
                      <a:r>
                        <a:rPr lang="pt-BR" sz="1600" dirty="0" err="1">
                          <a:latin typeface="Quicksand Light" pitchFamily="2" charset="0"/>
                        </a:rPr>
                        <a:t>to</a:t>
                      </a:r>
                      <a:r>
                        <a:rPr lang="pt-BR" sz="1600" dirty="0">
                          <a:latin typeface="Quicksand Light" pitchFamily="2" charset="0"/>
                        </a:rPr>
                        <a:t> 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Quicksand Light" pitchFamily="2" charset="0"/>
                        </a:rPr>
                        <a:t>Menor esforço de desenvolvimento.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91657"/>
                  </a:ext>
                </a:extLst>
              </a:tr>
              <a:tr h="630296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Time de Desenvolvimento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200" kern="1200" dirty="0">
                        <a:solidFill>
                          <a:schemeClr val="dk1"/>
                        </a:solidFill>
                        <a:latin typeface="Quicksand Light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latin typeface="Quicksand Light" pitchFamily="2" charset="0"/>
                        </a:rPr>
                        <a:t>Disponibilidade de profissionais no mercado.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176824"/>
                  </a:ext>
                </a:extLst>
              </a:tr>
              <a:tr h="774026">
                <a:tc>
                  <a:txBody>
                    <a:bodyPr/>
                    <a:lstStyle/>
                    <a:p>
                      <a:pPr algn="r"/>
                      <a:r>
                        <a:rPr lang="pt-BR" sz="1600" dirty="0">
                          <a:latin typeface="Quicksand Light" pitchFamily="2" charset="0"/>
                        </a:rPr>
                        <a:t>Facilidades de Desenvolvimento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Quicksand Light" pitchFamily="2" charset="0"/>
                        </a:rPr>
                        <a:t>  Maior produtividade e integração das ferramentas de desenvolvimento.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960242"/>
                  </a:ext>
                </a:extLst>
              </a:tr>
              <a:tr h="448445">
                <a:tc>
                  <a:txBody>
                    <a:bodyPr/>
                    <a:lstStyle/>
                    <a:p>
                      <a:pPr algn="r"/>
                      <a:r>
                        <a:rPr lang="pt-BR" dirty="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Aderência</a:t>
                      </a:r>
                    </a:p>
                  </a:txBody>
                  <a:tcPr anchor="ctr">
                    <a:solidFill>
                      <a:srgbClr val="00B2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3,25</a:t>
                      </a:r>
                    </a:p>
                  </a:txBody>
                  <a:tcPr anchor="ctr">
                    <a:solidFill>
                      <a:srgbClr val="00B2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3,13</a:t>
                      </a:r>
                    </a:p>
                  </a:txBody>
                  <a:tcPr anchor="ctr">
                    <a:solidFill>
                      <a:srgbClr val="00B2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  <a:latin typeface="Quicksand Light" pitchFamily="2" charset="0"/>
                        </a:rPr>
                        <a:t>3,13</a:t>
                      </a:r>
                    </a:p>
                  </a:txBody>
                  <a:tcPr anchor="ctr">
                    <a:solidFill>
                      <a:srgbClr val="00B215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  <a:latin typeface="Quicksand Light" pitchFamily="2" charset="0"/>
                      </a:endParaRPr>
                    </a:p>
                  </a:txBody>
                  <a:tcPr anchor="ctr">
                    <a:solidFill>
                      <a:srgbClr val="00B2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987642"/>
                  </a:ext>
                </a:extLst>
              </a:tr>
            </a:tbl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1999F498-A1B8-48A3-AA26-B1CF55F2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"/>
            <a:ext cx="9144000" cy="271047"/>
          </a:xfrm>
        </p:spPr>
        <p:txBody>
          <a:bodyPr/>
          <a:lstStyle/>
          <a:p>
            <a:r>
              <a:rPr lang="pt-BR" sz="2200" dirty="0"/>
              <a:t>Adequabilidade aos drivers VR</a:t>
            </a:r>
          </a:p>
        </p:txBody>
      </p:sp>
      <p:sp>
        <p:nvSpPr>
          <p:cNvPr id="6" name="CaixaDeTexto 283">
            <a:extLst>
              <a:ext uri="{FF2B5EF4-FFF2-40B4-BE49-F238E27FC236}">
                <a16:creationId xmlns:a16="http://schemas.microsoft.com/office/drawing/2014/main" id="{4DFA7770-445C-4C7E-8A9E-889469BA50DF}"/>
              </a:ext>
            </a:extLst>
          </p:cNvPr>
          <p:cNvSpPr txBox="1"/>
          <p:nvPr/>
        </p:nvSpPr>
        <p:spPr>
          <a:xfrm>
            <a:off x="12545047" y="1970156"/>
            <a:ext cx="1692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2000">
                <a:latin typeface="Quicksand" pitchFamily="2" charset="0"/>
              </a:rPr>
              <a:t>Iconografia</a:t>
            </a:r>
            <a:endParaRPr lang="en-US" sz="2000" b="1" noProof="1">
              <a:latin typeface="Quicksand" pitchFamily="2" charset="0"/>
            </a:endParaRPr>
          </a:p>
        </p:txBody>
      </p:sp>
      <p:grpSp>
        <p:nvGrpSpPr>
          <p:cNvPr id="9" name="Agrupar 114">
            <a:extLst>
              <a:ext uri="{FF2B5EF4-FFF2-40B4-BE49-F238E27FC236}">
                <a16:creationId xmlns:a16="http://schemas.microsoft.com/office/drawing/2014/main" id="{1C863957-53F1-4193-A5B0-60E58F0B0B9C}"/>
              </a:ext>
            </a:extLst>
          </p:cNvPr>
          <p:cNvGrpSpPr/>
          <p:nvPr/>
        </p:nvGrpSpPr>
        <p:grpSpPr>
          <a:xfrm>
            <a:off x="12726131" y="2569177"/>
            <a:ext cx="1369846" cy="237693"/>
            <a:chOff x="5857229" y="1842511"/>
            <a:chExt cx="1369846" cy="237693"/>
          </a:xfrm>
        </p:grpSpPr>
        <p:sp>
          <p:nvSpPr>
            <p:cNvPr id="35" name="Retângulo 139">
              <a:extLst>
                <a:ext uri="{FF2B5EF4-FFF2-40B4-BE49-F238E27FC236}">
                  <a16:creationId xmlns:a16="http://schemas.microsoft.com/office/drawing/2014/main" id="{0DB5FAA3-60A7-49EC-9859-0AFCA4671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6" name="Retângulo 140">
              <a:extLst>
                <a:ext uri="{FF2B5EF4-FFF2-40B4-BE49-F238E27FC236}">
                  <a16:creationId xmlns:a16="http://schemas.microsoft.com/office/drawing/2014/main" id="{D251EA4B-8556-4B4B-9994-FEB4BFEA7C55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7" name="Retângulo 141">
              <a:extLst>
                <a:ext uri="{FF2B5EF4-FFF2-40B4-BE49-F238E27FC236}">
                  <a16:creationId xmlns:a16="http://schemas.microsoft.com/office/drawing/2014/main" id="{BC5B9F70-36A5-4206-8DBB-AF9FC623EC7D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8" name="Retângulo 142">
              <a:extLst>
                <a:ext uri="{FF2B5EF4-FFF2-40B4-BE49-F238E27FC236}">
                  <a16:creationId xmlns:a16="http://schemas.microsoft.com/office/drawing/2014/main" id="{0E5E1C3F-713E-4605-A866-3031CEEF7477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" name="Retângulo 143">
              <a:extLst>
                <a:ext uri="{FF2B5EF4-FFF2-40B4-BE49-F238E27FC236}">
                  <a16:creationId xmlns:a16="http://schemas.microsoft.com/office/drawing/2014/main" id="{75C9842B-4878-4D5E-A8E4-715636C1B71B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" name="Retângulo 144">
              <a:extLst>
                <a:ext uri="{FF2B5EF4-FFF2-40B4-BE49-F238E27FC236}">
                  <a16:creationId xmlns:a16="http://schemas.microsoft.com/office/drawing/2014/main" id="{AEA5E866-D138-4069-A4D5-CFAE4A91AAA4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5</a:t>
              </a:r>
            </a:p>
          </p:txBody>
        </p:sp>
        <p:sp>
          <p:nvSpPr>
            <p:cNvPr id="41" name="Retângulo 145">
              <a:extLst>
                <a:ext uri="{FF2B5EF4-FFF2-40B4-BE49-F238E27FC236}">
                  <a16:creationId xmlns:a16="http://schemas.microsoft.com/office/drawing/2014/main" id="{17F2E4B5-A2E6-4D98-984D-5CE1B2618B74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146">
              <a:extLst>
                <a:ext uri="{FF2B5EF4-FFF2-40B4-BE49-F238E27FC236}">
                  <a16:creationId xmlns:a16="http://schemas.microsoft.com/office/drawing/2014/main" id="{4D44E38F-09F0-400E-B4A7-A1D03192C887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147">
              <a:extLst>
                <a:ext uri="{FF2B5EF4-FFF2-40B4-BE49-F238E27FC236}">
                  <a16:creationId xmlns:a16="http://schemas.microsoft.com/office/drawing/2014/main" id="{9A4873DA-5528-480B-87F4-829A9F9F2642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148">
              <a:extLst>
                <a:ext uri="{FF2B5EF4-FFF2-40B4-BE49-F238E27FC236}">
                  <a16:creationId xmlns:a16="http://schemas.microsoft.com/office/drawing/2014/main" id="{4C3FBA8B-4B6C-4D78-ADF3-33A1AD3B0C2D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16">
            <a:extLst>
              <a:ext uri="{FF2B5EF4-FFF2-40B4-BE49-F238E27FC236}">
                <a16:creationId xmlns:a16="http://schemas.microsoft.com/office/drawing/2014/main" id="{884DB157-AA6D-4080-9650-38DE5B7D7683}"/>
              </a:ext>
            </a:extLst>
          </p:cNvPr>
          <p:cNvGrpSpPr/>
          <p:nvPr/>
        </p:nvGrpSpPr>
        <p:grpSpPr>
          <a:xfrm>
            <a:off x="12710541" y="3820500"/>
            <a:ext cx="1369846" cy="237693"/>
            <a:chOff x="5916049" y="3087950"/>
            <a:chExt cx="1369846" cy="237693"/>
          </a:xfrm>
        </p:grpSpPr>
        <p:sp>
          <p:nvSpPr>
            <p:cNvPr id="20" name="Retângulo 124">
              <a:extLst>
                <a:ext uri="{FF2B5EF4-FFF2-40B4-BE49-F238E27FC236}">
                  <a16:creationId xmlns:a16="http://schemas.microsoft.com/office/drawing/2014/main" id="{ADDD8B33-6613-427F-8172-EB3B2EF45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" name="Retângulo 125">
              <a:extLst>
                <a:ext uri="{FF2B5EF4-FFF2-40B4-BE49-F238E27FC236}">
                  <a16:creationId xmlns:a16="http://schemas.microsoft.com/office/drawing/2014/main" id="{813CF2AD-7971-43A7-8A2D-204EA92C78AE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" name="Retângulo 126">
              <a:extLst>
                <a:ext uri="{FF2B5EF4-FFF2-40B4-BE49-F238E27FC236}">
                  <a16:creationId xmlns:a16="http://schemas.microsoft.com/office/drawing/2014/main" id="{0613C682-90EE-489D-892C-EDF8A7610130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23" name="Retângulo 127">
              <a:extLst>
                <a:ext uri="{FF2B5EF4-FFF2-40B4-BE49-F238E27FC236}">
                  <a16:creationId xmlns:a16="http://schemas.microsoft.com/office/drawing/2014/main" id="{116E3AAD-50B0-433D-8C75-7132BD72545F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4" name="Retângulo 128">
              <a:extLst>
                <a:ext uri="{FF2B5EF4-FFF2-40B4-BE49-F238E27FC236}">
                  <a16:creationId xmlns:a16="http://schemas.microsoft.com/office/drawing/2014/main" id="{0898D826-1CDE-4210-A7D6-0E7CCA75AF5B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" name="Retângulo 129">
              <a:extLst>
                <a:ext uri="{FF2B5EF4-FFF2-40B4-BE49-F238E27FC236}">
                  <a16:creationId xmlns:a16="http://schemas.microsoft.com/office/drawing/2014/main" id="{98CAEA26-82C8-479E-ACD5-04CC92B74E4D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" name="Retângulo 130">
              <a:extLst>
                <a:ext uri="{FF2B5EF4-FFF2-40B4-BE49-F238E27FC236}">
                  <a16:creationId xmlns:a16="http://schemas.microsoft.com/office/drawing/2014/main" id="{FC2F537A-E5C7-4FD1-AAE0-A062DD6EF834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" name="Agrupar 117">
            <a:extLst>
              <a:ext uri="{FF2B5EF4-FFF2-40B4-BE49-F238E27FC236}">
                <a16:creationId xmlns:a16="http://schemas.microsoft.com/office/drawing/2014/main" id="{8FE4920F-0CD3-4BD9-AF78-E270B8C0A9D7}"/>
              </a:ext>
            </a:extLst>
          </p:cNvPr>
          <p:cNvGrpSpPr/>
          <p:nvPr/>
        </p:nvGrpSpPr>
        <p:grpSpPr>
          <a:xfrm>
            <a:off x="12726131" y="4185680"/>
            <a:ext cx="1369846" cy="237693"/>
            <a:chOff x="5931822" y="3459014"/>
            <a:chExt cx="1369846" cy="237693"/>
          </a:xfrm>
        </p:grpSpPr>
        <p:sp>
          <p:nvSpPr>
            <p:cNvPr id="14" name="Retângulo 118">
              <a:extLst>
                <a:ext uri="{FF2B5EF4-FFF2-40B4-BE49-F238E27FC236}">
                  <a16:creationId xmlns:a16="http://schemas.microsoft.com/office/drawing/2014/main" id="{43C85505-88AB-4EBB-8CBD-8397C2D95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" name="Retângulo 119">
              <a:extLst>
                <a:ext uri="{FF2B5EF4-FFF2-40B4-BE49-F238E27FC236}">
                  <a16:creationId xmlns:a16="http://schemas.microsoft.com/office/drawing/2014/main" id="{A2300518-5424-4265-91F7-365BC85885C2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16" name="Retângulo 120">
              <a:extLst>
                <a:ext uri="{FF2B5EF4-FFF2-40B4-BE49-F238E27FC236}">
                  <a16:creationId xmlns:a16="http://schemas.microsoft.com/office/drawing/2014/main" id="{A343D8AA-775D-4412-9ADC-318E17BEA3FE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7" name="Retângulo 121">
              <a:extLst>
                <a:ext uri="{FF2B5EF4-FFF2-40B4-BE49-F238E27FC236}">
                  <a16:creationId xmlns:a16="http://schemas.microsoft.com/office/drawing/2014/main" id="{C81015DC-410B-4D0C-BC68-D3ED75FFA414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8" name="Retângulo 122">
              <a:extLst>
                <a:ext uri="{FF2B5EF4-FFF2-40B4-BE49-F238E27FC236}">
                  <a16:creationId xmlns:a16="http://schemas.microsoft.com/office/drawing/2014/main" id="{E8619FB7-6802-4F89-9B21-190B0030646C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9" name="Retângulo 123">
              <a:extLst>
                <a:ext uri="{FF2B5EF4-FFF2-40B4-BE49-F238E27FC236}">
                  <a16:creationId xmlns:a16="http://schemas.microsoft.com/office/drawing/2014/main" id="{54CCB4A9-6701-4FE7-B77E-4A9A551CA474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65" name="Agrupar 113">
            <a:extLst>
              <a:ext uri="{FF2B5EF4-FFF2-40B4-BE49-F238E27FC236}">
                <a16:creationId xmlns:a16="http://schemas.microsoft.com/office/drawing/2014/main" id="{2FF0AAFA-89C9-4D46-B9F9-CDE076DA89BD}"/>
              </a:ext>
            </a:extLst>
          </p:cNvPr>
          <p:cNvGrpSpPr/>
          <p:nvPr/>
        </p:nvGrpSpPr>
        <p:grpSpPr>
          <a:xfrm>
            <a:off x="12706439" y="4571948"/>
            <a:ext cx="1369846" cy="237693"/>
            <a:chOff x="5896608" y="2300134"/>
            <a:chExt cx="1369846" cy="237693"/>
          </a:xfrm>
        </p:grpSpPr>
        <p:sp>
          <p:nvSpPr>
            <p:cNvPr id="66" name="Retângulo 149">
              <a:extLst>
                <a:ext uri="{FF2B5EF4-FFF2-40B4-BE49-F238E27FC236}">
                  <a16:creationId xmlns:a16="http://schemas.microsoft.com/office/drawing/2014/main" id="{3A34EBE2-DF76-462C-8823-47D35DB4E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7" name="Retângulo 150">
              <a:extLst>
                <a:ext uri="{FF2B5EF4-FFF2-40B4-BE49-F238E27FC236}">
                  <a16:creationId xmlns:a16="http://schemas.microsoft.com/office/drawing/2014/main" id="{E34BFFB7-4834-4FDD-B192-C6D4F265C40A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8" name="Retângulo 151">
              <a:extLst>
                <a:ext uri="{FF2B5EF4-FFF2-40B4-BE49-F238E27FC236}">
                  <a16:creationId xmlns:a16="http://schemas.microsoft.com/office/drawing/2014/main" id="{905CDCDB-B12E-4FC1-8F3B-FD24F6323995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69" name="Retângulo 152">
              <a:extLst>
                <a:ext uri="{FF2B5EF4-FFF2-40B4-BE49-F238E27FC236}">
                  <a16:creationId xmlns:a16="http://schemas.microsoft.com/office/drawing/2014/main" id="{3401117D-53A3-4FB9-A89E-18C449A1C921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70" name="Retângulo 153">
              <a:extLst>
                <a:ext uri="{FF2B5EF4-FFF2-40B4-BE49-F238E27FC236}">
                  <a16:creationId xmlns:a16="http://schemas.microsoft.com/office/drawing/2014/main" id="{2638BD15-0D59-48EC-B3DE-1557277AD1ED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71" name="Retângulo 154">
              <a:extLst>
                <a:ext uri="{FF2B5EF4-FFF2-40B4-BE49-F238E27FC236}">
                  <a16:creationId xmlns:a16="http://schemas.microsoft.com/office/drawing/2014/main" id="{242E12DB-DF1D-4A4B-95F8-A7A124121C76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72" name="Retângulo 155">
              <a:extLst>
                <a:ext uri="{FF2B5EF4-FFF2-40B4-BE49-F238E27FC236}">
                  <a16:creationId xmlns:a16="http://schemas.microsoft.com/office/drawing/2014/main" id="{383B2B75-5CFB-4874-B7D3-40D0039E23D9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Retângulo 156">
              <a:extLst>
                <a:ext uri="{FF2B5EF4-FFF2-40B4-BE49-F238E27FC236}">
                  <a16:creationId xmlns:a16="http://schemas.microsoft.com/office/drawing/2014/main" id="{9D2E956D-12E4-43A9-938F-17D69F300557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157">
              <a:extLst>
                <a:ext uri="{FF2B5EF4-FFF2-40B4-BE49-F238E27FC236}">
                  <a16:creationId xmlns:a16="http://schemas.microsoft.com/office/drawing/2014/main" id="{A664895A-57FA-4605-91CA-98D0D4079ACF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5" name="Agrupar 114">
            <a:extLst>
              <a:ext uri="{FF2B5EF4-FFF2-40B4-BE49-F238E27FC236}">
                <a16:creationId xmlns:a16="http://schemas.microsoft.com/office/drawing/2014/main" id="{BE4D4A05-F777-48FD-810E-45E39A487B33}"/>
              </a:ext>
            </a:extLst>
          </p:cNvPr>
          <p:cNvGrpSpPr/>
          <p:nvPr/>
        </p:nvGrpSpPr>
        <p:grpSpPr>
          <a:xfrm>
            <a:off x="12706439" y="2915617"/>
            <a:ext cx="1369846" cy="237693"/>
            <a:chOff x="5857229" y="1842511"/>
            <a:chExt cx="1369846" cy="237693"/>
          </a:xfrm>
        </p:grpSpPr>
        <p:sp>
          <p:nvSpPr>
            <p:cNvPr id="76" name="Retângulo 139">
              <a:extLst>
                <a:ext uri="{FF2B5EF4-FFF2-40B4-BE49-F238E27FC236}">
                  <a16:creationId xmlns:a16="http://schemas.microsoft.com/office/drawing/2014/main" id="{B80933E2-D460-492A-AFBF-1C0D411C3A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77" name="Retângulo 140">
              <a:extLst>
                <a:ext uri="{FF2B5EF4-FFF2-40B4-BE49-F238E27FC236}">
                  <a16:creationId xmlns:a16="http://schemas.microsoft.com/office/drawing/2014/main" id="{CE50E488-0720-4DE4-A053-7663963F7074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78" name="Retângulo 141">
              <a:extLst>
                <a:ext uri="{FF2B5EF4-FFF2-40B4-BE49-F238E27FC236}">
                  <a16:creationId xmlns:a16="http://schemas.microsoft.com/office/drawing/2014/main" id="{4245443D-7FA8-4E8E-874B-D1CF7C98034A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79" name="Retângulo 142">
              <a:extLst>
                <a:ext uri="{FF2B5EF4-FFF2-40B4-BE49-F238E27FC236}">
                  <a16:creationId xmlns:a16="http://schemas.microsoft.com/office/drawing/2014/main" id="{885758A7-A598-4669-90BE-62D840B4BFBD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0" name="Retângulo 143">
              <a:extLst>
                <a:ext uri="{FF2B5EF4-FFF2-40B4-BE49-F238E27FC236}">
                  <a16:creationId xmlns:a16="http://schemas.microsoft.com/office/drawing/2014/main" id="{3B39CF55-9BC6-4978-8AAF-4E816CD784B2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1" name="Retângulo 144">
              <a:extLst>
                <a:ext uri="{FF2B5EF4-FFF2-40B4-BE49-F238E27FC236}">
                  <a16:creationId xmlns:a16="http://schemas.microsoft.com/office/drawing/2014/main" id="{C1E8FB50-B037-4337-848A-60DE9947EC4C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82" name="Retângulo 145">
              <a:extLst>
                <a:ext uri="{FF2B5EF4-FFF2-40B4-BE49-F238E27FC236}">
                  <a16:creationId xmlns:a16="http://schemas.microsoft.com/office/drawing/2014/main" id="{42F822F4-F16D-42BE-BF42-1B14677DE41E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146">
              <a:extLst>
                <a:ext uri="{FF2B5EF4-FFF2-40B4-BE49-F238E27FC236}">
                  <a16:creationId xmlns:a16="http://schemas.microsoft.com/office/drawing/2014/main" id="{2BED71E7-1664-4D47-B82D-E01698F614B0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147">
              <a:extLst>
                <a:ext uri="{FF2B5EF4-FFF2-40B4-BE49-F238E27FC236}">
                  <a16:creationId xmlns:a16="http://schemas.microsoft.com/office/drawing/2014/main" id="{27B238D6-BCD9-420F-9EAE-F5F20DC90AF1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148">
              <a:extLst>
                <a:ext uri="{FF2B5EF4-FFF2-40B4-BE49-F238E27FC236}">
                  <a16:creationId xmlns:a16="http://schemas.microsoft.com/office/drawing/2014/main" id="{26764FF8-7560-46E4-9D5B-72A8EBE91AD8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6" name="Agrupar 117">
            <a:extLst>
              <a:ext uri="{FF2B5EF4-FFF2-40B4-BE49-F238E27FC236}">
                <a16:creationId xmlns:a16="http://schemas.microsoft.com/office/drawing/2014/main" id="{F7B9C95B-7C64-4E83-8445-3803ADDC0F6E}"/>
              </a:ext>
            </a:extLst>
          </p:cNvPr>
          <p:cNvGrpSpPr/>
          <p:nvPr/>
        </p:nvGrpSpPr>
        <p:grpSpPr>
          <a:xfrm>
            <a:off x="12724715" y="4919263"/>
            <a:ext cx="1369846" cy="237693"/>
            <a:chOff x="5931822" y="3459014"/>
            <a:chExt cx="1369846" cy="237693"/>
          </a:xfrm>
        </p:grpSpPr>
        <p:sp>
          <p:nvSpPr>
            <p:cNvPr id="87" name="Retângulo 118">
              <a:extLst>
                <a:ext uri="{FF2B5EF4-FFF2-40B4-BE49-F238E27FC236}">
                  <a16:creationId xmlns:a16="http://schemas.microsoft.com/office/drawing/2014/main" id="{C52C5B56-C0E7-4FBB-90AA-3D6D4ADCC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6667" y="3520195"/>
              <a:ext cx="1036709" cy="127208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88" name="Retângulo 119">
              <a:extLst>
                <a:ext uri="{FF2B5EF4-FFF2-40B4-BE49-F238E27FC236}">
                  <a16:creationId xmlns:a16="http://schemas.microsoft.com/office/drawing/2014/main" id="{4235A38D-7BC1-444E-8466-0640A6DD00CA}"/>
                </a:ext>
              </a:extLst>
            </p:cNvPr>
            <p:cNvSpPr>
              <a:spLocks/>
            </p:cNvSpPr>
            <p:nvPr/>
          </p:nvSpPr>
          <p:spPr>
            <a:xfrm>
              <a:off x="5931822" y="3462689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1</a:t>
              </a:r>
            </a:p>
          </p:txBody>
        </p:sp>
        <p:sp>
          <p:nvSpPr>
            <p:cNvPr id="89" name="Retângulo 120">
              <a:extLst>
                <a:ext uri="{FF2B5EF4-FFF2-40B4-BE49-F238E27FC236}">
                  <a16:creationId xmlns:a16="http://schemas.microsoft.com/office/drawing/2014/main" id="{7B7A3C84-1000-41CD-8D57-E277F8B51B34}"/>
                </a:ext>
              </a:extLst>
            </p:cNvPr>
            <p:cNvSpPr>
              <a:spLocks/>
            </p:cNvSpPr>
            <p:nvPr/>
          </p:nvSpPr>
          <p:spPr>
            <a:xfrm>
              <a:off x="6215784" y="3462700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0" name="Retângulo 121">
              <a:extLst>
                <a:ext uri="{FF2B5EF4-FFF2-40B4-BE49-F238E27FC236}">
                  <a16:creationId xmlns:a16="http://schemas.microsoft.com/office/drawing/2014/main" id="{8076FE13-E479-4816-B4B4-D71ED84B11F7}"/>
                </a:ext>
              </a:extLst>
            </p:cNvPr>
            <p:cNvSpPr>
              <a:spLocks/>
            </p:cNvSpPr>
            <p:nvPr/>
          </p:nvSpPr>
          <p:spPr>
            <a:xfrm>
              <a:off x="6499747" y="3462708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1" name="Retângulo 122">
              <a:extLst>
                <a:ext uri="{FF2B5EF4-FFF2-40B4-BE49-F238E27FC236}">
                  <a16:creationId xmlns:a16="http://schemas.microsoft.com/office/drawing/2014/main" id="{1AE49A75-039E-4C6C-B741-8FD3CAAC804E}"/>
                </a:ext>
              </a:extLst>
            </p:cNvPr>
            <p:cNvSpPr>
              <a:spLocks/>
            </p:cNvSpPr>
            <p:nvPr/>
          </p:nvSpPr>
          <p:spPr>
            <a:xfrm>
              <a:off x="6783706" y="3462691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2" name="Retângulo 123">
              <a:extLst>
                <a:ext uri="{FF2B5EF4-FFF2-40B4-BE49-F238E27FC236}">
                  <a16:creationId xmlns:a16="http://schemas.microsoft.com/office/drawing/2014/main" id="{2F0520E1-D380-402E-99AB-30771CC0CAFA}"/>
                </a:ext>
              </a:extLst>
            </p:cNvPr>
            <p:cNvSpPr>
              <a:spLocks/>
            </p:cNvSpPr>
            <p:nvPr/>
          </p:nvSpPr>
          <p:spPr>
            <a:xfrm>
              <a:off x="7067669" y="3459014"/>
              <a:ext cx="233999" cy="233999"/>
            </a:xfrm>
            <a:prstGeom prst="rect">
              <a:avLst/>
            </a:prstGeom>
            <a:solidFill>
              <a:srgbClr val="FD16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</p:grpSp>
      <p:grpSp>
        <p:nvGrpSpPr>
          <p:cNvPr id="93" name="Agrupar 114">
            <a:extLst>
              <a:ext uri="{FF2B5EF4-FFF2-40B4-BE49-F238E27FC236}">
                <a16:creationId xmlns:a16="http://schemas.microsoft.com/office/drawing/2014/main" id="{7F5B76FD-8F71-461D-9447-728F650A3DEF}"/>
              </a:ext>
            </a:extLst>
          </p:cNvPr>
          <p:cNvGrpSpPr/>
          <p:nvPr/>
        </p:nvGrpSpPr>
        <p:grpSpPr>
          <a:xfrm>
            <a:off x="12724715" y="3453958"/>
            <a:ext cx="1369846" cy="237693"/>
            <a:chOff x="5857229" y="1842511"/>
            <a:chExt cx="1369846" cy="237693"/>
          </a:xfrm>
        </p:grpSpPr>
        <p:sp>
          <p:nvSpPr>
            <p:cNvPr id="94" name="Retângulo 139">
              <a:extLst>
                <a:ext uri="{FF2B5EF4-FFF2-40B4-BE49-F238E27FC236}">
                  <a16:creationId xmlns:a16="http://schemas.microsoft.com/office/drawing/2014/main" id="{7B59BCFB-75C9-44D0-B448-6E054B00C2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42074" y="1903692"/>
              <a:ext cx="1036709" cy="127208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5" name="Retângulo 140">
              <a:extLst>
                <a:ext uri="{FF2B5EF4-FFF2-40B4-BE49-F238E27FC236}">
                  <a16:creationId xmlns:a16="http://schemas.microsoft.com/office/drawing/2014/main" id="{1270ECF5-940B-47E3-A2B0-305C1B23777B}"/>
                </a:ext>
              </a:extLst>
            </p:cNvPr>
            <p:cNvSpPr>
              <a:spLocks/>
            </p:cNvSpPr>
            <p:nvPr/>
          </p:nvSpPr>
          <p:spPr>
            <a:xfrm>
              <a:off x="5857229" y="1846186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6" name="Retângulo 141">
              <a:extLst>
                <a:ext uri="{FF2B5EF4-FFF2-40B4-BE49-F238E27FC236}">
                  <a16:creationId xmlns:a16="http://schemas.microsoft.com/office/drawing/2014/main" id="{08BDA2F9-C31E-48D4-BDBF-82C25AA5E0B5}"/>
                </a:ext>
              </a:extLst>
            </p:cNvPr>
            <p:cNvSpPr>
              <a:spLocks/>
            </p:cNvSpPr>
            <p:nvPr/>
          </p:nvSpPr>
          <p:spPr>
            <a:xfrm>
              <a:off x="6141191" y="1846197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7" name="Retângulo 142">
              <a:extLst>
                <a:ext uri="{FF2B5EF4-FFF2-40B4-BE49-F238E27FC236}">
                  <a16:creationId xmlns:a16="http://schemas.microsoft.com/office/drawing/2014/main" id="{8B77A9E6-46FE-49DE-AB4C-360CA5977546}"/>
                </a:ext>
              </a:extLst>
            </p:cNvPr>
            <p:cNvSpPr>
              <a:spLocks/>
            </p:cNvSpPr>
            <p:nvPr/>
          </p:nvSpPr>
          <p:spPr>
            <a:xfrm>
              <a:off x="6425154" y="1846205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8" name="Retângulo 143">
              <a:extLst>
                <a:ext uri="{FF2B5EF4-FFF2-40B4-BE49-F238E27FC236}">
                  <a16:creationId xmlns:a16="http://schemas.microsoft.com/office/drawing/2014/main" id="{5CC9BF47-F0C1-437E-BCA2-EEFF522E6F0E}"/>
                </a:ext>
              </a:extLst>
            </p:cNvPr>
            <p:cNvSpPr>
              <a:spLocks/>
            </p:cNvSpPr>
            <p:nvPr/>
          </p:nvSpPr>
          <p:spPr>
            <a:xfrm>
              <a:off x="6709113" y="1846188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99" name="Retângulo 144">
              <a:extLst>
                <a:ext uri="{FF2B5EF4-FFF2-40B4-BE49-F238E27FC236}">
                  <a16:creationId xmlns:a16="http://schemas.microsoft.com/office/drawing/2014/main" id="{A67908EC-70AE-4CEE-92D3-E91A62293348}"/>
                </a:ext>
              </a:extLst>
            </p:cNvPr>
            <p:cNvSpPr>
              <a:spLocks/>
            </p:cNvSpPr>
            <p:nvPr/>
          </p:nvSpPr>
          <p:spPr>
            <a:xfrm>
              <a:off x="6993076" y="1842511"/>
              <a:ext cx="233999" cy="233999"/>
            </a:xfrm>
            <a:prstGeom prst="rect">
              <a:avLst/>
            </a:prstGeom>
            <a:solidFill>
              <a:srgbClr val="1C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5</a:t>
              </a:r>
            </a:p>
          </p:txBody>
        </p:sp>
        <p:sp>
          <p:nvSpPr>
            <p:cNvPr id="100" name="Retângulo 145">
              <a:extLst>
                <a:ext uri="{FF2B5EF4-FFF2-40B4-BE49-F238E27FC236}">
                  <a16:creationId xmlns:a16="http://schemas.microsoft.com/office/drawing/2014/main" id="{F3AEA85B-EFD8-4E85-90B9-6200601351FC}"/>
                </a:ext>
              </a:extLst>
            </p:cNvPr>
            <p:cNvSpPr/>
            <p:nvPr/>
          </p:nvSpPr>
          <p:spPr>
            <a:xfrm>
              <a:off x="5920228" y="190851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Retângulo 146">
              <a:extLst>
                <a:ext uri="{FF2B5EF4-FFF2-40B4-BE49-F238E27FC236}">
                  <a16:creationId xmlns:a16="http://schemas.microsoft.com/office/drawing/2014/main" id="{A4815695-DF38-44D3-8BA2-D7B92CBEC8D3}"/>
                </a:ext>
              </a:extLst>
            </p:cNvPr>
            <p:cNvSpPr/>
            <p:nvPr/>
          </p:nvSpPr>
          <p:spPr>
            <a:xfrm>
              <a:off x="6204190" y="190852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Retângulo 147">
              <a:extLst>
                <a:ext uri="{FF2B5EF4-FFF2-40B4-BE49-F238E27FC236}">
                  <a16:creationId xmlns:a16="http://schemas.microsoft.com/office/drawing/2014/main" id="{81828C79-FC15-4955-AE8D-DF531274492F}"/>
                </a:ext>
              </a:extLst>
            </p:cNvPr>
            <p:cNvSpPr/>
            <p:nvPr/>
          </p:nvSpPr>
          <p:spPr>
            <a:xfrm>
              <a:off x="6488153" y="1908536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Retângulo 148">
              <a:extLst>
                <a:ext uri="{FF2B5EF4-FFF2-40B4-BE49-F238E27FC236}">
                  <a16:creationId xmlns:a16="http://schemas.microsoft.com/office/drawing/2014/main" id="{AA6D6615-21ED-4606-9298-FDB83320EFD0}"/>
                </a:ext>
              </a:extLst>
            </p:cNvPr>
            <p:cNvSpPr/>
            <p:nvPr/>
          </p:nvSpPr>
          <p:spPr>
            <a:xfrm>
              <a:off x="6772112" y="190851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8" name="CaixaDeTexto 287">
            <a:extLst>
              <a:ext uri="{FF2B5EF4-FFF2-40B4-BE49-F238E27FC236}">
                <a16:creationId xmlns:a16="http://schemas.microsoft.com/office/drawing/2014/main" id="{AA266CAC-27BB-4476-8CE9-08F939672532}"/>
              </a:ext>
            </a:extLst>
          </p:cNvPr>
          <p:cNvSpPr txBox="1"/>
          <p:nvPr/>
        </p:nvSpPr>
        <p:spPr>
          <a:xfrm>
            <a:off x="12545047" y="-578841"/>
            <a:ext cx="4476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Quicksand Light" pitchFamily="2" charset="0"/>
              </a:rPr>
              <a:t>Facilidade de organizar o projeto de forma modular para escalar o desenvolvimento.</a:t>
            </a:r>
          </a:p>
        </p:txBody>
      </p:sp>
      <p:grpSp>
        <p:nvGrpSpPr>
          <p:cNvPr id="10" name="Agrupar 115">
            <a:extLst>
              <a:ext uri="{FF2B5EF4-FFF2-40B4-BE49-F238E27FC236}">
                <a16:creationId xmlns:a16="http://schemas.microsoft.com/office/drawing/2014/main" id="{9B835DBC-4D31-42B0-80A4-E1970670F012}"/>
              </a:ext>
            </a:extLst>
          </p:cNvPr>
          <p:cNvGrpSpPr/>
          <p:nvPr/>
        </p:nvGrpSpPr>
        <p:grpSpPr>
          <a:xfrm>
            <a:off x="5699469" y="980642"/>
            <a:ext cx="1369846" cy="237693"/>
            <a:chOff x="5896608" y="2741501"/>
            <a:chExt cx="1369846" cy="237693"/>
          </a:xfrm>
        </p:grpSpPr>
        <p:sp>
          <p:nvSpPr>
            <p:cNvPr id="27" name="Retângulo 131">
              <a:extLst>
                <a:ext uri="{FF2B5EF4-FFF2-40B4-BE49-F238E27FC236}">
                  <a16:creationId xmlns:a16="http://schemas.microsoft.com/office/drawing/2014/main" id="{81CDEE84-282B-41F8-9D20-2670B39D22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8" name="Retângulo 132">
              <a:extLst>
                <a:ext uri="{FF2B5EF4-FFF2-40B4-BE49-F238E27FC236}">
                  <a16:creationId xmlns:a16="http://schemas.microsoft.com/office/drawing/2014/main" id="{8598C1B6-AC4C-43D2-A06E-8DBA1959E002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" name="Retângulo 133">
              <a:extLst>
                <a:ext uri="{FF2B5EF4-FFF2-40B4-BE49-F238E27FC236}">
                  <a16:creationId xmlns:a16="http://schemas.microsoft.com/office/drawing/2014/main" id="{409735BF-EB1C-48B3-8367-217D44669846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0" name="Retângulo 134">
              <a:extLst>
                <a:ext uri="{FF2B5EF4-FFF2-40B4-BE49-F238E27FC236}">
                  <a16:creationId xmlns:a16="http://schemas.microsoft.com/office/drawing/2014/main" id="{A7600461-37B2-469C-B623-C7B6880A220B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31" name="Retângulo 135">
              <a:extLst>
                <a:ext uri="{FF2B5EF4-FFF2-40B4-BE49-F238E27FC236}">
                  <a16:creationId xmlns:a16="http://schemas.microsoft.com/office/drawing/2014/main" id="{039266EC-6D68-4808-AF9F-42017BD65A62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" name="Retângulo 136">
              <a:extLst>
                <a:ext uri="{FF2B5EF4-FFF2-40B4-BE49-F238E27FC236}">
                  <a16:creationId xmlns:a16="http://schemas.microsoft.com/office/drawing/2014/main" id="{52FD651A-7DD8-40FA-B75A-F6C317D78ED0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" name="Retângulo 137">
              <a:extLst>
                <a:ext uri="{FF2B5EF4-FFF2-40B4-BE49-F238E27FC236}">
                  <a16:creationId xmlns:a16="http://schemas.microsoft.com/office/drawing/2014/main" id="{CCBE41A8-D59C-40A7-82EA-A220CDD20E42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138">
              <a:extLst>
                <a:ext uri="{FF2B5EF4-FFF2-40B4-BE49-F238E27FC236}">
                  <a16:creationId xmlns:a16="http://schemas.microsoft.com/office/drawing/2014/main" id="{F6729A17-3D83-42AE-A4C7-3A903CEF65C3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4" name="Agrupar 113">
            <a:extLst>
              <a:ext uri="{FF2B5EF4-FFF2-40B4-BE49-F238E27FC236}">
                <a16:creationId xmlns:a16="http://schemas.microsoft.com/office/drawing/2014/main" id="{807D44DC-2139-4355-B2A6-97665AB31C9B}"/>
              </a:ext>
            </a:extLst>
          </p:cNvPr>
          <p:cNvGrpSpPr/>
          <p:nvPr/>
        </p:nvGrpSpPr>
        <p:grpSpPr>
          <a:xfrm>
            <a:off x="3172846" y="982468"/>
            <a:ext cx="1369846" cy="237693"/>
            <a:chOff x="5896608" y="2300134"/>
            <a:chExt cx="1369846" cy="237693"/>
          </a:xfrm>
        </p:grpSpPr>
        <p:sp>
          <p:nvSpPr>
            <p:cNvPr id="105" name="Retângulo 149">
              <a:extLst>
                <a:ext uri="{FF2B5EF4-FFF2-40B4-BE49-F238E27FC236}">
                  <a16:creationId xmlns:a16="http://schemas.microsoft.com/office/drawing/2014/main" id="{763C23FA-D165-4B59-99E4-FBA02AF3DA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6" name="Retângulo 150">
              <a:extLst>
                <a:ext uri="{FF2B5EF4-FFF2-40B4-BE49-F238E27FC236}">
                  <a16:creationId xmlns:a16="http://schemas.microsoft.com/office/drawing/2014/main" id="{D1EEED0A-DB95-4F92-847A-3B5A55C675AC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7" name="Retângulo 151">
              <a:extLst>
                <a:ext uri="{FF2B5EF4-FFF2-40B4-BE49-F238E27FC236}">
                  <a16:creationId xmlns:a16="http://schemas.microsoft.com/office/drawing/2014/main" id="{C6F37586-842C-4935-96A3-AF4AFAAF2031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8" name="Retângulo 152">
              <a:extLst>
                <a:ext uri="{FF2B5EF4-FFF2-40B4-BE49-F238E27FC236}">
                  <a16:creationId xmlns:a16="http://schemas.microsoft.com/office/drawing/2014/main" id="{AACC5742-C893-4055-A7BA-6223192DD03E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09" name="Retângulo 153">
              <a:extLst>
                <a:ext uri="{FF2B5EF4-FFF2-40B4-BE49-F238E27FC236}">
                  <a16:creationId xmlns:a16="http://schemas.microsoft.com/office/drawing/2014/main" id="{35CD1232-67EA-4981-8BA0-43CB8B629700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110" name="Retângulo 154">
              <a:extLst>
                <a:ext uri="{FF2B5EF4-FFF2-40B4-BE49-F238E27FC236}">
                  <a16:creationId xmlns:a16="http://schemas.microsoft.com/office/drawing/2014/main" id="{37845A71-B9D4-4ABF-B797-AB9528F181E9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1" name="Retângulo 155">
              <a:extLst>
                <a:ext uri="{FF2B5EF4-FFF2-40B4-BE49-F238E27FC236}">
                  <a16:creationId xmlns:a16="http://schemas.microsoft.com/office/drawing/2014/main" id="{B374F85C-C012-48E7-9D7B-8E9AE59D2AD7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56">
              <a:extLst>
                <a:ext uri="{FF2B5EF4-FFF2-40B4-BE49-F238E27FC236}">
                  <a16:creationId xmlns:a16="http://schemas.microsoft.com/office/drawing/2014/main" id="{766E4729-C2B7-4686-87FE-A35444D83A0D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Retângulo 157">
              <a:extLst>
                <a:ext uri="{FF2B5EF4-FFF2-40B4-BE49-F238E27FC236}">
                  <a16:creationId xmlns:a16="http://schemas.microsoft.com/office/drawing/2014/main" id="{9C8BFC43-E937-487C-B305-06DB2026F266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4" name="Agrupar 115">
            <a:extLst>
              <a:ext uri="{FF2B5EF4-FFF2-40B4-BE49-F238E27FC236}">
                <a16:creationId xmlns:a16="http://schemas.microsoft.com/office/drawing/2014/main" id="{37899CF6-B41D-4002-931E-FDFEFAD36989}"/>
              </a:ext>
            </a:extLst>
          </p:cNvPr>
          <p:cNvGrpSpPr/>
          <p:nvPr/>
        </p:nvGrpSpPr>
        <p:grpSpPr>
          <a:xfrm>
            <a:off x="8248817" y="1799397"/>
            <a:ext cx="1369846" cy="237693"/>
            <a:chOff x="5896608" y="2741501"/>
            <a:chExt cx="1369846" cy="237693"/>
          </a:xfrm>
        </p:grpSpPr>
        <p:sp>
          <p:nvSpPr>
            <p:cNvPr id="115" name="Retângulo 131">
              <a:extLst>
                <a:ext uri="{FF2B5EF4-FFF2-40B4-BE49-F238E27FC236}">
                  <a16:creationId xmlns:a16="http://schemas.microsoft.com/office/drawing/2014/main" id="{93B2F5B3-FC6A-4C73-A630-F61B3196AA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6" name="Retângulo 132">
              <a:extLst>
                <a:ext uri="{FF2B5EF4-FFF2-40B4-BE49-F238E27FC236}">
                  <a16:creationId xmlns:a16="http://schemas.microsoft.com/office/drawing/2014/main" id="{226AA040-DB68-4312-86FA-E65325CBFABC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7" name="Retângulo 133">
              <a:extLst>
                <a:ext uri="{FF2B5EF4-FFF2-40B4-BE49-F238E27FC236}">
                  <a16:creationId xmlns:a16="http://schemas.microsoft.com/office/drawing/2014/main" id="{401AA2B9-0905-4F32-918C-EE861E83D754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18" name="Retângulo 134">
              <a:extLst>
                <a:ext uri="{FF2B5EF4-FFF2-40B4-BE49-F238E27FC236}">
                  <a16:creationId xmlns:a16="http://schemas.microsoft.com/office/drawing/2014/main" id="{895E7DC9-18FA-42F7-9A2E-5033D75D65BA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3</a:t>
              </a:r>
            </a:p>
          </p:txBody>
        </p:sp>
        <p:sp>
          <p:nvSpPr>
            <p:cNvPr id="119" name="Retângulo 135">
              <a:extLst>
                <a:ext uri="{FF2B5EF4-FFF2-40B4-BE49-F238E27FC236}">
                  <a16:creationId xmlns:a16="http://schemas.microsoft.com/office/drawing/2014/main" id="{FDB93C07-AA9D-40F9-8614-D40F7FB9BDD6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0" name="Retângulo 136">
              <a:extLst>
                <a:ext uri="{FF2B5EF4-FFF2-40B4-BE49-F238E27FC236}">
                  <a16:creationId xmlns:a16="http://schemas.microsoft.com/office/drawing/2014/main" id="{BE483EE3-5027-4E87-9565-8C4EE37B4C5B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1" name="Retângulo 137">
              <a:extLst>
                <a:ext uri="{FF2B5EF4-FFF2-40B4-BE49-F238E27FC236}">
                  <a16:creationId xmlns:a16="http://schemas.microsoft.com/office/drawing/2014/main" id="{7A9AE03A-B12B-4120-9CEC-F63592C087F2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38">
              <a:extLst>
                <a:ext uri="{FF2B5EF4-FFF2-40B4-BE49-F238E27FC236}">
                  <a16:creationId xmlns:a16="http://schemas.microsoft.com/office/drawing/2014/main" id="{265FCF89-391E-4C2E-A7B5-8BAEEADA8454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Agrupar 115">
            <a:extLst>
              <a:ext uri="{FF2B5EF4-FFF2-40B4-BE49-F238E27FC236}">
                <a16:creationId xmlns:a16="http://schemas.microsoft.com/office/drawing/2014/main" id="{48D49FEC-725A-4508-A5F2-EB7C3F6BB698}"/>
              </a:ext>
            </a:extLst>
          </p:cNvPr>
          <p:cNvGrpSpPr/>
          <p:nvPr/>
        </p:nvGrpSpPr>
        <p:grpSpPr>
          <a:xfrm>
            <a:off x="5699469" y="1777294"/>
            <a:ext cx="1369846" cy="237693"/>
            <a:chOff x="5896608" y="2741501"/>
            <a:chExt cx="1369846" cy="237693"/>
          </a:xfrm>
        </p:grpSpPr>
        <p:sp>
          <p:nvSpPr>
            <p:cNvPr id="124" name="Retângulo 131">
              <a:extLst>
                <a:ext uri="{FF2B5EF4-FFF2-40B4-BE49-F238E27FC236}">
                  <a16:creationId xmlns:a16="http://schemas.microsoft.com/office/drawing/2014/main" id="{1BB27C46-97E0-4781-B25A-8ACF07D09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5" name="Retângulo 132">
              <a:extLst>
                <a:ext uri="{FF2B5EF4-FFF2-40B4-BE49-F238E27FC236}">
                  <a16:creationId xmlns:a16="http://schemas.microsoft.com/office/drawing/2014/main" id="{19219BDB-15BA-4BDB-A8C0-48365C18135B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6" name="Retângulo 133">
              <a:extLst>
                <a:ext uri="{FF2B5EF4-FFF2-40B4-BE49-F238E27FC236}">
                  <a16:creationId xmlns:a16="http://schemas.microsoft.com/office/drawing/2014/main" id="{C76928C3-A886-4804-AF24-49322B827B6D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7" name="Retângulo 134">
              <a:extLst>
                <a:ext uri="{FF2B5EF4-FFF2-40B4-BE49-F238E27FC236}">
                  <a16:creationId xmlns:a16="http://schemas.microsoft.com/office/drawing/2014/main" id="{161222A7-B176-46DC-A2B7-3DF90D9BD267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3</a:t>
              </a:r>
            </a:p>
          </p:txBody>
        </p:sp>
        <p:sp>
          <p:nvSpPr>
            <p:cNvPr id="128" name="Retângulo 135">
              <a:extLst>
                <a:ext uri="{FF2B5EF4-FFF2-40B4-BE49-F238E27FC236}">
                  <a16:creationId xmlns:a16="http://schemas.microsoft.com/office/drawing/2014/main" id="{CC6A70FC-ACAE-4EF6-94B0-571171404969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29" name="Retângulo 136">
              <a:extLst>
                <a:ext uri="{FF2B5EF4-FFF2-40B4-BE49-F238E27FC236}">
                  <a16:creationId xmlns:a16="http://schemas.microsoft.com/office/drawing/2014/main" id="{6DA1BDF9-928F-4C7C-AFB9-372FBF20B07C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0" name="Retângulo 137">
              <a:extLst>
                <a:ext uri="{FF2B5EF4-FFF2-40B4-BE49-F238E27FC236}">
                  <a16:creationId xmlns:a16="http://schemas.microsoft.com/office/drawing/2014/main" id="{B4315AE0-7680-4914-8AAE-4235C26632D6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Retângulo 138">
              <a:extLst>
                <a:ext uri="{FF2B5EF4-FFF2-40B4-BE49-F238E27FC236}">
                  <a16:creationId xmlns:a16="http://schemas.microsoft.com/office/drawing/2014/main" id="{46705EEB-A3FA-4CFD-B677-032F20051DF2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2" name="Agrupar 115">
            <a:extLst>
              <a:ext uri="{FF2B5EF4-FFF2-40B4-BE49-F238E27FC236}">
                <a16:creationId xmlns:a16="http://schemas.microsoft.com/office/drawing/2014/main" id="{676D00BB-3F99-4401-BA97-49C56B5621A7}"/>
              </a:ext>
            </a:extLst>
          </p:cNvPr>
          <p:cNvGrpSpPr/>
          <p:nvPr/>
        </p:nvGrpSpPr>
        <p:grpSpPr>
          <a:xfrm>
            <a:off x="3172846" y="1773600"/>
            <a:ext cx="1369846" cy="237693"/>
            <a:chOff x="5896608" y="2741501"/>
            <a:chExt cx="1369846" cy="237693"/>
          </a:xfrm>
        </p:grpSpPr>
        <p:sp>
          <p:nvSpPr>
            <p:cNvPr id="133" name="Retângulo 131">
              <a:extLst>
                <a:ext uri="{FF2B5EF4-FFF2-40B4-BE49-F238E27FC236}">
                  <a16:creationId xmlns:a16="http://schemas.microsoft.com/office/drawing/2014/main" id="{A436FBF6-6B07-46CE-99E5-48F50D2458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4" name="Retângulo 132">
              <a:extLst>
                <a:ext uri="{FF2B5EF4-FFF2-40B4-BE49-F238E27FC236}">
                  <a16:creationId xmlns:a16="http://schemas.microsoft.com/office/drawing/2014/main" id="{5B7ED5D8-5D0C-4311-8F1E-2BB03EB7CFB0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5" name="Retângulo 133">
              <a:extLst>
                <a:ext uri="{FF2B5EF4-FFF2-40B4-BE49-F238E27FC236}">
                  <a16:creationId xmlns:a16="http://schemas.microsoft.com/office/drawing/2014/main" id="{BC22E0C5-5458-4377-A778-33F223102FBC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6" name="Retângulo 134">
              <a:extLst>
                <a:ext uri="{FF2B5EF4-FFF2-40B4-BE49-F238E27FC236}">
                  <a16:creationId xmlns:a16="http://schemas.microsoft.com/office/drawing/2014/main" id="{2EACCF12-9E0A-400F-8E9A-58AA722C072D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3</a:t>
              </a:r>
            </a:p>
          </p:txBody>
        </p:sp>
        <p:sp>
          <p:nvSpPr>
            <p:cNvPr id="137" name="Retângulo 135">
              <a:extLst>
                <a:ext uri="{FF2B5EF4-FFF2-40B4-BE49-F238E27FC236}">
                  <a16:creationId xmlns:a16="http://schemas.microsoft.com/office/drawing/2014/main" id="{597813E9-6556-4ED0-A5D0-13D6D2507EFF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8" name="Retângulo 136">
              <a:extLst>
                <a:ext uri="{FF2B5EF4-FFF2-40B4-BE49-F238E27FC236}">
                  <a16:creationId xmlns:a16="http://schemas.microsoft.com/office/drawing/2014/main" id="{B22210BF-0550-4727-82B1-2BF1601619A2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39" name="Retângulo 137">
              <a:extLst>
                <a:ext uri="{FF2B5EF4-FFF2-40B4-BE49-F238E27FC236}">
                  <a16:creationId xmlns:a16="http://schemas.microsoft.com/office/drawing/2014/main" id="{13D3FA24-AC34-41DA-912A-96B617F450D0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Retângulo 138">
              <a:extLst>
                <a:ext uri="{FF2B5EF4-FFF2-40B4-BE49-F238E27FC236}">
                  <a16:creationId xmlns:a16="http://schemas.microsoft.com/office/drawing/2014/main" id="{610F87BF-E663-490E-96C9-6104F2CF4948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1" name="Agrupar 116">
            <a:extLst>
              <a:ext uri="{FF2B5EF4-FFF2-40B4-BE49-F238E27FC236}">
                <a16:creationId xmlns:a16="http://schemas.microsoft.com/office/drawing/2014/main" id="{D102BCAA-7F6C-4A94-B3E3-2E87ABD8A7B0}"/>
              </a:ext>
            </a:extLst>
          </p:cNvPr>
          <p:cNvGrpSpPr/>
          <p:nvPr/>
        </p:nvGrpSpPr>
        <p:grpSpPr>
          <a:xfrm>
            <a:off x="8248817" y="2609746"/>
            <a:ext cx="1369846" cy="237693"/>
            <a:chOff x="5916049" y="3087950"/>
            <a:chExt cx="1369846" cy="237693"/>
          </a:xfrm>
        </p:grpSpPr>
        <p:sp>
          <p:nvSpPr>
            <p:cNvPr id="142" name="Retângulo 124">
              <a:extLst>
                <a:ext uri="{FF2B5EF4-FFF2-40B4-BE49-F238E27FC236}">
                  <a16:creationId xmlns:a16="http://schemas.microsoft.com/office/drawing/2014/main" id="{B71C544D-AFB6-42CC-A6A9-404DA3740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3" name="Retângulo 125">
              <a:extLst>
                <a:ext uri="{FF2B5EF4-FFF2-40B4-BE49-F238E27FC236}">
                  <a16:creationId xmlns:a16="http://schemas.microsoft.com/office/drawing/2014/main" id="{56F655D9-2A07-42AB-9BE5-3E2A815D5456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4" name="Retângulo 126">
              <a:extLst>
                <a:ext uri="{FF2B5EF4-FFF2-40B4-BE49-F238E27FC236}">
                  <a16:creationId xmlns:a16="http://schemas.microsoft.com/office/drawing/2014/main" id="{9D387A60-BA0E-42B3-BE29-6FC1054517AE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145" name="Retângulo 127">
              <a:extLst>
                <a:ext uri="{FF2B5EF4-FFF2-40B4-BE49-F238E27FC236}">
                  <a16:creationId xmlns:a16="http://schemas.microsoft.com/office/drawing/2014/main" id="{5636CC87-A384-4B63-B298-C449F057507D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6" name="Retângulo 128">
              <a:extLst>
                <a:ext uri="{FF2B5EF4-FFF2-40B4-BE49-F238E27FC236}">
                  <a16:creationId xmlns:a16="http://schemas.microsoft.com/office/drawing/2014/main" id="{4E2D4B48-F00E-4FAC-9EB9-7C89924FE0BB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7" name="Retângulo 129">
              <a:extLst>
                <a:ext uri="{FF2B5EF4-FFF2-40B4-BE49-F238E27FC236}">
                  <a16:creationId xmlns:a16="http://schemas.microsoft.com/office/drawing/2014/main" id="{E6CB4261-A9DD-4F2C-AD07-EBD80F62A16B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48" name="Retângulo 130">
              <a:extLst>
                <a:ext uri="{FF2B5EF4-FFF2-40B4-BE49-F238E27FC236}">
                  <a16:creationId xmlns:a16="http://schemas.microsoft.com/office/drawing/2014/main" id="{151DAFFC-BB5A-4A33-AD59-2FC4699FE023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9" name="Agrupar 116">
            <a:extLst>
              <a:ext uri="{FF2B5EF4-FFF2-40B4-BE49-F238E27FC236}">
                <a16:creationId xmlns:a16="http://schemas.microsoft.com/office/drawing/2014/main" id="{55EEDB5B-FD9E-4C3A-83BC-EF435535FB60}"/>
              </a:ext>
            </a:extLst>
          </p:cNvPr>
          <p:cNvGrpSpPr/>
          <p:nvPr/>
        </p:nvGrpSpPr>
        <p:grpSpPr>
          <a:xfrm>
            <a:off x="5699469" y="2583081"/>
            <a:ext cx="1369846" cy="237693"/>
            <a:chOff x="5916049" y="3087950"/>
            <a:chExt cx="1369846" cy="237693"/>
          </a:xfrm>
        </p:grpSpPr>
        <p:sp>
          <p:nvSpPr>
            <p:cNvPr id="150" name="Retângulo 124">
              <a:extLst>
                <a:ext uri="{FF2B5EF4-FFF2-40B4-BE49-F238E27FC236}">
                  <a16:creationId xmlns:a16="http://schemas.microsoft.com/office/drawing/2014/main" id="{EF5EBBE9-4030-49C3-850D-AB8E3225B0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1" name="Retângulo 125">
              <a:extLst>
                <a:ext uri="{FF2B5EF4-FFF2-40B4-BE49-F238E27FC236}">
                  <a16:creationId xmlns:a16="http://schemas.microsoft.com/office/drawing/2014/main" id="{4825DC64-E74E-49D5-8782-C7FD762A6375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2" name="Retângulo 126">
              <a:extLst>
                <a:ext uri="{FF2B5EF4-FFF2-40B4-BE49-F238E27FC236}">
                  <a16:creationId xmlns:a16="http://schemas.microsoft.com/office/drawing/2014/main" id="{5ACBECC4-0477-4266-A516-F4EA29D4BFE4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153" name="Retângulo 127">
              <a:extLst>
                <a:ext uri="{FF2B5EF4-FFF2-40B4-BE49-F238E27FC236}">
                  <a16:creationId xmlns:a16="http://schemas.microsoft.com/office/drawing/2014/main" id="{92099C16-FE74-482D-9216-D683022FD295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4" name="Retângulo 128">
              <a:extLst>
                <a:ext uri="{FF2B5EF4-FFF2-40B4-BE49-F238E27FC236}">
                  <a16:creationId xmlns:a16="http://schemas.microsoft.com/office/drawing/2014/main" id="{C2FF3F2F-D23C-4437-ABF2-698E2E1344D6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5" name="Retângulo 129">
              <a:extLst>
                <a:ext uri="{FF2B5EF4-FFF2-40B4-BE49-F238E27FC236}">
                  <a16:creationId xmlns:a16="http://schemas.microsoft.com/office/drawing/2014/main" id="{35E93E21-84F9-4047-86E6-99E377054F40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6" name="Retângulo 130">
              <a:extLst>
                <a:ext uri="{FF2B5EF4-FFF2-40B4-BE49-F238E27FC236}">
                  <a16:creationId xmlns:a16="http://schemas.microsoft.com/office/drawing/2014/main" id="{9C7C0DB2-9CAC-4F95-88A8-E5A7FD3BDEC9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7" name="Agrupar 116">
            <a:extLst>
              <a:ext uri="{FF2B5EF4-FFF2-40B4-BE49-F238E27FC236}">
                <a16:creationId xmlns:a16="http://schemas.microsoft.com/office/drawing/2014/main" id="{1C388F25-D7F5-40AE-913E-F09CEA99AED3}"/>
              </a:ext>
            </a:extLst>
          </p:cNvPr>
          <p:cNvGrpSpPr/>
          <p:nvPr/>
        </p:nvGrpSpPr>
        <p:grpSpPr>
          <a:xfrm>
            <a:off x="3172846" y="2573993"/>
            <a:ext cx="1369846" cy="237693"/>
            <a:chOff x="5916049" y="3087950"/>
            <a:chExt cx="1369846" cy="237693"/>
          </a:xfrm>
        </p:grpSpPr>
        <p:sp>
          <p:nvSpPr>
            <p:cNvPr id="158" name="Retângulo 124">
              <a:extLst>
                <a:ext uri="{FF2B5EF4-FFF2-40B4-BE49-F238E27FC236}">
                  <a16:creationId xmlns:a16="http://schemas.microsoft.com/office/drawing/2014/main" id="{714401D5-3F4B-4FBD-AABD-721FBF5661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59" name="Retângulo 125">
              <a:extLst>
                <a:ext uri="{FF2B5EF4-FFF2-40B4-BE49-F238E27FC236}">
                  <a16:creationId xmlns:a16="http://schemas.microsoft.com/office/drawing/2014/main" id="{8D374706-D95A-40A1-B18E-8B39E17B2389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0" name="Retângulo 126">
              <a:extLst>
                <a:ext uri="{FF2B5EF4-FFF2-40B4-BE49-F238E27FC236}">
                  <a16:creationId xmlns:a16="http://schemas.microsoft.com/office/drawing/2014/main" id="{670D8B13-2AD9-4460-B058-571D9AE2F09F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161" name="Retângulo 127">
              <a:extLst>
                <a:ext uri="{FF2B5EF4-FFF2-40B4-BE49-F238E27FC236}">
                  <a16:creationId xmlns:a16="http://schemas.microsoft.com/office/drawing/2014/main" id="{C8083A24-A96F-4353-AB32-C030683EF136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2" name="Retângulo 128">
              <a:extLst>
                <a:ext uri="{FF2B5EF4-FFF2-40B4-BE49-F238E27FC236}">
                  <a16:creationId xmlns:a16="http://schemas.microsoft.com/office/drawing/2014/main" id="{EB5C1ED3-5354-4408-ACAE-5ADD47745218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3" name="Retângulo 129">
              <a:extLst>
                <a:ext uri="{FF2B5EF4-FFF2-40B4-BE49-F238E27FC236}">
                  <a16:creationId xmlns:a16="http://schemas.microsoft.com/office/drawing/2014/main" id="{DED875D0-B74C-4A85-9679-9897024FCD4F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164" name="Retângulo 130">
              <a:extLst>
                <a:ext uri="{FF2B5EF4-FFF2-40B4-BE49-F238E27FC236}">
                  <a16:creationId xmlns:a16="http://schemas.microsoft.com/office/drawing/2014/main" id="{7795107D-A820-40C9-A240-D18E373339E9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3" name="Agrupar 113">
            <a:extLst>
              <a:ext uri="{FF2B5EF4-FFF2-40B4-BE49-F238E27FC236}">
                <a16:creationId xmlns:a16="http://schemas.microsoft.com/office/drawing/2014/main" id="{2A1415B6-D1EA-4FB8-AEA6-310A0043B273}"/>
              </a:ext>
            </a:extLst>
          </p:cNvPr>
          <p:cNvGrpSpPr/>
          <p:nvPr/>
        </p:nvGrpSpPr>
        <p:grpSpPr>
          <a:xfrm>
            <a:off x="5699469" y="4598890"/>
            <a:ext cx="1369846" cy="237693"/>
            <a:chOff x="5896608" y="2300134"/>
            <a:chExt cx="1369846" cy="237693"/>
          </a:xfrm>
        </p:grpSpPr>
        <p:sp>
          <p:nvSpPr>
            <p:cNvPr id="204" name="Retângulo 149">
              <a:extLst>
                <a:ext uri="{FF2B5EF4-FFF2-40B4-BE49-F238E27FC236}">
                  <a16:creationId xmlns:a16="http://schemas.microsoft.com/office/drawing/2014/main" id="{31D92F81-D389-4760-90A1-10951C0235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5" name="Retângulo 150">
              <a:extLst>
                <a:ext uri="{FF2B5EF4-FFF2-40B4-BE49-F238E27FC236}">
                  <a16:creationId xmlns:a16="http://schemas.microsoft.com/office/drawing/2014/main" id="{DE46872B-9199-4220-BA79-B1BF191F4D4B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6" name="Retângulo 151">
              <a:extLst>
                <a:ext uri="{FF2B5EF4-FFF2-40B4-BE49-F238E27FC236}">
                  <a16:creationId xmlns:a16="http://schemas.microsoft.com/office/drawing/2014/main" id="{26D262B8-97F6-49A4-8875-D06663AD7B61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7" name="Retângulo 152">
              <a:extLst>
                <a:ext uri="{FF2B5EF4-FFF2-40B4-BE49-F238E27FC236}">
                  <a16:creationId xmlns:a16="http://schemas.microsoft.com/office/drawing/2014/main" id="{32B910D4-9A92-4B3B-8DF9-9D8D959B2922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08" name="Retângulo 153">
              <a:extLst>
                <a:ext uri="{FF2B5EF4-FFF2-40B4-BE49-F238E27FC236}">
                  <a16:creationId xmlns:a16="http://schemas.microsoft.com/office/drawing/2014/main" id="{12072D79-FF82-4454-B7E8-93A4DC078C82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209" name="Retângulo 154">
              <a:extLst>
                <a:ext uri="{FF2B5EF4-FFF2-40B4-BE49-F238E27FC236}">
                  <a16:creationId xmlns:a16="http://schemas.microsoft.com/office/drawing/2014/main" id="{F50B9BD4-AE60-4DD6-ABB2-098238ABCA2B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0" name="Retângulo 155">
              <a:extLst>
                <a:ext uri="{FF2B5EF4-FFF2-40B4-BE49-F238E27FC236}">
                  <a16:creationId xmlns:a16="http://schemas.microsoft.com/office/drawing/2014/main" id="{F7393634-64CC-4A57-BF9A-E75C46A3DAB5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1" name="Retângulo 156">
              <a:extLst>
                <a:ext uri="{FF2B5EF4-FFF2-40B4-BE49-F238E27FC236}">
                  <a16:creationId xmlns:a16="http://schemas.microsoft.com/office/drawing/2014/main" id="{8AA28C92-2493-4266-A062-31483724CC8A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2" name="Retângulo 157">
              <a:extLst>
                <a:ext uri="{FF2B5EF4-FFF2-40B4-BE49-F238E27FC236}">
                  <a16:creationId xmlns:a16="http://schemas.microsoft.com/office/drawing/2014/main" id="{36E79AB9-0B3C-4F63-84FE-70FF87688D40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3" name="Agrupar 113">
            <a:extLst>
              <a:ext uri="{FF2B5EF4-FFF2-40B4-BE49-F238E27FC236}">
                <a16:creationId xmlns:a16="http://schemas.microsoft.com/office/drawing/2014/main" id="{55922F1F-1D43-4985-9A97-D09E529C8A2E}"/>
              </a:ext>
            </a:extLst>
          </p:cNvPr>
          <p:cNvGrpSpPr/>
          <p:nvPr/>
        </p:nvGrpSpPr>
        <p:grpSpPr>
          <a:xfrm>
            <a:off x="3172846" y="4562613"/>
            <a:ext cx="1369846" cy="237693"/>
            <a:chOff x="5896608" y="2300134"/>
            <a:chExt cx="1369846" cy="237693"/>
          </a:xfrm>
        </p:grpSpPr>
        <p:sp>
          <p:nvSpPr>
            <p:cNvPr id="214" name="Retângulo 149">
              <a:extLst>
                <a:ext uri="{FF2B5EF4-FFF2-40B4-BE49-F238E27FC236}">
                  <a16:creationId xmlns:a16="http://schemas.microsoft.com/office/drawing/2014/main" id="{FE4180A2-0BF3-4428-87C1-DA63E64CA3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5" name="Retângulo 150">
              <a:extLst>
                <a:ext uri="{FF2B5EF4-FFF2-40B4-BE49-F238E27FC236}">
                  <a16:creationId xmlns:a16="http://schemas.microsoft.com/office/drawing/2014/main" id="{26746217-9A4D-4B01-A991-D64F7B9884DB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6" name="Retângulo 151">
              <a:extLst>
                <a:ext uri="{FF2B5EF4-FFF2-40B4-BE49-F238E27FC236}">
                  <a16:creationId xmlns:a16="http://schemas.microsoft.com/office/drawing/2014/main" id="{6C225063-6AFC-4E18-AC47-366042F411E9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7" name="Retângulo 152">
              <a:extLst>
                <a:ext uri="{FF2B5EF4-FFF2-40B4-BE49-F238E27FC236}">
                  <a16:creationId xmlns:a16="http://schemas.microsoft.com/office/drawing/2014/main" id="{801E1020-E702-4BE1-B880-DDCA71D0222E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18" name="Retângulo 153">
              <a:extLst>
                <a:ext uri="{FF2B5EF4-FFF2-40B4-BE49-F238E27FC236}">
                  <a16:creationId xmlns:a16="http://schemas.microsoft.com/office/drawing/2014/main" id="{55896D3E-9496-437D-A281-3171FF6A735E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219" name="Retângulo 154">
              <a:extLst>
                <a:ext uri="{FF2B5EF4-FFF2-40B4-BE49-F238E27FC236}">
                  <a16:creationId xmlns:a16="http://schemas.microsoft.com/office/drawing/2014/main" id="{76842AE4-DC2F-40B3-84BA-689F9F6EF46B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0" name="Retângulo 155">
              <a:extLst>
                <a:ext uri="{FF2B5EF4-FFF2-40B4-BE49-F238E27FC236}">
                  <a16:creationId xmlns:a16="http://schemas.microsoft.com/office/drawing/2014/main" id="{09D668D7-94C7-4988-BE37-2C77C48C50F8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1" name="Retângulo 156">
              <a:extLst>
                <a:ext uri="{FF2B5EF4-FFF2-40B4-BE49-F238E27FC236}">
                  <a16:creationId xmlns:a16="http://schemas.microsoft.com/office/drawing/2014/main" id="{09E34BB2-DE59-4DE3-8A81-5C745467AF2A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2" name="Retângulo 157">
              <a:extLst>
                <a:ext uri="{FF2B5EF4-FFF2-40B4-BE49-F238E27FC236}">
                  <a16:creationId xmlns:a16="http://schemas.microsoft.com/office/drawing/2014/main" id="{E6DF21F1-E172-4D4B-8887-A410F18732DA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3" name="Agrupar 115">
            <a:extLst>
              <a:ext uri="{FF2B5EF4-FFF2-40B4-BE49-F238E27FC236}">
                <a16:creationId xmlns:a16="http://schemas.microsoft.com/office/drawing/2014/main" id="{BEB1E883-6000-4F9C-945A-BCA59C4D566F}"/>
              </a:ext>
            </a:extLst>
          </p:cNvPr>
          <p:cNvGrpSpPr/>
          <p:nvPr/>
        </p:nvGrpSpPr>
        <p:grpSpPr>
          <a:xfrm>
            <a:off x="8248817" y="4598436"/>
            <a:ext cx="1369846" cy="237693"/>
            <a:chOff x="5896608" y="2741501"/>
            <a:chExt cx="1369846" cy="237693"/>
          </a:xfrm>
        </p:grpSpPr>
        <p:sp>
          <p:nvSpPr>
            <p:cNvPr id="224" name="Retângulo 131">
              <a:extLst>
                <a:ext uri="{FF2B5EF4-FFF2-40B4-BE49-F238E27FC236}">
                  <a16:creationId xmlns:a16="http://schemas.microsoft.com/office/drawing/2014/main" id="{A40AD183-FB68-493E-98BB-18DC89A890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5" name="Retângulo 132">
              <a:extLst>
                <a:ext uri="{FF2B5EF4-FFF2-40B4-BE49-F238E27FC236}">
                  <a16:creationId xmlns:a16="http://schemas.microsoft.com/office/drawing/2014/main" id="{88FCF50A-0B9E-4EAD-8E4D-17767BFB5081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6" name="Retângulo 133">
              <a:extLst>
                <a:ext uri="{FF2B5EF4-FFF2-40B4-BE49-F238E27FC236}">
                  <a16:creationId xmlns:a16="http://schemas.microsoft.com/office/drawing/2014/main" id="{6B3CB780-6CEB-4734-A80B-B2FE9615CE89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7" name="Retângulo 134">
              <a:extLst>
                <a:ext uri="{FF2B5EF4-FFF2-40B4-BE49-F238E27FC236}">
                  <a16:creationId xmlns:a16="http://schemas.microsoft.com/office/drawing/2014/main" id="{4D67B6DD-838C-4382-AD04-30FF0822C283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28" name="Retângulo 135">
              <a:extLst>
                <a:ext uri="{FF2B5EF4-FFF2-40B4-BE49-F238E27FC236}">
                  <a16:creationId xmlns:a16="http://schemas.microsoft.com/office/drawing/2014/main" id="{189BE642-CF91-43EF-8546-705FD9A0F993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29" name="Retângulo 136">
              <a:extLst>
                <a:ext uri="{FF2B5EF4-FFF2-40B4-BE49-F238E27FC236}">
                  <a16:creationId xmlns:a16="http://schemas.microsoft.com/office/drawing/2014/main" id="{BB2D89B3-7155-433E-86BF-236766F40EB8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0" name="Retângulo 137">
              <a:extLst>
                <a:ext uri="{FF2B5EF4-FFF2-40B4-BE49-F238E27FC236}">
                  <a16:creationId xmlns:a16="http://schemas.microsoft.com/office/drawing/2014/main" id="{044BC010-1498-4D26-A931-B201D28FFD0D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1" name="Retângulo 138">
              <a:extLst>
                <a:ext uri="{FF2B5EF4-FFF2-40B4-BE49-F238E27FC236}">
                  <a16:creationId xmlns:a16="http://schemas.microsoft.com/office/drawing/2014/main" id="{F52DECBE-670E-4D97-B128-D5CF0FE71D87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2" name="Agrupar 115">
            <a:extLst>
              <a:ext uri="{FF2B5EF4-FFF2-40B4-BE49-F238E27FC236}">
                <a16:creationId xmlns:a16="http://schemas.microsoft.com/office/drawing/2014/main" id="{4606E080-6044-4A14-840C-7D7D10588110}"/>
              </a:ext>
            </a:extLst>
          </p:cNvPr>
          <p:cNvGrpSpPr/>
          <p:nvPr/>
        </p:nvGrpSpPr>
        <p:grpSpPr>
          <a:xfrm>
            <a:off x="3172846" y="5247460"/>
            <a:ext cx="1369846" cy="237693"/>
            <a:chOff x="5896608" y="2741501"/>
            <a:chExt cx="1369846" cy="237693"/>
          </a:xfrm>
        </p:grpSpPr>
        <p:sp>
          <p:nvSpPr>
            <p:cNvPr id="233" name="Retângulo 131">
              <a:extLst>
                <a:ext uri="{FF2B5EF4-FFF2-40B4-BE49-F238E27FC236}">
                  <a16:creationId xmlns:a16="http://schemas.microsoft.com/office/drawing/2014/main" id="{CADB464E-E59C-4C65-A746-06030B29F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4" name="Retângulo 132">
              <a:extLst>
                <a:ext uri="{FF2B5EF4-FFF2-40B4-BE49-F238E27FC236}">
                  <a16:creationId xmlns:a16="http://schemas.microsoft.com/office/drawing/2014/main" id="{0DA37C0E-4B64-4A51-AA97-F25AA12D5B1C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5" name="Retângulo 133">
              <a:extLst>
                <a:ext uri="{FF2B5EF4-FFF2-40B4-BE49-F238E27FC236}">
                  <a16:creationId xmlns:a16="http://schemas.microsoft.com/office/drawing/2014/main" id="{2DEAF337-0ECD-4606-A82A-ECCA698F6625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6" name="Retângulo 134">
              <a:extLst>
                <a:ext uri="{FF2B5EF4-FFF2-40B4-BE49-F238E27FC236}">
                  <a16:creationId xmlns:a16="http://schemas.microsoft.com/office/drawing/2014/main" id="{99950D1A-602F-45F6-BF6C-7E3CE3A5F05E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37" name="Retângulo 135">
              <a:extLst>
                <a:ext uri="{FF2B5EF4-FFF2-40B4-BE49-F238E27FC236}">
                  <a16:creationId xmlns:a16="http://schemas.microsoft.com/office/drawing/2014/main" id="{4B20FEC1-4B85-4B4C-AEAE-794FF17C1DEB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8" name="Retângulo 136">
              <a:extLst>
                <a:ext uri="{FF2B5EF4-FFF2-40B4-BE49-F238E27FC236}">
                  <a16:creationId xmlns:a16="http://schemas.microsoft.com/office/drawing/2014/main" id="{C1FA6338-9453-4291-9334-97170FDB3463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39" name="Retângulo 137">
              <a:extLst>
                <a:ext uri="{FF2B5EF4-FFF2-40B4-BE49-F238E27FC236}">
                  <a16:creationId xmlns:a16="http://schemas.microsoft.com/office/drawing/2014/main" id="{57167121-D58C-4FCB-B404-1DD335DA754D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0" name="Retângulo 138">
              <a:extLst>
                <a:ext uri="{FF2B5EF4-FFF2-40B4-BE49-F238E27FC236}">
                  <a16:creationId xmlns:a16="http://schemas.microsoft.com/office/drawing/2014/main" id="{655615F4-8B0F-479B-B23D-AD495E1D3EA7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1" name="Agrupar 115">
            <a:extLst>
              <a:ext uri="{FF2B5EF4-FFF2-40B4-BE49-F238E27FC236}">
                <a16:creationId xmlns:a16="http://schemas.microsoft.com/office/drawing/2014/main" id="{B3FD8B7A-E3A8-49BC-A8CF-F282193F2790}"/>
              </a:ext>
            </a:extLst>
          </p:cNvPr>
          <p:cNvGrpSpPr/>
          <p:nvPr/>
        </p:nvGrpSpPr>
        <p:grpSpPr>
          <a:xfrm>
            <a:off x="8248817" y="5199550"/>
            <a:ext cx="1369846" cy="237693"/>
            <a:chOff x="5896608" y="2741501"/>
            <a:chExt cx="1369846" cy="237693"/>
          </a:xfrm>
        </p:grpSpPr>
        <p:sp>
          <p:nvSpPr>
            <p:cNvPr id="252" name="Retângulo 131">
              <a:extLst>
                <a:ext uri="{FF2B5EF4-FFF2-40B4-BE49-F238E27FC236}">
                  <a16:creationId xmlns:a16="http://schemas.microsoft.com/office/drawing/2014/main" id="{467F9AA7-DB27-49EC-9953-4FE9A27222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3" name="Retângulo 132">
              <a:extLst>
                <a:ext uri="{FF2B5EF4-FFF2-40B4-BE49-F238E27FC236}">
                  <a16:creationId xmlns:a16="http://schemas.microsoft.com/office/drawing/2014/main" id="{61CA1A6F-D57B-419D-87C3-B29F6C45A39C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4" name="Retângulo 133">
              <a:extLst>
                <a:ext uri="{FF2B5EF4-FFF2-40B4-BE49-F238E27FC236}">
                  <a16:creationId xmlns:a16="http://schemas.microsoft.com/office/drawing/2014/main" id="{A4642EBC-0B7B-4551-AA83-FC37C2FD6F0C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5" name="Retângulo 134">
              <a:extLst>
                <a:ext uri="{FF2B5EF4-FFF2-40B4-BE49-F238E27FC236}">
                  <a16:creationId xmlns:a16="http://schemas.microsoft.com/office/drawing/2014/main" id="{CADDE9CB-BEAC-4E0B-9002-13872C9680B3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256" name="Retângulo 135">
              <a:extLst>
                <a:ext uri="{FF2B5EF4-FFF2-40B4-BE49-F238E27FC236}">
                  <a16:creationId xmlns:a16="http://schemas.microsoft.com/office/drawing/2014/main" id="{2826DBA8-0A27-4B03-B3B0-F7CFD057A9F8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7" name="Retângulo 136">
              <a:extLst>
                <a:ext uri="{FF2B5EF4-FFF2-40B4-BE49-F238E27FC236}">
                  <a16:creationId xmlns:a16="http://schemas.microsoft.com/office/drawing/2014/main" id="{65C8BC92-5BE6-46EF-BFC5-369AB1CF1CD1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58" name="Retângulo 137">
              <a:extLst>
                <a:ext uri="{FF2B5EF4-FFF2-40B4-BE49-F238E27FC236}">
                  <a16:creationId xmlns:a16="http://schemas.microsoft.com/office/drawing/2014/main" id="{A1C83968-E802-42D8-9BBC-0B086CBD6CCC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9" name="Retângulo 138">
              <a:extLst>
                <a:ext uri="{FF2B5EF4-FFF2-40B4-BE49-F238E27FC236}">
                  <a16:creationId xmlns:a16="http://schemas.microsoft.com/office/drawing/2014/main" id="{0A0F8B72-32B3-421C-812E-4D338D9B9996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0" name="Agrupar 113">
            <a:extLst>
              <a:ext uri="{FF2B5EF4-FFF2-40B4-BE49-F238E27FC236}">
                <a16:creationId xmlns:a16="http://schemas.microsoft.com/office/drawing/2014/main" id="{8BE28919-1EF6-43CB-B156-A3F6EF4FAB22}"/>
              </a:ext>
            </a:extLst>
          </p:cNvPr>
          <p:cNvGrpSpPr/>
          <p:nvPr/>
        </p:nvGrpSpPr>
        <p:grpSpPr>
          <a:xfrm>
            <a:off x="5699469" y="5239270"/>
            <a:ext cx="1369846" cy="237693"/>
            <a:chOff x="5896608" y="2300134"/>
            <a:chExt cx="1369846" cy="237693"/>
          </a:xfrm>
        </p:grpSpPr>
        <p:sp>
          <p:nvSpPr>
            <p:cNvPr id="261" name="Retângulo 149">
              <a:extLst>
                <a:ext uri="{FF2B5EF4-FFF2-40B4-BE49-F238E27FC236}">
                  <a16:creationId xmlns:a16="http://schemas.microsoft.com/office/drawing/2014/main" id="{0F2E148B-2D02-49BD-9521-34461C13FE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2" name="Retângulo 150">
              <a:extLst>
                <a:ext uri="{FF2B5EF4-FFF2-40B4-BE49-F238E27FC236}">
                  <a16:creationId xmlns:a16="http://schemas.microsoft.com/office/drawing/2014/main" id="{AE6399B8-8FDC-4943-9258-4334A94D06C9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3" name="Retângulo 151">
              <a:extLst>
                <a:ext uri="{FF2B5EF4-FFF2-40B4-BE49-F238E27FC236}">
                  <a16:creationId xmlns:a16="http://schemas.microsoft.com/office/drawing/2014/main" id="{58C58163-ECA8-43ED-94DE-BB871EFC4B0E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4" name="Retângulo 152">
              <a:extLst>
                <a:ext uri="{FF2B5EF4-FFF2-40B4-BE49-F238E27FC236}">
                  <a16:creationId xmlns:a16="http://schemas.microsoft.com/office/drawing/2014/main" id="{0BEEAE63-5114-4DB3-B1E6-12E88D08DC3F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5" name="Retângulo 153">
              <a:extLst>
                <a:ext uri="{FF2B5EF4-FFF2-40B4-BE49-F238E27FC236}">
                  <a16:creationId xmlns:a16="http://schemas.microsoft.com/office/drawing/2014/main" id="{C7E8280F-2DDF-47AC-9DD4-92895EDBA0A6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266" name="Retângulo 154">
              <a:extLst>
                <a:ext uri="{FF2B5EF4-FFF2-40B4-BE49-F238E27FC236}">
                  <a16:creationId xmlns:a16="http://schemas.microsoft.com/office/drawing/2014/main" id="{98E7690C-9CB8-4646-86DB-440210591534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67" name="Retângulo 155">
              <a:extLst>
                <a:ext uri="{FF2B5EF4-FFF2-40B4-BE49-F238E27FC236}">
                  <a16:creationId xmlns:a16="http://schemas.microsoft.com/office/drawing/2014/main" id="{E54DE232-00AA-4CA2-8C23-0A9CBEA1CA09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8" name="Retângulo 156">
              <a:extLst>
                <a:ext uri="{FF2B5EF4-FFF2-40B4-BE49-F238E27FC236}">
                  <a16:creationId xmlns:a16="http://schemas.microsoft.com/office/drawing/2014/main" id="{B9C1F09C-F1C5-4395-BDDC-5908F8E65CB0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9" name="Retângulo 157">
              <a:extLst>
                <a:ext uri="{FF2B5EF4-FFF2-40B4-BE49-F238E27FC236}">
                  <a16:creationId xmlns:a16="http://schemas.microsoft.com/office/drawing/2014/main" id="{B9D7F174-8D66-49B7-8679-F443BF9CC428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9" name="Agrupar 113">
            <a:extLst>
              <a:ext uri="{FF2B5EF4-FFF2-40B4-BE49-F238E27FC236}">
                <a16:creationId xmlns:a16="http://schemas.microsoft.com/office/drawing/2014/main" id="{05C22BFF-C732-494C-8596-62C035F5AF2A}"/>
              </a:ext>
            </a:extLst>
          </p:cNvPr>
          <p:cNvGrpSpPr/>
          <p:nvPr/>
        </p:nvGrpSpPr>
        <p:grpSpPr>
          <a:xfrm>
            <a:off x="8248817" y="3273420"/>
            <a:ext cx="1369846" cy="237693"/>
            <a:chOff x="5896608" y="2300134"/>
            <a:chExt cx="1369846" cy="237693"/>
          </a:xfrm>
        </p:grpSpPr>
        <p:sp>
          <p:nvSpPr>
            <p:cNvPr id="290" name="Retângulo 149">
              <a:extLst>
                <a:ext uri="{FF2B5EF4-FFF2-40B4-BE49-F238E27FC236}">
                  <a16:creationId xmlns:a16="http://schemas.microsoft.com/office/drawing/2014/main" id="{E0B023C6-49C8-4329-929B-AC0C83EFC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1" name="Retângulo 150">
              <a:extLst>
                <a:ext uri="{FF2B5EF4-FFF2-40B4-BE49-F238E27FC236}">
                  <a16:creationId xmlns:a16="http://schemas.microsoft.com/office/drawing/2014/main" id="{86A6FAE4-8CD8-4304-B20F-D6B3DD3007E8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2" name="Retângulo 151">
              <a:extLst>
                <a:ext uri="{FF2B5EF4-FFF2-40B4-BE49-F238E27FC236}">
                  <a16:creationId xmlns:a16="http://schemas.microsoft.com/office/drawing/2014/main" id="{B71F68A9-6CF4-4C90-99C2-FFD331795E15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3" name="Retângulo 152">
              <a:extLst>
                <a:ext uri="{FF2B5EF4-FFF2-40B4-BE49-F238E27FC236}">
                  <a16:creationId xmlns:a16="http://schemas.microsoft.com/office/drawing/2014/main" id="{80EC4732-8F3B-4AAD-AC10-03117A338133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4" name="Retângulo 153">
              <a:extLst>
                <a:ext uri="{FF2B5EF4-FFF2-40B4-BE49-F238E27FC236}">
                  <a16:creationId xmlns:a16="http://schemas.microsoft.com/office/drawing/2014/main" id="{6F080A2D-7AB7-4951-A402-C4CC5FE336C2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295" name="Retângulo 154">
              <a:extLst>
                <a:ext uri="{FF2B5EF4-FFF2-40B4-BE49-F238E27FC236}">
                  <a16:creationId xmlns:a16="http://schemas.microsoft.com/office/drawing/2014/main" id="{5A90F293-9D24-4094-99C4-6D74172A2514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296" name="Retângulo 155">
              <a:extLst>
                <a:ext uri="{FF2B5EF4-FFF2-40B4-BE49-F238E27FC236}">
                  <a16:creationId xmlns:a16="http://schemas.microsoft.com/office/drawing/2014/main" id="{D40312E4-A6C2-4B8B-9376-60C8E720074E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7" name="Retângulo 156">
              <a:extLst>
                <a:ext uri="{FF2B5EF4-FFF2-40B4-BE49-F238E27FC236}">
                  <a16:creationId xmlns:a16="http://schemas.microsoft.com/office/drawing/2014/main" id="{C2EF00EC-37E4-4A80-A4F3-0B3D240BCFB6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8" name="Retângulo 157">
              <a:extLst>
                <a:ext uri="{FF2B5EF4-FFF2-40B4-BE49-F238E27FC236}">
                  <a16:creationId xmlns:a16="http://schemas.microsoft.com/office/drawing/2014/main" id="{4BB3E3DC-3F7F-4C45-B1AB-B47F2DFDC0E2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7" name="Agrupar 116">
            <a:extLst>
              <a:ext uri="{FF2B5EF4-FFF2-40B4-BE49-F238E27FC236}">
                <a16:creationId xmlns:a16="http://schemas.microsoft.com/office/drawing/2014/main" id="{7DF4B89B-3C52-49D5-9049-878D9482692C}"/>
              </a:ext>
            </a:extLst>
          </p:cNvPr>
          <p:cNvGrpSpPr/>
          <p:nvPr/>
        </p:nvGrpSpPr>
        <p:grpSpPr>
          <a:xfrm>
            <a:off x="5699469" y="3241342"/>
            <a:ext cx="1369846" cy="237693"/>
            <a:chOff x="5916049" y="3087950"/>
            <a:chExt cx="1369846" cy="237693"/>
          </a:xfrm>
        </p:grpSpPr>
        <p:sp>
          <p:nvSpPr>
            <p:cNvPr id="318" name="Retângulo 124">
              <a:extLst>
                <a:ext uri="{FF2B5EF4-FFF2-40B4-BE49-F238E27FC236}">
                  <a16:creationId xmlns:a16="http://schemas.microsoft.com/office/drawing/2014/main" id="{6A15C1E9-B950-4613-B198-D6FCC2BB0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19" name="Retângulo 125">
              <a:extLst>
                <a:ext uri="{FF2B5EF4-FFF2-40B4-BE49-F238E27FC236}">
                  <a16:creationId xmlns:a16="http://schemas.microsoft.com/office/drawing/2014/main" id="{78B0FEAE-C3AC-4003-8814-DB9605C2942A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0" name="Retângulo 126">
              <a:extLst>
                <a:ext uri="{FF2B5EF4-FFF2-40B4-BE49-F238E27FC236}">
                  <a16:creationId xmlns:a16="http://schemas.microsoft.com/office/drawing/2014/main" id="{7F2AEC56-5A1E-4E4D-9365-63840D9DE5C3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321" name="Retângulo 127">
              <a:extLst>
                <a:ext uri="{FF2B5EF4-FFF2-40B4-BE49-F238E27FC236}">
                  <a16:creationId xmlns:a16="http://schemas.microsoft.com/office/drawing/2014/main" id="{403BD052-DE8E-433D-B4B8-F674ACF8D672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2" name="Retângulo 128">
              <a:extLst>
                <a:ext uri="{FF2B5EF4-FFF2-40B4-BE49-F238E27FC236}">
                  <a16:creationId xmlns:a16="http://schemas.microsoft.com/office/drawing/2014/main" id="{B019F09F-717C-4231-8A4A-EF17A13983EC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3" name="Retângulo 129">
              <a:extLst>
                <a:ext uri="{FF2B5EF4-FFF2-40B4-BE49-F238E27FC236}">
                  <a16:creationId xmlns:a16="http://schemas.microsoft.com/office/drawing/2014/main" id="{C8D499B8-7B9C-47C6-A4F9-19087D56469C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4" name="Retângulo 130">
              <a:extLst>
                <a:ext uri="{FF2B5EF4-FFF2-40B4-BE49-F238E27FC236}">
                  <a16:creationId xmlns:a16="http://schemas.microsoft.com/office/drawing/2014/main" id="{2E59F3F3-7360-4A88-9ED2-FD062DA28964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25" name="Agrupar 116">
            <a:extLst>
              <a:ext uri="{FF2B5EF4-FFF2-40B4-BE49-F238E27FC236}">
                <a16:creationId xmlns:a16="http://schemas.microsoft.com/office/drawing/2014/main" id="{7EA428E1-3102-488D-B158-4A0F8226CE00}"/>
              </a:ext>
            </a:extLst>
          </p:cNvPr>
          <p:cNvGrpSpPr/>
          <p:nvPr/>
        </p:nvGrpSpPr>
        <p:grpSpPr>
          <a:xfrm>
            <a:off x="3172846" y="3232280"/>
            <a:ext cx="1369846" cy="237693"/>
            <a:chOff x="5916049" y="3087950"/>
            <a:chExt cx="1369846" cy="237693"/>
          </a:xfrm>
        </p:grpSpPr>
        <p:sp>
          <p:nvSpPr>
            <p:cNvPr id="326" name="Retângulo 124">
              <a:extLst>
                <a:ext uri="{FF2B5EF4-FFF2-40B4-BE49-F238E27FC236}">
                  <a16:creationId xmlns:a16="http://schemas.microsoft.com/office/drawing/2014/main" id="{D8CE7B2F-2460-4E70-A7F3-B9FB9C5C1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0894" y="3149131"/>
              <a:ext cx="1036709" cy="127208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7" name="Retângulo 125">
              <a:extLst>
                <a:ext uri="{FF2B5EF4-FFF2-40B4-BE49-F238E27FC236}">
                  <a16:creationId xmlns:a16="http://schemas.microsoft.com/office/drawing/2014/main" id="{DEA6B6AB-B5AB-4B45-94CA-CCED0AE34311}"/>
                </a:ext>
              </a:extLst>
            </p:cNvPr>
            <p:cNvSpPr>
              <a:spLocks/>
            </p:cNvSpPr>
            <p:nvPr/>
          </p:nvSpPr>
          <p:spPr>
            <a:xfrm>
              <a:off x="5916049" y="3091625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28" name="Retângulo 126">
              <a:extLst>
                <a:ext uri="{FF2B5EF4-FFF2-40B4-BE49-F238E27FC236}">
                  <a16:creationId xmlns:a16="http://schemas.microsoft.com/office/drawing/2014/main" id="{39C89AE4-ABBE-4B1B-889F-780916CD9742}"/>
                </a:ext>
              </a:extLst>
            </p:cNvPr>
            <p:cNvSpPr>
              <a:spLocks/>
            </p:cNvSpPr>
            <p:nvPr/>
          </p:nvSpPr>
          <p:spPr>
            <a:xfrm>
              <a:off x="6200011" y="3091636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2</a:t>
              </a:r>
            </a:p>
          </p:txBody>
        </p:sp>
        <p:sp>
          <p:nvSpPr>
            <p:cNvPr id="329" name="Retângulo 127">
              <a:extLst>
                <a:ext uri="{FF2B5EF4-FFF2-40B4-BE49-F238E27FC236}">
                  <a16:creationId xmlns:a16="http://schemas.microsoft.com/office/drawing/2014/main" id="{7EDC8A7F-1681-4EA3-B968-09A63FD00E9D}"/>
                </a:ext>
              </a:extLst>
            </p:cNvPr>
            <p:cNvSpPr>
              <a:spLocks/>
            </p:cNvSpPr>
            <p:nvPr/>
          </p:nvSpPr>
          <p:spPr>
            <a:xfrm>
              <a:off x="6483974" y="3091644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0" name="Retângulo 128">
              <a:extLst>
                <a:ext uri="{FF2B5EF4-FFF2-40B4-BE49-F238E27FC236}">
                  <a16:creationId xmlns:a16="http://schemas.microsoft.com/office/drawing/2014/main" id="{6657095E-2679-4650-A318-EAA57FB1E396}"/>
                </a:ext>
              </a:extLst>
            </p:cNvPr>
            <p:cNvSpPr>
              <a:spLocks/>
            </p:cNvSpPr>
            <p:nvPr/>
          </p:nvSpPr>
          <p:spPr>
            <a:xfrm>
              <a:off x="6767933" y="3091627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1" name="Retângulo 129">
              <a:extLst>
                <a:ext uri="{FF2B5EF4-FFF2-40B4-BE49-F238E27FC236}">
                  <a16:creationId xmlns:a16="http://schemas.microsoft.com/office/drawing/2014/main" id="{62D7C2F7-1610-4129-9D96-92A8D800A2DE}"/>
                </a:ext>
              </a:extLst>
            </p:cNvPr>
            <p:cNvSpPr>
              <a:spLocks/>
            </p:cNvSpPr>
            <p:nvPr/>
          </p:nvSpPr>
          <p:spPr>
            <a:xfrm>
              <a:off x="7051896" y="3087950"/>
              <a:ext cx="233999" cy="233999"/>
            </a:xfrm>
            <a:prstGeom prst="rect">
              <a:avLst/>
            </a:prstGeom>
            <a:solidFill>
              <a:srgbClr val="C951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2" name="Retângulo 130">
              <a:extLst>
                <a:ext uri="{FF2B5EF4-FFF2-40B4-BE49-F238E27FC236}">
                  <a16:creationId xmlns:a16="http://schemas.microsoft.com/office/drawing/2014/main" id="{1E1ECF30-D2C6-4B67-81AE-0B27931381C1}"/>
                </a:ext>
              </a:extLst>
            </p:cNvPr>
            <p:cNvSpPr/>
            <p:nvPr/>
          </p:nvSpPr>
          <p:spPr>
            <a:xfrm>
              <a:off x="5979048" y="3153954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3" name="Agrupar 113">
            <a:extLst>
              <a:ext uri="{FF2B5EF4-FFF2-40B4-BE49-F238E27FC236}">
                <a16:creationId xmlns:a16="http://schemas.microsoft.com/office/drawing/2014/main" id="{308DE6F4-45F2-4857-960E-31D6301A72A8}"/>
              </a:ext>
            </a:extLst>
          </p:cNvPr>
          <p:cNvGrpSpPr/>
          <p:nvPr/>
        </p:nvGrpSpPr>
        <p:grpSpPr>
          <a:xfrm>
            <a:off x="3172846" y="5900616"/>
            <a:ext cx="1369846" cy="237693"/>
            <a:chOff x="5896608" y="2300134"/>
            <a:chExt cx="1369846" cy="237693"/>
          </a:xfrm>
        </p:grpSpPr>
        <p:sp>
          <p:nvSpPr>
            <p:cNvPr id="334" name="Retângulo 149">
              <a:extLst>
                <a:ext uri="{FF2B5EF4-FFF2-40B4-BE49-F238E27FC236}">
                  <a16:creationId xmlns:a16="http://schemas.microsoft.com/office/drawing/2014/main" id="{8649B0CF-05FA-4BD8-89BD-20437E2D47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5" name="Retângulo 150">
              <a:extLst>
                <a:ext uri="{FF2B5EF4-FFF2-40B4-BE49-F238E27FC236}">
                  <a16:creationId xmlns:a16="http://schemas.microsoft.com/office/drawing/2014/main" id="{EC65C2AD-F804-4CBE-944F-555D1C709E33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6" name="Retângulo 151">
              <a:extLst>
                <a:ext uri="{FF2B5EF4-FFF2-40B4-BE49-F238E27FC236}">
                  <a16:creationId xmlns:a16="http://schemas.microsoft.com/office/drawing/2014/main" id="{E84C3763-763C-4F7A-8DF9-CE5B45090431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7" name="Retângulo 152">
              <a:extLst>
                <a:ext uri="{FF2B5EF4-FFF2-40B4-BE49-F238E27FC236}">
                  <a16:creationId xmlns:a16="http://schemas.microsoft.com/office/drawing/2014/main" id="{08DA4D5B-4DCD-436B-AD98-E0972FE20299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38" name="Retângulo 153">
              <a:extLst>
                <a:ext uri="{FF2B5EF4-FFF2-40B4-BE49-F238E27FC236}">
                  <a16:creationId xmlns:a16="http://schemas.microsoft.com/office/drawing/2014/main" id="{D4CE3AAF-4086-411B-A45F-D4D4BA21E0B0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339" name="Retângulo 154">
              <a:extLst>
                <a:ext uri="{FF2B5EF4-FFF2-40B4-BE49-F238E27FC236}">
                  <a16:creationId xmlns:a16="http://schemas.microsoft.com/office/drawing/2014/main" id="{26237198-12A8-482C-95C5-7735BF176B12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0" name="Retângulo 155">
              <a:extLst>
                <a:ext uri="{FF2B5EF4-FFF2-40B4-BE49-F238E27FC236}">
                  <a16:creationId xmlns:a16="http://schemas.microsoft.com/office/drawing/2014/main" id="{40AD9005-2C04-4E56-B244-CECFA63B4446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1" name="Retângulo 156">
              <a:extLst>
                <a:ext uri="{FF2B5EF4-FFF2-40B4-BE49-F238E27FC236}">
                  <a16:creationId xmlns:a16="http://schemas.microsoft.com/office/drawing/2014/main" id="{9174FABD-0E6E-474C-9C2D-3772A18DFB03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2" name="Retângulo 157">
              <a:extLst>
                <a:ext uri="{FF2B5EF4-FFF2-40B4-BE49-F238E27FC236}">
                  <a16:creationId xmlns:a16="http://schemas.microsoft.com/office/drawing/2014/main" id="{2B07704B-2960-4DE1-9C65-514AFE9F8941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43" name="Agrupar 115">
            <a:extLst>
              <a:ext uri="{FF2B5EF4-FFF2-40B4-BE49-F238E27FC236}">
                <a16:creationId xmlns:a16="http://schemas.microsoft.com/office/drawing/2014/main" id="{7240083C-4BDD-423C-8098-8301DAD92309}"/>
              </a:ext>
            </a:extLst>
          </p:cNvPr>
          <p:cNvGrpSpPr/>
          <p:nvPr/>
        </p:nvGrpSpPr>
        <p:grpSpPr>
          <a:xfrm>
            <a:off x="5699469" y="5905878"/>
            <a:ext cx="1369846" cy="237693"/>
            <a:chOff x="5896608" y="2741501"/>
            <a:chExt cx="1369846" cy="237693"/>
          </a:xfrm>
        </p:grpSpPr>
        <p:sp>
          <p:nvSpPr>
            <p:cNvPr id="344" name="Retângulo 131">
              <a:extLst>
                <a:ext uri="{FF2B5EF4-FFF2-40B4-BE49-F238E27FC236}">
                  <a16:creationId xmlns:a16="http://schemas.microsoft.com/office/drawing/2014/main" id="{8172FEA9-0C4E-4D6E-984A-38ECFB7651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5" name="Retângulo 132">
              <a:extLst>
                <a:ext uri="{FF2B5EF4-FFF2-40B4-BE49-F238E27FC236}">
                  <a16:creationId xmlns:a16="http://schemas.microsoft.com/office/drawing/2014/main" id="{83DA4E71-BC16-471E-A258-991786290AF8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6" name="Retângulo 133">
              <a:extLst>
                <a:ext uri="{FF2B5EF4-FFF2-40B4-BE49-F238E27FC236}">
                  <a16:creationId xmlns:a16="http://schemas.microsoft.com/office/drawing/2014/main" id="{C8D05BA4-A2FD-4214-BBE6-5813BE24308A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7" name="Retângulo 134">
              <a:extLst>
                <a:ext uri="{FF2B5EF4-FFF2-40B4-BE49-F238E27FC236}">
                  <a16:creationId xmlns:a16="http://schemas.microsoft.com/office/drawing/2014/main" id="{99354EC3-6C2E-48BC-82A2-0D1AF31C963C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348" name="Retângulo 135">
              <a:extLst>
                <a:ext uri="{FF2B5EF4-FFF2-40B4-BE49-F238E27FC236}">
                  <a16:creationId xmlns:a16="http://schemas.microsoft.com/office/drawing/2014/main" id="{4325E664-E1D0-4872-ACA4-350B163A770E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49" name="Retângulo 136">
              <a:extLst>
                <a:ext uri="{FF2B5EF4-FFF2-40B4-BE49-F238E27FC236}">
                  <a16:creationId xmlns:a16="http://schemas.microsoft.com/office/drawing/2014/main" id="{F480CAAA-6119-4E2D-89BF-89DCAAF5DD42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0" name="Retângulo 137">
              <a:extLst>
                <a:ext uri="{FF2B5EF4-FFF2-40B4-BE49-F238E27FC236}">
                  <a16:creationId xmlns:a16="http://schemas.microsoft.com/office/drawing/2014/main" id="{343FD445-37BE-4E40-BEBA-DB6536F6F1BE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1" name="Retângulo 138">
              <a:extLst>
                <a:ext uri="{FF2B5EF4-FFF2-40B4-BE49-F238E27FC236}">
                  <a16:creationId xmlns:a16="http://schemas.microsoft.com/office/drawing/2014/main" id="{56509AA3-C755-418C-8693-6108A23464F2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52" name="Agrupar 115">
            <a:extLst>
              <a:ext uri="{FF2B5EF4-FFF2-40B4-BE49-F238E27FC236}">
                <a16:creationId xmlns:a16="http://schemas.microsoft.com/office/drawing/2014/main" id="{A9291F10-35EE-4B73-9FE0-95066FFBDD08}"/>
              </a:ext>
            </a:extLst>
          </p:cNvPr>
          <p:cNvGrpSpPr/>
          <p:nvPr/>
        </p:nvGrpSpPr>
        <p:grpSpPr>
          <a:xfrm>
            <a:off x="8248817" y="5902010"/>
            <a:ext cx="1369846" cy="237693"/>
            <a:chOff x="5896608" y="2741501"/>
            <a:chExt cx="1369846" cy="237693"/>
          </a:xfrm>
        </p:grpSpPr>
        <p:sp>
          <p:nvSpPr>
            <p:cNvPr id="353" name="Retângulo 131">
              <a:extLst>
                <a:ext uri="{FF2B5EF4-FFF2-40B4-BE49-F238E27FC236}">
                  <a16:creationId xmlns:a16="http://schemas.microsoft.com/office/drawing/2014/main" id="{59993769-381E-45D9-8971-500E6FEBC2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4" name="Retângulo 132">
              <a:extLst>
                <a:ext uri="{FF2B5EF4-FFF2-40B4-BE49-F238E27FC236}">
                  <a16:creationId xmlns:a16="http://schemas.microsoft.com/office/drawing/2014/main" id="{8D803CC9-8BF8-44F5-B16D-10573D982718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5" name="Retângulo 133">
              <a:extLst>
                <a:ext uri="{FF2B5EF4-FFF2-40B4-BE49-F238E27FC236}">
                  <a16:creationId xmlns:a16="http://schemas.microsoft.com/office/drawing/2014/main" id="{E221B3E8-86D4-47B9-8E93-6975CA45C842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6" name="Retângulo 134">
              <a:extLst>
                <a:ext uri="{FF2B5EF4-FFF2-40B4-BE49-F238E27FC236}">
                  <a16:creationId xmlns:a16="http://schemas.microsoft.com/office/drawing/2014/main" id="{434BAF3A-F855-459F-BDF9-6AA31B752BBF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357" name="Retângulo 135">
              <a:extLst>
                <a:ext uri="{FF2B5EF4-FFF2-40B4-BE49-F238E27FC236}">
                  <a16:creationId xmlns:a16="http://schemas.microsoft.com/office/drawing/2014/main" id="{B00150AB-BA71-4957-8962-75093F942116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8" name="Retângulo 136">
              <a:extLst>
                <a:ext uri="{FF2B5EF4-FFF2-40B4-BE49-F238E27FC236}">
                  <a16:creationId xmlns:a16="http://schemas.microsoft.com/office/drawing/2014/main" id="{5CE1C239-1206-4FD0-9294-F42E82764C44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59" name="Retângulo 137">
              <a:extLst>
                <a:ext uri="{FF2B5EF4-FFF2-40B4-BE49-F238E27FC236}">
                  <a16:creationId xmlns:a16="http://schemas.microsoft.com/office/drawing/2014/main" id="{0F56AEE9-243F-44B7-8948-4C8ECC05632F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0" name="Retângulo 138">
              <a:extLst>
                <a:ext uri="{FF2B5EF4-FFF2-40B4-BE49-F238E27FC236}">
                  <a16:creationId xmlns:a16="http://schemas.microsoft.com/office/drawing/2014/main" id="{9EB8922F-1FCA-47CA-A65C-74EE4726CFB1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90" name="Agrupar 113">
            <a:extLst>
              <a:ext uri="{FF2B5EF4-FFF2-40B4-BE49-F238E27FC236}">
                <a16:creationId xmlns:a16="http://schemas.microsoft.com/office/drawing/2014/main" id="{A6AD66A5-2BA1-48B4-9216-7FED25EFEB05}"/>
              </a:ext>
            </a:extLst>
          </p:cNvPr>
          <p:cNvGrpSpPr/>
          <p:nvPr/>
        </p:nvGrpSpPr>
        <p:grpSpPr>
          <a:xfrm>
            <a:off x="5699469" y="3876604"/>
            <a:ext cx="1369846" cy="237693"/>
            <a:chOff x="5896608" y="2300134"/>
            <a:chExt cx="1369846" cy="237693"/>
          </a:xfrm>
        </p:grpSpPr>
        <p:sp>
          <p:nvSpPr>
            <p:cNvPr id="391" name="Retângulo 149">
              <a:extLst>
                <a:ext uri="{FF2B5EF4-FFF2-40B4-BE49-F238E27FC236}">
                  <a16:creationId xmlns:a16="http://schemas.microsoft.com/office/drawing/2014/main" id="{C0E316BB-D00F-4953-BBBA-2F9DD8865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2" name="Retângulo 150">
              <a:extLst>
                <a:ext uri="{FF2B5EF4-FFF2-40B4-BE49-F238E27FC236}">
                  <a16:creationId xmlns:a16="http://schemas.microsoft.com/office/drawing/2014/main" id="{D9D5BAFE-D3D8-4647-AB19-99A55A692173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3" name="Retângulo 151">
              <a:extLst>
                <a:ext uri="{FF2B5EF4-FFF2-40B4-BE49-F238E27FC236}">
                  <a16:creationId xmlns:a16="http://schemas.microsoft.com/office/drawing/2014/main" id="{4F52AC9A-38A6-43E1-AEFA-B1D597379B4E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4" name="Retângulo 152">
              <a:extLst>
                <a:ext uri="{FF2B5EF4-FFF2-40B4-BE49-F238E27FC236}">
                  <a16:creationId xmlns:a16="http://schemas.microsoft.com/office/drawing/2014/main" id="{8FEA3739-9B43-4FEA-9C4F-2EACAEF6410D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5" name="Retângulo 153">
              <a:extLst>
                <a:ext uri="{FF2B5EF4-FFF2-40B4-BE49-F238E27FC236}">
                  <a16:creationId xmlns:a16="http://schemas.microsoft.com/office/drawing/2014/main" id="{64607A8B-12D7-4FFA-BED1-B9C37220728D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396" name="Retângulo 154">
              <a:extLst>
                <a:ext uri="{FF2B5EF4-FFF2-40B4-BE49-F238E27FC236}">
                  <a16:creationId xmlns:a16="http://schemas.microsoft.com/office/drawing/2014/main" id="{2C391320-075C-4810-8A9C-7A14975D7C6B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397" name="Retângulo 155">
              <a:extLst>
                <a:ext uri="{FF2B5EF4-FFF2-40B4-BE49-F238E27FC236}">
                  <a16:creationId xmlns:a16="http://schemas.microsoft.com/office/drawing/2014/main" id="{F6F69CB1-DCB5-4361-ADEC-0AF9D6BBF771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8" name="Retângulo 156">
              <a:extLst>
                <a:ext uri="{FF2B5EF4-FFF2-40B4-BE49-F238E27FC236}">
                  <a16:creationId xmlns:a16="http://schemas.microsoft.com/office/drawing/2014/main" id="{ABDEFEC7-E7B2-4A7E-8196-8E1C1E3CCCF4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9" name="Retângulo 157">
              <a:extLst>
                <a:ext uri="{FF2B5EF4-FFF2-40B4-BE49-F238E27FC236}">
                  <a16:creationId xmlns:a16="http://schemas.microsoft.com/office/drawing/2014/main" id="{7C18B16C-7848-4947-BB7E-74343F835925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0" name="Agrupar 113">
            <a:extLst>
              <a:ext uri="{FF2B5EF4-FFF2-40B4-BE49-F238E27FC236}">
                <a16:creationId xmlns:a16="http://schemas.microsoft.com/office/drawing/2014/main" id="{FC5D76B9-C7D2-4C5A-AFBE-ECF06D3C626C}"/>
              </a:ext>
            </a:extLst>
          </p:cNvPr>
          <p:cNvGrpSpPr/>
          <p:nvPr/>
        </p:nvGrpSpPr>
        <p:grpSpPr>
          <a:xfrm>
            <a:off x="3172846" y="3840327"/>
            <a:ext cx="1369846" cy="237693"/>
            <a:chOff x="5896608" y="2300134"/>
            <a:chExt cx="1369846" cy="237693"/>
          </a:xfrm>
        </p:grpSpPr>
        <p:sp>
          <p:nvSpPr>
            <p:cNvPr id="401" name="Retângulo 149">
              <a:extLst>
                <a:ext uri="{FF2B5EF4-FFF2-40B4-BE49-F238E27FC236}">
                  <a16:creationId xmlns:a16="http://schemas.microsoft.com/office/drawing/2014/main" id="{D4C2C13F-E513-4D22-83BB-C039190179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2" name="Retângulo 150">
              <a:extLst>
                <a:ext uri="{FF2B5EF4-FFF2-40B4-BE49-F238E27FC236}">
                  <a16:creationId xmlns:a16="http://schemas.microsoft.com/office/drawing/2014/main" id="{8858C6C5-53F6-435C-ACA3-A3CCA5B2F577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3" name="Retângulo 151">
              <a:extLst>
                <a:ext uri="{FF2B5EF4-FFF2-40B4-BE49-F238E27FC236}">
                  <a16:creationId xmlns:a16="http://schemas.microsoft.com/office/drawing/2014/main" id="{C0149A98-2870-4823-A539-5CD2F7D53549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4" name="Retângulo 152">
              <a:extLst>
                <a:ext uri="{FF2B5EF4-FFF2-40B4-BE49-F238E27FC236}">
                  <a16:creationId xmlns:a16="http://schemas.microsoft.com/office/drawing/2014/main" id="{49808789-6B66-4340-B7EC-BF87D2B1E414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5" name="Retângulo 153">
              <a:extLst>
                <a:ext uri="{FF2B5EF4-FFF2-40B4-BE49-F238E27FC236}">
                  <a16:creationId xmlns:a16="http://schemas.microsoft.com/office/drawing/2014/main" id="{0494D055-9190-4A8B-9490-A950ECCC69EB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4</a:t>
              </a:r>
            </a:p>
          </p:txBody>
        </p:sp>
        <p:sp>
          <p:nvSpPr>
            <p:cNvPr id="406" name="Retângulo 154">
              <a:extLst>
                <a:ext uri="{FF2B5EF4-FFF2-40B4-BE49-F238E27FC236}">
                  <a16:creationId xmlns:a16="http://schemas.microsoft.com/office/drawing/2014/main" id="{8074FF69-F408-450F-A5FD-7CF04D532677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07" name="Retângulo 155">
              <a:extLst>
                <a:ext uri="{FF2B5EF4-FFF2-40B4-BE49-F238E27FC236}">
                  <a16:creationId xmlns:a16="http://schemas.microsoft.com/office/drawing/2014/main" id="{1E431116-E602-4D71-8014-372D86A8A23D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8" name="Retângulo 156">
              <a:extLst>
                <a:ext uri="{FF2B5EF4-FFF2-40B4-BE49-F238E27FC236}">
                  <a16:creationId xmlns:a16="http://schemas.microsoft.com/office/drawing/2014/main" id="{9F581113-F339-4D1A-B106-B568D95781F2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9" name="Retângulo 157">
              <a:extLst>
                <a:ext uri="{FF2B5EF4-FFF2-40B4-BE49-F238E27FC236}">
                  <a16:creationId xmlns:a16="http://schemas.microsoft.com/office/drawing/2014/main" id="{17E1200C-B67A-4C0F-B51A-3A8E5600E7A1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0" name="Agrupar 115">
            <a:extLst>
              <a:ext uri="{FF2B5EF4-FFF2-40B4-BE49-F238E27FC236}">
                <a16:creationId xmlns:a16="http://schemas.microsoft.com/office/drawing/2014/main" id="{FDD25029-C4F1-4630-A0E5-9FD3B0C4DD0C}"/>
              </a:ext>
            </a:extLst>
          </p:cNvPr>
          <p:cNvGrpSpPr/>
          <p:nvPr/>
        </p:nvGrpSpPr>
        <p:grpSpPr>
          <a:xfrm>
            <a:off x="8248817" y="3876150"/>
            <a:ext cx="1369846" cy="237693"/>
            <a:chOff x="5896608" y="2741501"/>
            <a:chExt cx="1369846" cy="237693"/>
          </a:xfrm>
        </p:grpSpPr>
        <p:sp>
          <p:nvSpPr>
            <p:cNvPr id="411" name="Retângulo 131">
              <a:extLst>
                <a:ext uri="{FF2B5EF4-FFF2-40B4-BE49-F238E27FC236}">
                  <a16:creationId xmlns:a16="http://schemas.microsoft.com/office/drawing/2014/main" id="{15E89802-2FF5-404E-9AD7-24EC194A6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802682"/>
              <a:ext cx="1036709" cy="127208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12" name="Retângulo 132">
              <a:extLst>
                <a:ext uri="{FF2B5EF4-FFF2-40B4-BE49-F238E27FC236}">
                  <a16:creationId xmlns:a16="http://schemas.microsoft.com/office/drawing/2014/main" id="{1553838C-14C6-4025-943F-5BB335986CC8}"/>
                </a:ext>
              </a:extLst>
            </p:cNvPr>
            <p:cNvSpPr>
              <a:spLocks/>
            </p:cNvSpPr>
            <p:nvPr/>
          </p:nvSpPr>
          <p:spPr>
            <a:xfrm>
              <a:off x="5896608" y="2745176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13" name="Retângulo 133">
              <a:extLst>
                <a:ext uri="{FF2B5EF4-FFF2-40B4-BE49-F238E27FC236}">
                  <a16:creationId xmlns:a16="http://schemas.microsoft.com/office/drawing/2014/main" id="{706018CD-9808-4199-8623-ACD80B953073}"/>
                </a:ext>
              </a:extLst>
            </p:cNvPr>
            <p:cNvSpPr>
              <a:spLocks/>
            </p:cNvSpPr>
            <p:nvPr/>
          </p:nvSpPr>
          <p:spPr>
            <a:xfrm>
              <a:off x="6180570" y="2745187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14" name="Retângulo 134">
              <a:extLst>
                <a:ext uri="{FF2B5EF4-FFF2-40B4-BE49-F238E27FC236}">
                  <a16:creationId xmlns:a16="http://schemas.microsoft.com/office/drawing/2014/main" id="{F20A604F-F5C2-45BB-A8A1-10183D4BD4A6}"/>
                </a:ext>
              </a:extLst>
            </p:cNvPr>
            <p:cNvSpPr>
              <a:spLocks/>
            </p:cNvSpPr>
            <p:nvPr/>
          </p:nvSpPr>
          <p:spPr>
            <a:xfrm>
              <a:off x="6464533" y="2745195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>
                  <a:latin typeface="Quicksand" pitchFamily="2" charset="0"/>
                </a:rPr>
                <a:t>3</a:t>
              </a:r>
            </a:p>
          </p:txBody>
        </p:sp>
        <p:sp>
          <p:nvSpPr>
            <p:cNvPr id="415" name="Retângulo 135">
              <a:extLst>
                <a:ext uri="{FF2B5EF4-FFF2-40B4-BE49-F238E27FC236}">
                  <a16:creationId xmlns:a16="http://schemas.microsoft.com/office/drawing/2014/main" id="{FED90C6F-7100-41D3-B91D-6444E32E6BBD}"/>
                </a:ext>
              </a:extLst>
            </p:cNvPr>
            <p:cNvSpPr>
              <a:spLocks/>
            </p:cNvSpPr>
            <p:nvPr/>
          </p:nvSpPr>
          <p:spPr>
            <a:xfrm>
              <a:off x="6748492" y="2745178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16" name="Retângulo 136">
              <a:extLst>
                <a:ext uri="{FF2B5EF4-FFF2-40B4-BE49-F238E27FC236}">
                  <a16:creationId xmlns:a16="http://schemas.microsoft.com/office/drawing/2014/main" id="{C60963D1-7D5C-4DB8-A881-CC618ACB3359}"/>
                </a:ext>
              </a:extLst>
            </p:cNvPr>
            <p:cNvSpPr>
              <a:spLocks/>
            </p:cNvSpPr>
            <p:nvPr/>
          </p:nvSpPr>
          <p:spPr>
            <a:xfrm>
              <a:off x="7032455" y="2741501"/>
              <a:ext cx="233999" cy="233999"/>
            </a:xfrm>
            <a:prstGeom prst="rect">
              <a:avLst/>
            </a:prstGeom>
            <a:solidFill>
              <a:srgbClr val="AD8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17" name="Retângulo 137">
              <a:extLst>
                <a:ext uri="{FF2B5EF4-FFF2-40B4-BE49-F238E27FC236}">
                  <a16:creationId xmlns:a16="http://schemas.microsoft.com/office/drawing/2014/main" id="{434A9CB7-D8B9-4942-A417-69DD969F37BD}"/>
                </a:ext>
              </a:extLst>
            </p:cNvPr>
            <p:cNvSpPr/>
            <p:nvPr/>
          </p:nvSpPr>
          <p:spPr>
            <a:xfrm>
              <a:off x="5959607" y="2807505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8" name="Retângulo 138">
              <a:extLst>
                <a:ext uri="{FF2B5EF4-FFF2-40B4-BE49-F238E27FC236}">
                  <a16:creationId xmlns:a16="http://schemas.microsoft.com/office/drawing/2014/main" id="{442EB747-66C8-409F-9C35-6792DA113F11}"/>
                </a:ext>
              </a:extLst>
            </p:cNvPr>
            <p:cNvSpPr/>
            <p:nvPr/>
          </p:nvSpPr>
          <p:spPr>
            <a:xfrm>
              <a:off x="6243569" y="2807517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9" name="Agrupar 113">
            <a:extLst>
              <a:ext uri="{FF2B5EF4-FFF2-40B4-BE49-F238E27FC236}">
                <a16:creationId xmlns:a16="http://schemas.microsoft.com/office/drawing/2014/main" id="{0BF8C0CF-55EA-45D2-A731-317B1B29897C}"/>
              </a:ext>
            </a:extLst>
          </p:cNvPr>
          <p:cNvGrpSpPr/>
          <p:nvPr/>
        </p:nvGrpSpPr>
        <p:grpSpPr>
          <a:xfrm>
            <a:off x="8213489" y="974130"/>
            <a:ext cx="1369846" cy="237693"/>
            <a:chOff x="5896608" y="2300134"/>
            <a:chExt cx="1369846" cy="237693"/>
          </a:xfrm>
        </p:grpSpPr>
        <p:sp>
          <p:nvSpPr>
            <p:cNvPr id="420" name="Retângulo 149">
              <a:extLst>
                <a:ext uri="{FF2B5EF4-FFF2-40B4-BE49-F238E27FC236}">
                  <a16:creationId xmlns:a16="http://schemas.microsoft.com/office/drawing/2014/main" id="{81BECCD2-C627-4598-9735-4DDA2CBDE0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1453" y="2361315"/>
              <a:ext cx="1036709" cy="127208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21" name="Retângulo 150">
              <a:extLst>
                <a:ext uri="{FF2B5EF4-FFF2-40B4-BE49-F238E27FC236}">
                  <a16:creationId xmlns:a16="http://schemas.microsoft.com/office/drawing/2014/main" id="{1AF867A7-43A0-4455-AAA4-A9B810612977}"/>
                </a:ext>
              </a:extLst>
            </p:cNvPr>
            <p:cNvSpPr>
              <a:spLocks/>
            </p:cNvSpPr>
            <p:nvPr/>
          </p:nvSpPr>
          <p:spPr>
            <a:xfrm>
              <a:off x="5896608" y="2303809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22" name="Retângulo 151">
              <a:extLst>
                <a:ext uri="{FF2B5EF4-FFF2-40B4-BE49-F238E27FC236}">
                  <a16:creationId xmlns:a16="http://schemas.microsoft.com/office/drawing/2014/main" id="{1435BBEB-8246-499A-A335-81EB459B783D}"/>
                </a:ext>
              </a:extLst>
            </p:cNvPr>
            <p:cNvSpPr>
              <a:spLocks/>
            </p:cNvSpPr>
            <p:nvPr/>
          </p:nvSpPr>
          <p:spPr>
            <a:xfrm>
              <a:off x="6180570" y="2303820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23" name="Retângulo 152">
              <a:extLst>
                <a:ext uri="{FF2B5EF4-FFF2-40B4-BE49-F238E27FC236}">
                  <a16:creationId xmlns:a16="http://schemas.microsoft.com/office/drawing/2014/main" id="{A228FEFB-5A00-4424-AAE2-27EDDF897C8D}"/>
                </a:ext>
              </a:extLst>
            </p:cNvPr>
            <p:cNvSpPr>
              <a:spLocks/>
            </p:cNvSpPr>
            <p:nvPr/>
          </p:nvSpPr>
          <p:spPr>
            <a:xfrm>
              <a:off x="6464533" y="2303828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24" name="Retângulo 153">
              <a:extLst>
                <a:ext uri="{FF2B5EF4-FFF2-40B4-BE49-F238E27FC236}">
                  <a16:creationId xmlns:a16="http://schemas.microsoft.com/office/drawing/2014/main" id="{47017848-B0DD-4A47-A0A3-2F036AC2F35A}"/>
                </a:ext>
              </a:extLst>
            </p:cNvPr>
            <p:cNvSpPr>
              <a:spLocks/>
            </p:cNvSpPr>
            <p:nvPr/>
          </p:nvSpPr>
          <p:spPr>
            <a:xfrm>
              <a:off x="6748492" y="2303811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latin typeface="Quicksand" pitchFamily="2" charset="0"/>
                </a:rPr>
                <a:t>4</a:t>
              </a:r>
            </a:p>
          </p:txBody>
        </p:sp>
        <p:sp>
          <p:nvSpPr>
            <p:cNvPr id="425" name="Retângulo 154">
              <a:extLst>
                <a:ext uri="{FF2B5EF4-FFF2-40B4-BE49-F238E27FC236}">
                  <a16:creationId xmlns:a16="http://schemas.microsoft.com/office/drawing/2014/main" id="{78275EBE-83E5-4E36-AD0E-096D9EDD0747}"/>
                </a:ext>
              </a:extLst>
            </p:cNvPr>
            <p:cNvSpPr>
              <a:spLocks/>
            </p:cNvSpPr>
            <p:nvPr/>
          </p:nvSpPr>
          <p:spPr>
            <a:xfrm>
              <a:off x="7032455" y="2300134"/>
              <a:ext cx="233999" cy="233999"/>
            </a:xfrm>
            <a:prstGeom prst="rect">
              <a:avLst/>
            </a:prstGeom>
            <a:solidFill>
              <a:srgbClr val="63A6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>
                <a:latin typeface="Quicksand" pitchFamily="2" charset="0"/>
              </a:endParaRPr>
            </a:p>
          </p:txBody>
        </p:sp>
        <p:sp>
          <p:nvSpPr>
            <p:cNvPr id="426" name="Retângulo 155">
              <a:extLst>
                <a:ext uri="{FF2B5EF4-FFF2-40B4-BE49-F238E27FC236}">
                  <a16:creationId xmlns:a16="http://schemas.microsoft.com/office/drawing/2014/main" id="{E52F43CC-30CD-461A-BB05-F23A5DC57D55}"/>
                </a:ext>
              </a:extLst>
            </p:cNvPr>
            <p:cNvSpPr/>
            <p:nvPr/>
          </p:nvSpPr>
          <p:spPr>
            <a:xfrm>
              <a:off x="5959607" y="2366138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7" name="Retângulo 156">
              <a:extLst>
                <a:ext uri="{FF2B5EF4-FFF2-40B4-BE49-F238E27FC236}">
                  <a16:creationId xmlns:a16="http://schemas.microsoft.com/office/drawing/2014/main" id="{B2276D0C-C76B-4999-B9CF-9723F4A4D7B0}"/>
                </a:ext>
              </a:extLst>
            </p:cNvPr>
            <p:cNvSpPr/>
            <p:nvPr/>
          </p:nvSpPr>
          <p:spPr>
            <a:xfrm>
              <a:off x="6243569" y="2366150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8" name="Retângulo 157">
              <a:extLst>
                <a:ext uri="{FF2B5EF4-FFF2-40B4-BE49-F238E27FC236}">
                  <a16:creationId xmlns:a16="http://schemas.microsoft.com/office/drawing/2014/main" id="{E3C0DCF4-62AA-4587-ABA7-A560AF291C15}"/>
                </a:ext>
              </a:extLst>
            </p:cNvPr>
            <p:cNvSpPr/>
            <p:nvPr/>
          </p:nvSpPr>
          <p:spPr>
            <a:xfrm>
              <a:off x="6527532" y="2366159"/>
              <a:ext cx="108000" cy="10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E1E74E3F-2E94-4BDB-AE23-90BB284EDC51}"/>
              </a:ext>
            </a:extLst>
          </p:cNvPr>
          <p:cNvSpPr/>
          <p:nvPr/>
        </p:nvSpPr>
        <p:spPr>
          <a:xfrm>
            <a:off x="11591567" y="0"/>
            <a:ext cx="502276" cy="271047"/>
          </a:xfrm>
          <a:prstGeom prst="rect">
            <a:avLst/>
          </a:prstGeom>
          <a:solidFill>
            <a:srgbClr val="66B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1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160" y="2129293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285991" y="1287868"/>
            <a:ext cx="9951085" cy="36317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>
                <a:latin typeface="Quicksand" pitchFamily="2" charset="0"/>
              </a:rPr>
              <a:t>IDE e Hot </a:t>
            </a:r>
            <a:r>
              <a:rPr lang="pt-BR" b="1" dirty="0" err="1">
                <a:latin typeface="Quicksand" pitchFamily="2" charset="0"/>
              </a:rPr>
              <a:t>Reload</a:t>
            </a:r>
            <a:endParaRPr lang="pt-BR" b="1" dirty="0">
              <a:latin typeface="Quicksand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Quicksand Light" pitchFamily="2" charset="0"/>
              </a:rPr>
              <a:t>O </a:t>
            </a:r>
            <a:r>
              <a:rPr lang="pt-BR" sz="1400" dirty="0" err="1">
                <a:latin typeface="Quicksand Light" pitchFamily="2" charset="0"/>
              </a:rPr>
              <a:t>Flutter</a:t>
            </a:r>
            <a:r>
              <a:rPr lang="pt-BR" sz="1400" dirty="0">
                <a:latin typeface="Quicksand Light" pitchFamily="2" charset="0"/>
              </a:rPr>
              <a:t> tem melhor escalabilidade, pois possui hot </a:t>
            </a:r>
            <a:r>
              <a:rPr lang="pt-BR" sz="1400" dirty="0" err="1">
                <a:latin typeface="Quicksand Light" pitchFamily="2" charset="0"/>
              </a:rPr>
              <a:t>reload</a:t>
            </a:r>
            <a:r>
              <a:rPr lang="pt-BR" sz="1400" dirty="0">
                <a:latin typeface="Quicksand Light" pitchFamily="2" charset="0"/>
              </a:rPr>
              <a:t> integrado que se adapta bem à base de código e é mais eficiente do que o </a:t>
            </a:r>
            <a:r>
              <a:rPr lang="pt-BR" sz="1400" dirty="0" err="1">
                <a:latin typeface="Quicksand Light" pitchFamily="2" charset="0"/>
              </a:rPr>
              <a:t>Kotlin</a:t>
            </a:r>
            <a:r>
              <a:rPr lang="pt-BR" sz="1400" dirty="0">
                <a:latin typeface="Quicksand Light" pitchFamily="2" charset="0"/>
              </a:rPr>
              <a:t> </a:t>
            </a:r>
            <a:r>
              <a:rPr lang="pt-BR" sz="1400" dirty="0" err="1">
                <a:latin typeface="Quicksand Light" pitchFamily="2" charset="0"/>
              </a:rPr>
              <a:t>Native</a:t>
            </a:r>
            <a:r>
              <a:rPr lang="pt-BR" sz="1400" dirty="0">
                <a:latin typeface="Quicksand Light" pitchFamily="2" charset="0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 err="1">
                <a:latin typeface="Quicksand Light" pitchFamily="2" charset="0"/>
              </a:rPr>
              <a:t>Flutter</a:t>
            </a:r>
            <a:r>
              <a:rPr lang="pt-BR" sz="1400" dirty="0">
                <a:latin typeface="Quicksand Light" pitchFamily="2" charset="0"/>
              </a:rPr>
              <a:t> também apresenta ferramentas de depuração de código e IU que funcionam prontamente em ambas as plataformas, integradas ao IDE.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Quicksand Light" pitchFamily="2" charset="0"/>
              </a:rPr>
              <a:t>Em contraste, o </a:t>
            </a:r>
            <a:r>
              <a:rPr lang="pt-BR" sz="1400" dirty="0" err="1">
                <a:latin typeface="Quicksand Light" pitchFamily="2" charset="0"/>
              </a:rPr>
              <a:t>React</a:t>
            </a:r>
            <a:r>
              <a:rPr lang="pt-BR" sz="1400" dirty="0">
                <a:latin typeface="Quicksand Light" pitchFamily="2" charset="0"/>
              </a:rPr>
              <a:t> </a:t>
            </a:r>
            <a:r>
              <a:rPr lang="pt-BR" sz="1400" dirty="0" err="1">
                <a:latin typeface="Quicksand Light" pitchFamily="2" charset="0"/>
              </a:rPr>
              <a:t>Native</a:t>
            </a:r>
            <a:r>
              <a:rPr lang="pt-BR" sz="1400" dirty="0">
                <a:latin typeface="Quicksand Light" pitchFamily="2" charset="0"/>
              </a:rPr>
              <a:t> requer ferramentas e configurações adicionais (como o uso de um navegador) para fazer a depuração funcionar, e o </a:t>
            </a:r>
            <a:r>
              <a:rPr lang="pt-BR" sz="1400" dirty="0" err="1">
                <a:latin typeface="Quicksand Light" pitchFamily="2" charset="0"/>
              </a:rPr>
              <a:t>Kotlin</a:t>
            </a:r>
            <a:r>
              <a:rPr lang="pt-BR" sz="1400" dirty="0">
                <a:latin typeface="Quicksand Light" pitchFamily="2" charset="0"/>
              </a:rPr>
              <a:t> </a:t>
            </a:r>
            <a:r>
              <a:rPr lang="pt-BR" sz="1400" dirty="0" err="1">
                <a:latin typeface="Quicksand Light" pitchFamily="2" charset="0"/>
              </a:rPr>
              <a:t>Native</a:t>
            </a:r>
            <a:r>
              <a:rPr lang="pt-BR" sz="1400" dirty="0">
                <a:latin typeface="Quicksand Light" pitchFamily="2" charset="0"/>
              </a:rPr>
              <a:t> requer as ferramentas da plataforma subjacente.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pt-BR" sz="1400" dirty="0">
              <a:latin typeface="Quicksand Light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pt-BR" b="1" dirty="0">
                <a:latin typeface="Quicksand" pitchFamily="2" charset="0"/>
              </a:rPr>
              <a:t>Testes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 err="1">
                <a:latin typeface="Quicksand Light" pitchFamily="2" charset="0"/>
              </a:rPr>
              <a:t>Flutter</a:t>
            </a:r>
            <a:r>
              <a:rPr lang="pt-BR" sz="1400" dirty="0">
                <a:latin typeface="Quicksand Light" pitchFamily="2" charset="0"/>
              </a:rPr>
              <a:t> possui uma infraestrutura de teste integrada para testes de unidade, integração e ponta a ponta. Isso inclui a capacidade de exercitar telas e fluxos sem a necessidade de renderizar na tela e também um </a:t>
            </a:r>
            <a:r>
              <a:rPr lang="pt-BR" sz="1400" dirty="0" err="1">
                <a:latin typeface="Quicksand Light" pitchFamily="2" charset="0"/>
              </a:rPr>
              <a:t>automatizador</a:t>
            </a:r>
            <a:r>
              <a:rPr lang="pt-BR" sz="1400" dirty="0">
                <a:latin typeface="Quicksand Light" pitchFamily="2" charset="0"/>
              </a:rPr>
              <a:t> de teste que simula a entrada de um usuário.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Quicksand Light" pitchFamily="2" charset="0"/>
              </a:rPr>
              <a:t>Por outro lado, o </a:t>
            </a:r>
            <a:r>
              <a:rPr lang="pt-BR" sz="1400" dirty="0" err="1">
                <a:latin typeface="Quicksand Light" pitchFamily="2" charset="0"/>
              </a:rPr>
              <a:t>React</a:t>
            </a:r>
            <a:r>
              <a:rPr lang="pt-BR" sz="1400" dirty="0">
                <a:latin typeface="Quicksand Light" pitchFamily="2" charset="0"/>
              </a:rPr>
              <a:t> </a:t>
            </a:r>
            <a:r>
              <a:rPr lang="pt-BR" sz="1400" dirty="0" err="1">
                <a:latin typeface="Quicksand Light" pitchFamily="2" charset="0"/>
              </a:rPr>
              <a:t>Native</a:t>
            </a:r>
            <a:r>
              <a:rPr lang="pt-BR" sz="1400" dirty="0">
                <a:latin typeface="Quicksand Light" pitchFamily="2" charset="0"/>
              </a:rPr>
              <a:t> requer dependências de terceiros para que os testes de  integração e ponta a ponta funcionem, já o </a:t>
            </a:r>
            <a:r>
              <a:rPr lang="pt-BR" sz="1400" dirty="0" err="1">
                <a:latin typeface="Quicksand Light" pitchFamily="2" charset="0"/>
              </a:rPr>
              <a:t>Kotlin</a:t>
            </a:r>
            <a:r>
              <a:rPr lang="pt-BR" sz="1400" dirty="0">
                <a:latin typeface="Quicksand Light" pitchFamily="2" charset="0"/>
              </a:rPr>
              <a:t> </a:t>
            </a:r>
            <a:r>
              <a:rPr lang="pt-BR" sz="1400" dirty="0" err="1">
                <a:latin typeface="Quicksand Light" pitchFamily="2" charset="0"/>
              </a:rPr>
              <a:t>Native</a:t>
            </a:r>
            <a:r>
              <a:rPr lang="pt-BR" sz="1400" dirty="0">
                <a:latin typeface="Quicksand Light" pitchFamily="2" charset="0"/>
              </a:rPr>
              <a:t> tem suporte de teste de unidade muito limitado, o que exigiria que escrevêssemos um código personalizado para essas funcionalidades.</a:t>
            </a:r>
          </a:p>
          <a:p>
            <a:pPr marL="1085850" lvl="2" indent="-171450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C7CC317-B009-4155-902B-D3FE09F33229}"/>
              </a:ext>
            </a:extLst>
          </p:cNvPr>
          <p:cNvGrpSpPr/>
          <p:nvPr/>
        </p:nvGrpSpPr>
        <p:grpSpPr>
          <a:xfrm>
            <a:off x="2205903" y="5105932"/>
            <a:ext cx="7780194" cy="1459611"/>
            <a:chOff x="460503" y="5337159"/>
            <a:chExt cx="7780194" cy="1459611"/>
          </a:xfrm>
        </p:grpSpPr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59ACA79F-7CC7-4345-A5E3-D65748629B4B}"/>
                </a:ext>
              </a:extLst>
            </p:cNvPr>
            <p:cNvSpPr txBox="1"/>
            <p:nvPr/>
          </p:nvSpPr>
          <p:spPr>
            <a:xfrm>
              <a:off x="3489119" y="6109260"/>
              <a:ext cx="416097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2"/>
              <a:endParaRPr lang="pt-BR" sz="1200" b="1" dirty="0">
                <a:latin typeface="Quicksand" pitchFamily="2" charset="77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847B41A-B030-4C5A-9DA7-E7BC71C0BB48}"/>
                </a:ext>
              </a:extLst>
            </p:cNvPr>
            <p:cNvSpPr txBox="1"/>
            <p:nvPr/>
          </p:nvSpPr>
          <p:spPr>
            <a:xfrm>
              <a:off x="460503" y="5758809"/>
              <a:ext cx="3647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b="1" dirty="0" err="1">
                  <a:latin typeface="Quicksand" pitchFamily="2" charset="0"/>
                </a:rPr>
                <a:t>flutter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br>
                <a:rPr lang="pt-BR" sz="1200" dirty="0">
                  <a:latin typeface="Quicksand" pitchFamily="2" charset="0"/>
                </a:rPr>
              </a:br>
              <a:r>
                <a:rPr lang="pt-BR" sz="1200" b="1" dirty="0" err="1">
                  <a:latin typeface="Quicksand" pitchFamily="2" charset="0"/>
                </a:rPr>
                <a:t>react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r>
                <a:rPr lang="pt-BR" sz="1200" b="1" dirty="0" err="1">
                  <a:latin typeface="Quicksand" pitchFamily="2" charset="0"/>
                </a:rPr>
                <a:t>kotlin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013C864-5B1D-4B94-B576-D23686F32BD3}"/>
                </a:ext>
              </a:extLst>
            </p:cNvPr>
            <p:cNvCxnSpPr>
              <a:cxnSpLocks/>
            </p:cNvCxnSpPr>
            <p:nvPr/>
          </p:nvCxnSpPr>
          <p:spPr>
            <a:xfrm>
              <a:off x="539561" y="6091592"/>
              <a:ext cx="12596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4D06EC4-1519-47C2-98CE-A3952D6739F5}"/>
                </a:ext>
              </a:extLst>
            </p:cNvPr>
            <p:cNvCxnSpPr>
              <a:cxnSpLocks/>
            </p:cNvCxnSpPr>
            <p:nvPr/>
          </p:nvCxnSpPr>
          <p:spPr>
            <a:xfrm>
              <a:off x="539561" y="6490667"/>
              <a:ext cx="125962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721620E1-1A91-455E-9FBC-49FBBAECE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590" y="6774024"/>
              <a:ext cx="7725107" cy="22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D4D91FD5-CC5F-490F-93C1-249ACD4AD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61" y="5737634"/>
              <a:ext cx="7701136" cy="21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182C64B-2FFC-4BBA-98D8-2890BC5F51B1}"/>
                </a:ext>
              </a:extLst>
            </p:cNvPr>
            <p:cNvSpPr txBox="1"/>
            <p:nvPr/>
          </p:nvSpPr>
          <p:spPr>
            <a:xfrm>
              <a:off x="539561" y="5339247"/>
              <a:ext cx="21254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Plataforma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97B7C1F-92FB-4E49-AB4F-79891E2DAD82}"/>
                </a:ext>
              </a:extLst>
            </p:cNvPr>
            <p:cNvSpPr txBox="1"/>
            <p:nvPr/>
          </p:nvSpPr>
          <p:spPr>
            <a:xfrm>
              <a:off x="2108266" y="5339247"/>
              <a:ext cx="1528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Reload</a:t>
              </a:r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 </a:t>
              </a:r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at</a:t>
              </a:r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 </a:t>
              </a:r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scala</a:t>
              </a:r>
              <a:endParaRPr lang="pt-BR" sz="1200" dirty="0">
                <a:solidFill>
                  <a:srgbClr val="7030A0"/>
                </a:solidFill>
                <a:latin typeface="Quicksand" pitchFamily="2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96413B0-5724-4A7F-8625-865E3449ADDD}"/>
                </a:ext>
              </a:extLst>
            </p:cNvPr>
            <p:cNvSpPr txBox="1"/>
            <p:nvPr/>
          </p:nvSpPr>
          <p:spPr>
            <a:xfrm>
              <a:off x="3063264" y="5784394"/>
              <a:ext cx="275713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1200" dirty="0">
                <a:latin typeface="Quicksand" pitchFamily="2" charset="77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266F9A3-CA28-4454-A7E0-F8EC8B16E50D}"/>
                </a:ext>
              </a:extLst>
            </p:cNvPr>
            <p:cNvSpPr txBox="1"/>
            <p:nvPr/>
          </p:nvSpPr>
          <p:spPr>
            <a:xfrm>
              <a:off x="3182375" y="6147833"/>
              <a:ext cx="251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1200" dirty="0">
                <a:latin typeface="Quicksand" pitchFamily="2" charset="77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9FE99A3-8E5A-4CFF-BF46-B49221F56793}"/>
                </a:ext>
              </a:extLst>
            </p:cNvPr>
            <p:cNvSpPr txBox="1"/>
            <p:nvPr/>
          </p:nvSpPr>
          <p:spPr>
            <a:xfrm>
              <a:off x="3337631" y="6511272"/>
              <a:ext cx="23997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1200" dirty="0">
                <a:latin typeface="Quicksand" pitchFamily="2" charset="77"/>
              </a:endParaRPr>
            </a:p>
          </p:txBody>
        </p: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7EC4C735-7EFB-409A-BF4A-76DDB4E07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266" y="6042335"/>
              <a:ext cx="10602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2474BE80-EC41-4028-999A-34235EF47E55}"/>
                </a:ext>
              </a:extLst>
            </p:cNvPr>
            <p:cNvCxnSpPr>
              <a:cxnSpLocks/>
            </p:cNvCxnSpPr>
            <p:nvPr/>
          </p:nvCxnSpPr>
          <p:spPr>
            <a:xfrm>
              <a:off x="2108266" y="6456395"/>
              <a:ext cx="10602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2B0BDBEA-B83C-4F3F-89C2-A200F199D47D}"/>
                </a:ext>
              </a:extLst>
            </p:cNvPr>
            <p:cNvCxnSpPr>
              <a:cxnSpLocks/>
            </p:cNvCxnSpPr>
            <p:nvPr/>
          </p:nvCxnSpPr>
          <p:spPr>
            <a:xfrm>
              <a:off x="3380217" y="6037991"/>
              <a:ext cx="13346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C4B58A3-8B1B-48AE-B00A-FC38E6273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755" y="6448840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FF747A40-8463-4544-A8AF-82BB7EBD31A7}"/>
                </a:ext>
              </a:extLst>
            </p:cNvPr>
            <p:cNvSpPr txBox="1"/>
            <p:nvPr/>
          </p:nvSpPr>
          <p:spPr>
            <a:xfrm>
              <a:off x="6398933" y="5765336"/>
              <a:ext cx="1366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1200" dirty="0">
                <a:latin typeface="Quicksand" pitchFamily="2" charset="77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42F3075-886B-4BE0-800F-6AF5BDAD890F}"/>
                </a:ext>
              </a:extLst>
            </p:cNvPr>
            <p:cNvSpPr txBox="1"/>
            <p:nvPr/>
          </p:nvSpPr>
          <p:spPr>
            <a:xfrm>
              <a:off x="6274165" y="6116862"/>
              <a:ext cx="16030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pt-BR" sz="1200" dirty="0">
                <a:latin typeface="Quicksand" pitchFamily="2" charset="77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62653CA-426B-4ADC-9554-C6CFC2790F37}"/>
                </a:ext>
              </a:extLst>
            </p:cNvPr>
            <p:cNvSpPr txBox="1"/>
            <p:nvPr/>
          </p:nvSpPr>
          <p:spPr>
            <a:xfrm>
              <a:off x="3380216" y="5339247"/>
              <a:ext cx="15507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Estabilidade Teste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1E444345-E739-4AC3-B278-4A95913AB15A}"/>
                </a:ext>
              </a:extLst>
            </p:cNvPr>
            <p:cNvSpPr txBox="1"/>
            <p:nvPr/>
          </p:nvSpPr>
          <p:spPr>
            <a:xfrm>
              <a:off x="4953755" y="5339247"/>
              <a:ext cx="9246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Testability</a:t>
              </a:r>
              <a:endParaRPr lang="pt-BR" sz="1200" dirty="0">
                <a:solidFill>
                  <a:srgbClr val="7030A0"/>
                </a:solidFill>
                <a:latin typeface="Quicksand" pitchFamily="2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2D27B07-1A7B-481B-9DBD-A84AA5284D7E}"/>
                </a:ext>
              </a:extLst>
            </p:cNvPr>
            <p:cNvSpPr txBox="1"/>
            <p:nvPr/>
          </p:nvSpPr>
          <p:spPr>
            <a:xfrm>
              <a:off x="6761489" y="5337159"/>
              <a:ext cx="846813" cy="28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Score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DBEB1D13-8EAC-45E3-9660-1BE789885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3755" y="6029223"/>
              <a:ext cx="144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315286E1-DCAC-4E7E-B515-341A624F2C02}"/>
                </a:ext>
              </a:extLst>
            </p:cNvPr>
            <p:cNvCxnSpPr>
              <a:cxnSpLocks/>
            </p:cNvCxnSpPr>
            <p:nvPr/>
          </p:nvCxnSpPr>
          <p:spPr>
            <a:xfrm>
              <a:off x="6761489" y="6048591"/>
              <a:ext cx="1479208" cy="12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EB74654-5953-45F0-BC4D-66BFA230663C}"/>
                </a:ext>
              </a:extLst>
            </p:cNvPr>
            <p:cNvSpPr txBox="1"/>
            <p:nvPr/>
          </p:nvSpPr>
          <p:spPr>
            <a:xfrm>
              <a:off x="2108266" y="5759747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7DD49021-6994-479B-A6B6-11CECDDAA5F6}"/>
                </a:ext>
              </a:extLst>
            </p:cNvPr>
            <p:cNvSpPr txBox="1"/>
            <p:nvPr/>
          </p:nvSpPr>
          <p:spPr>
            <a:xfrm>
              <a:off x="2108266" y="6116862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Baixo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A8A494CA-2C84-4FD4-B553-AC433AB6EB90}"/>
                </a:ext>
              </a:extLst>
            </p:cNvPr>
            <p:cNvSpPr txBox="1"/>
            <p:nvPr/>
          </p:nvSpPr>
          <p:spPr>
            <a:xfrm>
              <a:off x="2108266" y="6500738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</a:t>
              </a:r>
            </a:p>
          </p:txBody>
        </p: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F59AFA60-F46F-4C23-899C-232F5259321A}"/>
                </a:ext>
              </a:extLst>
            </p:cNvPr>
            <p:cNvCxnSpPr>
              <a:cxnSpLocks/>
            </p:cNvCxnSpPr>
            <p:nvPr/>
          </p:nvCxnSpPr>
          <p:spPr>
            <a:xfrm>
              <a:off x="3380217" y="6448840"/>
              <a:ext cx="13346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435B2B70-5BA5-4DB3-97C2-258ADA3C5913}"/>
                </a:ext>
              </a:extLst>
            </p:cNvPr>
            <p:cNvSpPr txBox="1"/>
            <p:nvPr/>
          </p:nvSpPr>
          <p:spPr>
            <a:xfrm>
              <a:off x="3380217" y="5734119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 - Alto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D609328-0BAA-4016-AEF4-F351AF6DFDE3}"/>
                </a:ext>
              </a:extLst>
            </p:cNvPr>
            <p:cNvSpPr txBox="1"/>
            <p:nvPr/>
          </p:nvSpPr>
          <p:spPr>
            <a:xfrm>
              <a:off x="3380217" y="6091592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36E1D31D-C337-4D8A-A01A-BF62DB3411E5}"/>
                </a:ext>
              </a:extLst>
            </p:cNvPr>
            <p:cNvSpPr txBox="1"/>
            <p:nvPr/>
          </p:nvSpPr>
          <p:spPr>
            <a:xfrm>
              <a:off x="3380217" y="6504844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Baixo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33EAE523-A510-4199-BCFC-145C51E1DD75}"/>
                </a:ext>
              </a:extLst>
            </p:cNvPr>
            <p:cNvSpPr txBox="1"/>
            <p:nvPr/>
          </p:nvSpPr>
          <p:spPr>
            <a:xfrm>
              <a:off x="4953755" y="5751248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Alto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9D2CC312-56E0-47ED-9AAE-6CD3E551B099}"/>
                </a:ext>
              </a:extLst>
            </p:cNvPr>
            <p:cNvSpPr txBox="1"/>
            <p:nvPr/>
          </p:nvSpPr>
          <p:spPr>
            <a:xfrm>
              <a:off x="4953755" y="6091804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Alto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6A9D55E0-AFC9-4B2D-B994-80CEEF05B240}"/>
                </a:ext>
              </a:extLst>
            </p:cNvPr>
            <p:cNvSpPr txBox="1"/>
            <p:nvPr/>
          </p:nvSpPr>
          <p:spPr>
            <a:xfrm>
              <a:off x="4953755" y="6468009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Baixo</a:t>
              </a:r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F782612F-3B06-436D-93BB-69A560FCF54B}"/>
                </a:ext>
              </a:extLst>
            </p:cNvPr>
            <p:cNvCxnSpPr>
              <a:cxnSpLocks/>
            </p:cNvCxnSpPr>
            <p:nvPr/>
          </p:nvCxnSpPr>
          <p:spPr>
            <a:xfrm>
              <a:off x="6761489" y="6448840"/>
              <a:ext cx="14792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5F053FF7-D2E7-4DE5-89E5-AF3860067667}"/>
                </a:ext>
              </a:extLst>
            </p:cNvPr>
            <p:cNvSpPr txBox="1"/>
            <p:nvPr/>
          </p:nvSpPr>
          <p:spPr>
            <a:xfrm>
              <a:off x="6761489" y="5736696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 - Alto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8B15810B-DFB5-49A0-92E8-FF32291650C3}"/>
                </a:ext>
              </a:extLst>
            </p:cNvPr>
            <p:cNvSpPr txBox="1"/>
            <p:nvPr/>
          </p:nvSpPr>
          <p:spPr>
            <a:xfrm>
              <a:off x="6761489" y="6121362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3857230E-0F0B-44B4-BD3B-1F3924BDFD9C}"/>
                </a:ext>
              </a:extLst>
            </p:cNvPr>
            <p:cNvSpPr txBox="1"/>
            <p:nvPr/>
          </p:nvSpPr>
          <p:spPr>
            <a:xfrm>
              <a:off x="6761489" y="6504309"/>
              <a:ext cx="1188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latin typeface="Quicksand" pitchFamily="2" charset="77"/>
                </a:rPr>
                <a:t>Médio - Baixo</a:t>
              </a: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48B41E59-96D6-4AA6-8ADB-B1CA21B6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880A098-1099-43CC-8ADA-4EAA8E5E3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Experiência no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4189234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6541" y="4242563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293036" y="1322658"/>
            <a:ext cx="8556674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dirty="0">
                <a:latin typeface="Quicksand Light" pitchFamily="2" charset="0"/>
              </a:rPr>
              <a:t>A expectativa de vida do framework, e se isso se encaixa em uma visão de longo prazo. Para essa abordagem, estamos considerando 5 anos como longo prazo. Nós estamos também considerando a probabilidade de a comunidade absorver a manutenção custos no caso de o mantenedor original interromper o suporte para o framework.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D649E59F-8911-4949-AE7F-27F53998439E}"/>
              </a:ext>
            </a:extLst>
          </p:cNvPr>
          <p:cNvGrpSpPr/>
          <p:nvPr/>
        </p:nvGrpSpPr>
        <p:grpSpPr>
          <a:xfrm>
            <a:off x="34469" y="3027872"/>
            <a:ext cx="4160977" cy="2622273"/>
            <a:chOff x="293036" y="3314737"/>
            <a:chExt cx="4160977" cy="2622273"/>
          </a:xfrm>
        </p:grpSpPr>
        <p:pic>
          <p:nvPicPr>
            <p:cNvPr id="3" name="Imagem 2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09EDA848-E8BF-4DA8-AB95-B935A00E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036" y="3592406"/>
              <a:ext cx="4160977" cy="2344604"/>
            </a:xfrm>
            <a:prstGeom prst="rect">
              <a:avLst/>
            </a:prstGeom>
          </p:spPr>
        </p:pic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82501F94-0D34-4B85-A32C-B60B85320928}"/>
                </a:ext>
              </a:extLst>
            </p:cNvPr>
            <p:cNvCxnSpPr>
              <a:cxnSpLocks/>
            </p:cNvCxnSpPr>
            <p:nvPr/>
          </p:nvCxnSpPr>
          <p:spPr>
            <a:xfrm>
              <a:off x="665748" y="3591736"/>
              <a:ext cx="33592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A263F12E-52BF-49A2-A7EA-7EEFD8409BC9}"/>
                </a:ext>
              </a:extLst>
            </p:cNvPr>
            <p:cNvSpPr txBox="1"/>
            <p:nvPr/>
          </p:nvSpPr>
          <p:spPr>
            <a:xfrm>
              <a:off x="634667" y="3314737"/>
              <a:ext cx="28715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2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Popularidade de busca da plataforma</a:t>
              </a:r>
            </a:p>
          </p:txBody>
        </p: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59ACA79F-7CC7-4345-A5E3-D65748629B4B}"/>
              </a:ext>
            </a:extLst>
          </p:cNvPr>
          <p:cNvSpPr txBox="1"/>
          <p:nvPr/>
        </p:nvSpPr>
        <p:spPr>
          <a:xfrm>
            <a:off x="3405518" y="5569530"/>
            <a:ext cx="416097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2"/>
            <a:endParaRPr lang="pt-BR" sz="1200" b="1" dirty="0">
              <a:latin typeface="Quicksand" pitchFamily="2" charset="77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A4954B2-9308-4EB1-9386-37C85CA23F58}"/>
              </a:ext>
            </a:extLst>
          </p:cNvPr>
          <p:cNvGrpSpPr/>
          <p:nvPr/>
        </p:nvGrpSpPr>
        <p:grpSpPr>
          <a:xfrm>
            <a:off x="4568230" y="3111390"/>
            <a:ext cx="5237921" cy="3787555"/>
            <a:chOff x="4568231" y="3111390"/>
            <a:chExt cx="3989738" cy="3787555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EC0A32F3-3F86-4D0E-983B-81115105D3DF}"/>
                </a:ext>
              </a:extLst>
            </p:cNvPr>
            <p:cNvSpPr txBox="1"/>
            <p:nvPr/>
          </p:nvSpPr>
          <p:spPr>
            <a:xfrm>
              <a:off x="7091120" y="3435538"/>
              <a:ext cx="1466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StackOverflow</a:t>
              </a:r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 </a:t>
              </a:r>
              <a:r>
                <a:rPr lang="pt-BR" sz="1200" dirty="0" err="1">
                  <a:solidFill>
                    <a:srgbClr val="7030A0"/>
                  </a:solidFill>
                  <a:latin typeface="Quicksand" pitchFamily="2" charset="0"/>
                </a:rPr>
                <a:t>questions</a:t>
              </a:r>
              <a:endParaRPr lang="pt-BR" sz="1200" dirty="0">
                <a:solidFill>
                  <a:srgbClr val="7030A0"/>
                </a:solidFill>
                <a:latin typeface="Quicksand" pitchFamily="2" charset="0"/>
              </a:endParaRPr>
            </a:p>
          </p:txBody>
        </p: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5DAC419A-09F9-43BC-98FE-1E8B0AEAFE48}"/>
                </a:ext>
              </a:extLst>
            </p:cNvPr>
            <p:cNvGrpSpPr/>
            <p:nvPr/>
          </p:nvGrpSpPr>
          <p:grpSpPr>
            <a:xfrm>
              <a:off x="4604881" y="3111390"/>
              <a:ext cx="3551188" cy="1879294"/>
              <a:chOff x="4645448" y="3319968"/>
              <a:chExt cx="3551188" cy="1879294"/>
            </a:xfrm>
          </p:grpSpPr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D5FCA71-A8C6-4EB4-91F5-08936F4A1982}"/>
                  </a:ext>
                </a:extLst>
              </p:cNvPr>
              <p:cNvSpPr txBox="1"/>
              <p:nvPr/>
            </p:nvSpPr>
            <p:spPr>
              <a:xfrm>
                <a:off x="4645448" y="4162424"/>
                <a:ext cx="166487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flutter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br>
                  <a:rPr lang="pt-BR" sz="1200" dirty="0">
                    <a:latin typeface="Quicksand" pitchFamily="2" charset="0"/>
                  </a:rPr>
                </a:br>
                <a:r>
                  <a:rPr lang="pt-BR" sz="1200" b="1" dirty="0" err="1">
                    <a:latin typeface="Quicksand" pitchFamily="2" charset="0"/>
                  </a:rPr>
                  <a:t>react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kotlin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</p:txBody>
          </p:sp>
          <p:cxnSp>
            <p:nvCxnSpPr>
              <p:cNvPr id="6" name="Conector reto 5">
                <a:extLst>
                  <a:ext uri="{FF2B5EF4-FFF2-40B4-BE49-F238E27FC236}">
                    <a16:creationId xmlns:a16="http://schemas.microsoft.com/office/drawing/2014/main" id="{3AEF4A0A-F7AE-472B-87C0-5B7F241B56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2474" y="4498347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CE05D504-06C5-4A47-8B71-C83336C70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2474" y="4875504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E4A2B8E5-A34A-485E-AB54-855CEBEEBF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5448" y="5184566"/>
                <a:ext cx="3551188" cy="1469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299E021B-D300-439E-A73C-7E8C9A495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2474" y="4141249"/>
                <a:ext cx="344416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B9091453-F3CF-404A-8C18-37F54CE5B6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75238" y="3591736"/>
                <a:ext cx="22213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C06DDEA-99C4-41C7-936D-17FB9A9D8BCC}"/>
                  </a:ext>
                </a:extLst>
              </p:cNvPr>
              <p:cNvSpPr txBox="1"/>
              <p:nvPr/>
            </p:nvSpPr>
            <p:spPr>
              <a:xfrm>
                <a:off x="4681533" y="3716552"/>
                <a:ext cx="9701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Plataforma</a:t>
                </a: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F1DCB8C-D9B5-4CC1-AF7B-BCEA9FB99F3B}"/>
                  </a:ext>
                </a:extLst>
              </p:cNvPr>
              <p:cNvSpPr txBox="1"/>
              <p:nvPr/>
            </p:nvSpPr>
            <p:spPr>
              <a:xfrm>
                <a:off x="5983257" y="3319968"/>
                <a:ext cx="19999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Tamanho da comunidade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BDCD3D4-7502-4A29-8BC6-373047BECFDE}"/>
                  </a:ext>
                </a:extLst>
              </p:cNvPr>
              <p:cNvSpPr txBox="1"/>
              <p:nvPr/>
            </p:nvSpPr>
            <p:spPr>
              <a:xfrm>
                <a:off x="5772348" y="3716553"/>
                <a:ext cx="11367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# Stars/Forks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FB0B59-C8A7-4E1E-B031-939359ADF17B}"/>
                  </a:ext>
                </a:extLst>
              </p:cNvPr>
              <p:cNvSpPr txBox="1"/>
              <p:nvPr/>
            </p:nvSpPr>
            <p:spPr>
              <a:xfrm>
                <a:off x="5942186" y="4188009"/>
                <a:ext cx="10238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126.000/18.300 </a:t>
                </a:r>
              </a:p>
            </p:txBody>
          </p: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A44E422C-A180-4B48-89BB-0134A169C3EB}"/>
                  </a:ext>
                </a:extLst>
              </p:cNvPr>
              <p:cNvSpPr txBox="1"/>
              <p:nvPr/>
            </p:nvSpPr>
            <p:spPr>
              <a:xfrm>
                <a:off x="5957994" y="4551448"/>
                <a:ext cx="1008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97.300/21.200 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B164BDC6-BF7D-4F9C-AF09-38978163AE72}"/>
                  </a:ext>
                </a:extLst>
              </p:cNvPr>
              <p:cNvSpPr txBox="1"/>
              <p:nvPr/>
            </p:nvSpPr>
            <p:spPr>
              <a:xfrm>
                <a:off x="5957993" y="4914887"/>
                <a:ext cx="100800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38.400/4.700 </a:t>
                </a:r>
              </a:p>
            </p:txBody>
          </p: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2A9E51A1-902E-43CA-9611-0C4557A9D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2186" y="4495207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C650A986-3F0E-46E8-B2C5-60DBA2E2D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58683" y="4858717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C8D7B338-4BF7-422E-B4F6-9319083065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8636" y="4495207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E610D5E6-15F0-4C8C-BF9B-3D17313394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8636" y="4858717"/>
                <a:ext cx="1008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3D3CE9D-4339-4D54-8035-DD64D552D74A}"/>
                  </a:ext>
                </a:extLst>
              </p:cNvPr>
              <p:cNvSpPr txBox="1"/>
              <p:nvPr/>
            </p:nvSpPr>
            <p:spPr>
              <a:xfrm>
                <a:off x="7406870" y="4168951"/>
                <a:ext cx="62384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97.696</a:t>
                </a:r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353067C1-9700-4916-BD8F-69A8E27A484A}"/>
                  </a:ext>
                </a:extLst>
              </p:cNvPr>
              <p:cNvSpPr txBox="1"/>
              <p:nvPr/>
            </p:nvSpPr>
            <p:spPr>
              <a:xfrm>
                <a:off x="7299033" y="4520477"/>
                <a:ext cx="73168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104.070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FBAC95D4-C75C-40E2-9476-67816BCE2BA7}"/>
                  </a:ext>
                </a:extLst>
              </p:cNvPr>
              <p:cNvSpPr txBox="1"/>
              <p:nvPr/>
            </p:nvSpPr>
            <p:spPr>
              <a:xfrm>
                <a:off x="7413611" y="4894282"/>
                <a:ext cx="6171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pt-BR" sz="1200" dirty="0">
                    <a:latin typeface="Quicksand" pitchFamily="2" charset="77"/>
                  </a:rPr>
                  <a:t>61.325</a:t>
                </a: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7FCEBE66-2014-49A9-B7B1-392F62081C78}"/>
                </a:ext>
              </a:extLst>
            </p:cNvPr>
            <p:cNvGrpSpPr/>
            <p:nvPr/>
          </p:nvGrpSpPr>
          <p:grpSpPr>
            <a:xfrm>
              <a:off x="4568231" y="5587280"/>
              <a:ext cx="3593408" cy="1311665"/>
              <a:chOff x="4506922" y="5219113"/>
              <a:chExt cx="3593408" cy="1311665"/>
            </a:xfrm>
          </p:grpSpPr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A2842CDC-1108-406E-8BDB-A7C58AFC0BD1}"/>
                  </a:ext>
                </a:extLst>
              </p:cNvPr>
              <p:cNvSpPr txBox="1"/>
              <p:nvPr/>
            </p:nvSpPr>
            <p:spPr>
              <a:xfrm>
                <a:off x="4506922" y="5219113"/>
                <a:ext cx="28715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2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Adoção de grandes empresas</a:t>
                </a:r>
              </a:p>
            </p:txBody>
          </p:sp>
          <p:cxnSp>
            <p:nvCxnSpPr>
              <p:cNvPr id="66" name="Conector reto 65">
                <a:extLst>
                  <a:ext uri="{FF2B5EF4-FFF2-40B4-BE49-F238E27FC236}">
                    <a16:creationId xmlns:a16="http://schemas.microsoft.com/office/drawing/2014/main" id="{8DA29D7C-5AAA-4737-8A00-3026472542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0730" y="5496112"/>
                <a:ext cx="3549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BC242BAA-C501-4390-896F-0630D50CB1E0}"/>
                  </a:ext>
                </a:extLst>
              </p:cNvPr>
              <p:cNvSpPr txBox="1"/>
              <p:nvPr/>
            </p:nvSpPr>
            <p:spPr>
              <a:xfrm>
                <a:off x="4506922" y="5607448"/>
                <a:ext cx="35878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200" b="1" dirty="0">
                    <a:latin typeface="Quicksand" pitchFamily="2" charset="0"/>
                  </a:rPr>
                  <a:t>flutter</a:t>
                </a:r>
                <a:r>
                  <a:rPr lang="en-US" sz="1200" dirty="0">
                    <a:latin typeface="Quicksand" pitchFamily="2" charset="0"/>
                  </a:rPr>
                  <a:t> – </a:t>
                </a:r>
                <a:r>
                  <a:rPr lang="en-US" sz="1200" dirty="0" err="1">
                    <a:latin typeface="Quicksand" pitchFamily="2" charset="0"/>
                  </a:rPr>
                  <a:t>NuBank</a:t>
                </a:r>
                <a:r>
                  <a:rPr lang="en-US" sz="1200" dirty="0">
                    <a:latin typeface="Quicksand" pitchFamily="2" charset="0"/>
                  </a:rPr>
                  <a:t>, </a:t>
                </a:r>
                <a:r>
                  <a:rPr lang="en-US" sz="1200" dirty="0" err="1">
                    <a:latin typeface="Quicksand" pitchFamily="2" charset="0"/>
                  </a:rPr>
                  <a:t>Ifood</a:t>
                </a:r>
                <a:r>
                  <a:rPr lang="en-US" sz="1200" dirty="0">
                    <a:latin typeface="Quicksand" pitchFamily="2" charset="0"/>
                  </a:rPr>
                  <a:t>, Banco Bs2, Globo</a:t>
                </a:r>
                <a:br>
                  <a:rPr lang="en-US" sz="1200" dirty="0">
                    <a:latin typeface="Quicksand" pitchFamily="2" charset="0"/>
                  </a:rPr>
                </a:br>
                <a:r>
                  <a:rPr lang="en-US" sz="1200" b="1" dirty="0">
                    <a:latin typeface="Quicksand" pitchFamily="2" charset="0"/>
                  </a:rPr>
                  <a:t>react native </a:t>
                </a:r>
                <a:r>
                  <a:rPr lang="en-US" sz="1200" dirty="0">
                    <a:latin typeface="Quicksand" pitchFamily="2" charset="0"/>
                  </a:rPr>
                  <a:t>– Walmart, Airbnb, </a:t>
                </a:r>
                <a:r>
                  <a:rPr lang="en-US" sz="1200" dirty="0" err="1">
                    <a:latin typeface="Quicksand" pitchFamily="2" charset="0"/>
                  </a:rPr>
                  <a:t>UbearEats</a:t>
                </a:r>
                <a:endParaRPr lang="en-US" sz="1200" dirty="0">
                  <a:latin typeface="Quicksand" pitchFamily="2" charset="0"/>
                </a:endParaRPr>
              </a:p>
              <a:p>
                <a:pPr algn="l"/>
                <a:r>
                  <a:rPr lang="en-US" sz="1200" b="1" dirty="0" err="1">
                    <a:latin typeface="Quicksand" pitchFamily="2" charset="0"/>
                  </a:rPr>
                  <a:t>kotlin</a:t>
                </a:r>
                <a:r>
                  <a:rPr lang="en-US" sz="1200" b="1" dirty="0">
                    <a:latin typeface="Quicksand" pitchFamily="2" charset="0"/>
                  </a:rPr>
                  <a:t> native </a:t>
                </a:r>
                <a:r>
                  <a:rPr lang="en-US" sz="1200" dirty="0">
                    <a:latin typeface="Quicksand" pitchFamily="2" charset="0"/>
                  </a:rPr>
                  <a:t>– Netflix (</a:t>
                </a:r>
                <a:r>
                  <a:rPr lang="pt-BR" sz="1200" dirty="0" err="1">
                    <a:latin typeface="Quicksand" pitchFamily="2" charset="0"/>
                  </a:rPr>
                  <a:t>Prodicle</a:t>
                </a:r>
                <a:r>
                  <a:rPr lang="pt-BR" sz="1200" b="0" i="0" dirty="0">
                    <a:solidFill>
                      <a:srgbClr val="292929"/>
                    </a:solidFill>
                    <a:effectLst/>
                    <a:latin typeface="charter"/>
                  </a:rPr>
                  <a:t> ), </a:t>
                </a:r>
                <a:r>
                  <a:rPr lang="pt-BR" sz="1200" dirty="0">
                    <a:latin typeface="Quicksand" pitchFamily="2" charset="0"/>
                  </a:rPr>
                  <a:t>Leroy Merlin</a:t>
                </a:r>
                <a:endParaRPr lang="en-US" sz="1200" dirty="0">
                  <a:latin typeface="Quicksand" pitchFamily="2" charset="0"/>
                </a:endParaRPr>
              </a:p>
              <a:p>
                <a:pPr algn="l"/>
                <a:endParaRPr lang="pt-BR" dirty="0" err="1">
                  <a:latin typeface="Quicksand" pitchFamily="2" charset="0"/>
                </a:endParaRPr>
              </a:p>
            </p:txBody>
          </p:sp>
        </p:grp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E0F1C7FD-8B9F-4EB9-B189-E7A0985F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041F0DCE-25C2-4DAD-9920-64F0A2BBE5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Viabilidade a longo prazo (1/4)</a:t>
            </a:r>
          </a:p>
        </p:txBody>
      </p:sp>
    </p:spTree>
    <p:extLst>
      <p:ext uri="{BB962C8B-B14F-4D97-AF65-F5344CB8AC3E}">
        <p14:creationId xmlns:p14="http://schemas.microsoft.com/office/powerpoint/2010/main" val="149976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EA66E209-354A-4492-BF6F-D9146E69F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68" y="2851451"/>
            <a:ext cx="5854447" cy="345653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C6D8C7-A9A4-456F-B82A-3DA9C0BF595B}"/>
              </a:ext>
            </a:extLst>
          </p:cNvPr>
          <p:cNvSpPr txBox="1"/>
          <p:nvPr/>
        </p:nvSpPr>
        <p:spPr>
          <a:xfrm>
            <a:off x="5488141" y="6152772"/>
            <a:ext cx="14302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900" b="0" i="0" dirty="0" err="1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Source</a:t>
            </a:r>
            <a:r>
              <a:rPr lang="pt-BR" sz="900" b="0" i="0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: © </a:t>
            </a:r>
            <a:r>
              <a:rPr lang="pt-BR" sz="900" b="0" i="0" dirty="0" err="1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Statista</a:t>
            </a:r>
            <a:r>
              <a:rPr lang="pt-BR" sz="900" b="0" i="0" dirty="0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 2021</a:t>
            </a:r>
            <a:endParaRPr lang="pt-BR" sz="900" dirty="0">
              <a:latin typeface="Quicksand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C9CCE6-ED8A-478F-8543-ECCC757ADB59}"/>
              </a:ext>
            </a:extLst>
          </p:cNvPr>
          <p:cNvSpPr txBox="1"/>
          <p:nvPr/>
        </p:nvSpPr>
        <p:spPr>
          <a:xfrm>
            <a:off x="671442" y="1364362"/>
            <a:ext cx="827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Quicksand" pitchFamily="2" charset="0"/>
              </a:rPr>
              <a:t>Flutter</a:t>
            </a:r>
            <a:r>
              <a:rPr lang="pt-BR" sz="1200" dirty="0">
                <a:latin typeface="Quicksand" pitchFamily="2" charset="0"/>
              </a:rPr>
              <a:t> é a plataforma </a:t>
            </a:r>
            <a:r>
              <a:rPr lang="pt-BR" sz="1200" dirty="0" err="1">
                <a:latin typeface="Quicksand" pitchFamily="2" charset="0"/>
              </a:rPr>
              <a:t>cross</a:t>
            </a:r>
            <a:r>
              <a:rPr lang="pt-BR" sz="1200" dirty="0">
                <a:latin typeface="Quicksand" pitchFamily="2" charset="0"/>
              </a:rPr>
              <a:t> mais popular usada por  desenvolvedores globais, de acordo com uma pesquisa de  desenvolvedores de 2021 pela </a:t>
            </a:r>
            <a:r>
              <a:rPr lang="pt-BR" sz="1200" dirty="0" err="1">
                <a:latin typeface="Quicksand" pitchFamily="2" charset="0"/>
              </a:rPr>
              <a:t>Satista</a:t>
            </a:r>
            <a:r>
              <a:rPr lang="pt-BR" sz="1200" dirty="0">
                <a:latin typeface="Quicksand" pitchFamily="2" charset="0"/>
              </a:rPr>
              <a:t>. Nela, 42% dos desenvolvedores de software  usaram o </a:t>
            </a:r>
            <a:r>
              <a:rPr lang="pt-BR" sz="1200" dirty="0" err="1">
                <a:latin typeface="Quicksand" pitchFamily="2" charset="0"/>
              </a:rPr>
              <a:t>Flutter</a:t>
            </a:r>
            <a:r>
              <a:rPr lang="pt-BR" sz="1200" dirty="0">
                <a:latin typeface="Quicksand" pitchFamily="2" charset="0"/>
              </a:rPr>
              <a:t>.  A segunda plataforma </a:t>
            </a:r>
            <a:r>
              <a:rPr lang="pt-BR" sz="1200" dirty="0" err="1">
                <a:latin typeface="Quicksand" pitchFamily="2" charset="0"/>
              </a:rPr>
              <a:t>cross</a:t>
            </a:r>
            <a:r>
              <a:rPr lang="pt-BR" sz="1200" dirty="0">
                <a:latin typeface="Quicksand" pitchFamily="2" charset="0"/>
              </a:rPr>
              <a:t> mais popular entre os desenvolvedores foi </a:t>
            </a:r>
            <a:r>
              <a:rPr lang="pt-BR" sz="1200" dirty="0" err="1">
                <a:latin typeface="Quicksand" pitchFamily="2" charset="0"/>
              </a:rPr>
              <a:t>React</a:t>
            </a:r>
            <a:r>
              <a:rPr lang="pt-BR" sz="1200" dirty="0">
                <a:latin typeface="Quicksand" pitchFamily="2" charset="0"/>
              </a:rPr>
              <a:t> </a:t>
            </a:r>
            <a:r>
              <a:rPr lang="pt-BR" sz="1200" dirty="0" err="1">
                <a:latin typeface="Quicksand" pitchFamily="2" charset="0"/>
              </a:rPr>
              <a:t>Native</a:t>
            </a:r>
            <a:r>
              <a:rPr lang="pt-BR" sz="1200" dirty="0">
                <a:latin typeface="Quicksand" pitchFamily="2" charset="0"/>
              </a:rPr>
              <a:t>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2E242B-802A-4C7E-81F9-F7659B61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BD7E4E-FCB3-4FC8-9B2A-AB5DA655C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Viabilidade a longo prazo (2/4) </a:t>
            </a:r>
          </a:p>
        </p:txBody>
      </p:sp>
    </p:spTree>
    <p:extLst>
      <p:ext uri="{BB962C8B-B14F-4D97-AF65-F5344CB8AC3E}">
        <p14:creationId xmlns:p14="http://schemas.microsoft.com/office/powerpoint/2010/main" val="654198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C9CCE6-ED8A-478F-8543-ECCC757ADB59}"/>
              </a:ext>
            </a:extLst>
          </p:cNvPr>
          <p:cNvSpPr txBox="1"/>
          <p:nvPr/>
        </p:nvSpPr>
        <p:spPr>
          <a:xfrm>
            <a:off x="764111" y="1424496"/>
            <a:ext cx="8273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 err="1">
                <a:latin typeface="Quicksand" pitchFamily="2" charset="0"/>
              </a:rPr>
              <a:t>Stackoverflow</a:t>
            </a:r>
            <a:r>
              <a:rPr lang="pt-BR" sz="1200" b="1" dirty="0">
                <a:latin typeface="Quicksand" pitchFamily="2" charset="0"/>
              </a:rPr>
              <a:t> 2020 </a:t>
            </a:r>
            <a:r>
              <a:rPr lang="pt-BR" sz="1200" b="1" dirty="0" err="1">
                <a:latin typeface="Quicksand" pitchFamily="2" charset="0"/>
              </a:rPr>
              <a:t>Survey</a:t>
            </a:r>
            <a:r>
              <a:rPr lang="pt-BR" sz="1200" b="1" dirty="0">
                <a:latin typeface="Quicksand" pitchFamily="2" charset="0"/>
              </a:rPr>
              <a:t> </a:t>
            </a:r>
            <a:r>
              <a:rPr lang="pt-BR" sz="1200" dirty="0">
                <a:latin typeface="Quicksand" pitchFamily="2" charset="0"/>
              </a:rPr>
              <a:t>-</a:t>
            </a:r>
            <a:r>
              <a:rPr lang="pt-BR" sz="1200" b="1" dirty="0">
                <a:latin typeface="Quicksand" pitchFamily="2" charset="0"/>
              </a:rPr>
              <a:t> </a:t>
            </a:r>
            <a:r>
              <a:rPr lang="pt-BR" sz="1200" dirty="0">
                <a:latin typeface="Quicksand" pitchFamily="2" charset="0"/>
              </a:rPr>
              <a:t>Categoria: Frameworks, </a:t>
            </a:r>
            <a:r>
              <a:rPr lang="pt-BR" sz="1200" dirty="0" err="1">
                <a:latin typeface="Quicksand" pitchFamily="2" charset="0"/>
              </a:rPr>
              <a:t>Libraries</a:t>
            </a:r>
            <a:r>
              <a:rPr lang="pt-BR" sz="1200" dirty="0">
                <a:latin typeface="Quicksand" pitchFamily="2" charset="0"/>
              </a:rPr>
              <a:t>, </a:t>
            </a:r>
            <a:r>
              <a:rPr lang="pt-BR" sz="1200" dirty="0" err="1">
                <a:latin typeface="Quicksand" pitchFamily="2" charset="0"/>
              </a:rPr>
              <a:t>and</a:t>
            </a:r>
            <a:r>
              <a:rPr lang="pt-BR" sz="1200" dirty="0">
                <a:latin typeface="Quicksand" pitchFamily="2" charset="0"/>
              </a:rPr>
              <a:t> Tools</a:t>
            </a:r>
          </a:p>
          <a:p>
            <a:pPr algn="just"/>
            <a:endParaRPr lang="pt-BR" sz="1200" dirty="0">
              <a:latin typeface="Quicksand" pitchFamily="2" charset="0"/>
            </a:endParaRPr>
          </a:p>
          <a:p>
            <a:pPr algn="just"/>
            <a:r>
              <a:rPr lang="pt-BR" sz="1200" dirty="0">
                <a:latin typeface="Quicksand" pitchFamily="2" charset="0"/>
              </a:rPr>
              <a:t>Em fevereiro de 2020, quase 65.000 desenvolvedores responderam a uma pesquisa sobre como aprendem e sobem de nível,  quais  ferramentas estão usando e o que desejam.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41908A8-E6FA-4D57-B73E-2CB850A6B5C3}"/>
              </a:ext>
            </a:extLst>
          </p:cNvPr>
          <p:cNvGrpSpPr/>
          <p:nvPr/>
        </p:nvGrpSpPr>
        <p:grpSpPr>
          <a:xfrm>
            <a:off x="1584067" y="2621567"/>
            <a:ext cx="5686887" cy="3852986"/>
            <a:chOff x="1585116" y="2322349"/>
            <a:chExt cx="4511932" cy="3376783"/>
          </a:xfrm>
        </p:grpSpPr>
        <p:pic>
          <p:nvPicPr>
            <p:cNvPr id="3" name="Imagem 2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FF0BAEEB-ECB5-4B6D-B069-0548A88B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5116" y="2322349"/>
              <a:ext cx="4511932" cy="3091401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2A40839-02A8-4E8E-A19C-D5F069661A6C}"/>
                </a:ext>
              </a:extLst>
            </p:cNvPr>
            <p:cNvSpPr txBox="1"/>
            <p:nvPr/>
          </p:nvSpPr>
          <p:spPr>
            <a:xfrm>
              <a:off x="5008831" y="5492677"/>
              <a:ext cx="1088217" cy="206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900" b="0" i="0" dirty="0" err="1">
                  <a:solidFill>
                    <a:srgbClr val="455F7C"/>
                  </a:solidFill>
                  <a:effectLst/>
                  <a:latin typeface="Open Sans" panose="020B0606030504020204" pitchFamily="34" charset="0"/>
                </a:rPr>
                <a:t>Source</a:t>
              </a:r>
              <a:r>
                <a:rPr lang="pt-BR" sz="900" b="0" i="0" dirty="0">
                  <a:solidFill>
                    <a:srgbClr val="455F7C"/>
                  </a:solidFill>
                  <a:effectLst/>
                  <a:latin typeface="Open Sans" panose="020B0606030504020204" pitchFamily="34" charset="0"/>
                </a:rPr>
                <a:t>: </a:t>
              </a:r>
              <a:r>
                <a:rPr lang="pt-BR" sz="900" b="0" i="0" dirty="0" err="1">
                  <a:solidFill>
                    <a:srgbClr val="455F7C"/>
                  </a:solidFill>
                  <a:effectLst/>
                  <a:latin typeface="Open Sans" panose="020B0606030504020204" pitchFamily="34" charset="0"/>
                </a:rPr>
                <a:t>Stackoverflow</a:t>
              </a:r>
              <a:endParaRPr lang="pt-BR" sz="900" dirty="0">
                <a:latin typeface="Quicksand" pitchFamily="2" charset="0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64BB754-6E5E-4BA9-A6A9-52B55BB4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26A77CA-BCF6-44A4-8D9D-3A0A42361F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Viabilidade a longo prazo (3/4) </a:t>
            </a:r>
          </a:p>
        </p:txBody>
      </p:sp>
    </p:spTree>
    <p:extLst>
      <p:ext uri="{BB962C8B-B14F-4D97-AF65-F5344CB8AC3E}">
        <p14:creationId xmlns:p14="http://schemas.microsoft.com/office/powerpoint/2010/main" val="301560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17973" y="2284497"/>
            <a:ext cx="7682164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2" algn="just"/>
            <a:r>
              <a:rPr lang="pt-BR" sz="1200" dirty="0">
                <a:latin typeface="Quicksand" pitchFamily="2" charset="77"/>
              </a:rPr>
              <a:t>O risco de exigir um código específico da plataforma é proporcional à proximidade da plataforma do sistema operacional subjacente. Quanto mais longe, maior a abstração e menos provável que o código de plataforma </a:t>
            </a:r>
            <a:r>
              <a:rPr lang="pt-BR" sz="1200" dirty="0" err="1">
                <a:latin typeface="Quicksand" pitchFamily="2" charset="77"/>
              </a:rPr>
              <a:t>cross</a:t>
            </a:r>
            <a:r>
              <a:rPr lang="pt-BR" sz="1200" dirty="0">
                <a:latin typeface="Quicksand" pitchFamily="2" charset="77"/>
              </a:rPr>
              <a:t>.</a:t>
            </a:r>
          </a:p>
          <a:p>
            <a:pPr lvl="2" algn="just"/>
            <a:endParaRPr lang="pt-BR" sz="1200" dirty="0">
              <a:latin typeface="Quicksand" pitchFamily="2" charset="77"/>
            </a:endParaRPr>
          </a:p>
          <a:p>
            <a:pPr lvl="2" algn="just"/>
            <a:r>
              <a:rPr lang="pt-BR" sz="1200" dirty="0">
                <a:latin typeface="Quicksand" pitchFamily="2" charset="77"/>
              </a:rPr>
              <a:t>O </a:t>
            </a:r>
            <a:r>
              <a:rPr lang="pt-BR" sz="1200" dirty="0" err="1">
                <a:latin typeface="Quicksand" pitchFamily="2" charset="77"/>
              </a:rPr>
              <a:t>Flutter</a:t>
            </a:r>
            <a:r>
              <a:rPr lang="pt-BR" sz="1200" dirty="0">
                <a:latin typeface="Quicksand" pitchFamily="2" charset="77"/>
              </a:rPr>
              <a:t> oferece abstrações mais integradas (como navegação) que, de outra forma, exigiriam dependências externas para serem atendidas. No </a:t>
            </a:r>
            <a:r>
              <a:rPr lang="pt-BR" sz="1200" dirty="0" err="1">
                <a:latin typeface="Quicksand" pitchFamily="2" charset="77"/>
              </a:rPr>
              <a:t>Kotlin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Native</a:t>
            </a:r>
            <a:r>
              <a:rPr lang="pt-BR" sz="1200" dirty="0">
                <a:latin typeface="Quicksand" pitchFamily="2" charset="77"/>
              </a:rPr>
              <a:t>, não há abstração de IU fornecida e, como tal, teríamos que escrever nossa própria. Isso aumenta a probabilidade de vazar o funcionamento interno das plataformas nativas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0" y="1541730"/>
            <a:ext cx="768216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 pitchFamily="2" charset="77"/>
              </a:rPr>
              <a:t>Sem Necessidade de Especialista na Plataforma</a:t>
            </a:r>
          </a:p>
          <a:p>
            <a:pPr lvl="2" algn="just"/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b="1" dirty="0">
              <a:latin typeface="Quicksand" pitchFamily="2" charset="77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0FC0DEB-E7FC-41F2-A522-076BB0E704C8}"/>
              </a:ext>
            </a:extLst>
          </p:cNvPr>
          <p:cNvGrpSpPr/>
          <p:nvPr/>
        </p:nvGrpSpPr>
        <p:grpSpPr>
          <a:xfrm>
            <a:off x="4574449" y="4016551"/>
            <a:ext cx="3747920" cy="1479561"/>
            <a:chOff x="511539" y="4363804"/>
            <a:chExt cx="5376888" cy="1479561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C6C3FAE-A1D6-4C87-BB46-66922BFA5ED5}"/>
                </a:ext>
              </a:extLst>
            </p:cNvPr>
            <p:cNvSpPr txBox="1"/>
            <p:nvPr/>
          </p:nvSpPr>
          <p:spPr>
            <a:xfrm>
              <a:off x="2444523" y="4363804"/>
              <a:ext cx="3443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Risco de ter uma única plataforma de código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B59CCE4-8229-4233-88F9-007D51CE9D45}"/>
                </a:ext>
              </a:extLst>
            </p:cNvPr>
            <p:cNvGrpSpPr/>
            <p:nvPr/>
          </p:nvGrpSpPr>
          <p:grpSpPr>
            <a:xfrm>
              <a:off x="511539" y="4527661"/>
              <a:ext cx="5034821" cy="1315704"/>
              <a:chOff x="511539" y="4527661"/>
              <a:chExt cx="5034821" cy="1315704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B47B97B1-4445-4555-BC30-8D6631662E70}"/>
                  </a:ext>
                </a:extLst>
              </p:cNvPr>
              <p:cNvSpPr txBox="1"/>
              <p:nvPr/>
            </p:nvSpPr>
            <p:spPr>
              <a:xfrm>
                <a:off x="511539" y="4817114"/>
                <a:ext cx="30427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flutter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br>
                  <a:rPr lang="pt-BR" sz="1200" dirty="0">
                    <a:latin typeface="Quicksand" pitchFamily="2" charset="0"/>
                  </a:rPr>
                </a:br>
                <a:r>
                  <a:rPr lang="pt-BR" sz="1200" b="1" dirty="0" err="1">
                    <a:latin typeface="Quicksand" pitchFamily="2" charset="0"/>
                  </a:rPr>
                  <a:t>reactive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kotlin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</p:txBody>
          </p: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94A537CB-D4D8-43AF-9E3F-1D6260D7D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561" y="5136248"/>
                <a:ext cx="12596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7B72E578-B998-4C42-9C99-BFAF03317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562" y="4817114"/>
                <a:ext cx="4645416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DB61ECA-EA77-4799-8643-E1DB436380E1}"/>
                  </a:ext>
                </a:extLst>
              </p:cNvPr>
              <p:cNvSpPr txBox="1"/>
              <p:nvPr/>
            </p:nvSpPr>
            <p:spPr>
              <a:xfrm>
                <a:off x="511539" y="4527661"/>
                <a:ext cx="21254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Plataforma</a:t>
                </a:r>
              </a:p>
            </p:txBody>
          </p: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3690B383-FB2B-443D-B6B7-1BBB0DB61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561" y="5540000"/>
                <a:ext cx="125962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1378B903-C374-4853-9811-DC3CDCBAC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552" y="5843364"/>
                <a:ext cx="4645426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0D55E43C-8F94-4C25-B4C7-F2BA797B0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29" y="5130085"/>
                <a:ext cx="2594549" cy="61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C5BF237B-AE15-4A58-B9BE-BD445B05B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29" y="5496112"/>
                <a:ext cx="25813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BC51E30-91E0-4101-B71B-D575992B9C39}"/>
                  </a:ext>
                </a:extLst>
              </p:cNvPr>
              <p:cNvSpPr txBox="1"/>
              <p:nvPr/>
            </p:nvSpPr>
            <p:spPr>
              <a:xfrm>
                <a:off x="2503624" y="4817113"/>
                <a:ext cx="30427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latin typeface="Quicksand" pitchFamily="2" charset="0"/>
                  </a:rPr>
                  <a:t>              baixo</a:t>
                </a:r>
              </a:p>
              <a:p>
                <a:pPr algn="l"/>
                <a:br>
                  <a:rPr lang="pt-BR" sz="1200" dirty="0">
                    <a:latin typeface="Quicksand" pitchFamily="2" charset="0"/>
                  </a:rPr>
                </a:br>
                <a:r>
                  <a:rPr lang="pt-BR" sz="1200" dirty="0">
                    <a:latin typeface="Quicksand" pitchFamily="2" charset="0"/>
                  </a:rPr>
                  <a:t>              médio</a:t>
                </a: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r>
                  <a:rPr lang="pt-BR" sz="1200" dirty="0">
                    <a:latin typeface="Quicksand" pitchFamily="2" charset="0"/>
                  </a:rPr>
                  <a:t>                alto</a:t>
                </a:r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130BCCF-76C7-435A-B1D6-54CBF7620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688B93-5B48-4BE0-95AA-04CE709C3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Necessidade de especialização em plataformas nativas</a:t>
            </a:r>
          </a:p>
        </p:txBody>
      </p:sp>
    </p:spTree>
    <p:extLst>
      <p:ext uri="{BB962C8B-B14F-4D97-AF65-F5344CB8AC3E}">
        <p14:creationId xmlns:p14="http://schemas.microsoft.com/office/powerpoint/2010/main" val="3482914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8935" y="1604650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714103" y="1787035"/>
            <a:ext cx="7175863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200" dirty="0">
                <a:latin typeface="Quicksand" pitchFamily="2" charset="77"/>
              </a:rPr>
              <a:t>A análise foi baseada no histórico de mudanças da plataforma e considerou API, as ferramentas, o ambiente de desenvolvimento e as principais mudanças nas dependências de cada tecnologia.</a:t>
            </a:r>
          </a:p>
          <a:p>
            <a:endParaRPr lang="pt-BR" sz="1200" dirty="0">
              <a:latin typeface="Quicksand" pitchFamily="2" charset="77"/>
            </a:endParaRPr>
          </a:p>
          <a:p>
            <a:r>
              <a:rPr lang="pt-BR" sz="1200" dirty="0">
                <a:latin typeface="Quicksand" pitchFamily="2" charset="77"/>
              </a:rPr>
              <a:t>O </a:t>
            </a:r>
            <a:r>
              <a:rPr lang="pt-BR" sz="1200" dirty="0" err="1">
                <a:latin typeface="Quicksand" pitchFamily="2" charset="77"/>
              </a:rPr>
              <a:t>React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Native</a:t>
            </a:r>
            <a:r>
              <a:rPr lang="pt-BR" sz="1200" dirty="0">
                <a:latin typeface="Quicksand" pitchFamily="2" charset="77"/>
              </a:rPr>
              <a:t> possui um alto número de dependências da comunidade e, como tal,  é muito mais vulnerável a mudanças significativas nessas áreas.</a:t>
            </a:r>
          </a:p>
          <a:p>
            <a:endParaRPr lang="pt-BR" sz="1200" dirty="0">
              <a:latin typeface="Quicksand" pitchFamily="2" charset="77"/>
            </a:endParaRPr>
          </a:p>
          <a:p>
            <a:r>
              <a:rPr lang="pt-BR" sz="1200" dirty="0">
                <a:latin typeface="Quicksand" pitchFamily="2" charset="77"/>
              </a:rPr>
              <a:t>Tanto o </a:t>
            </a:r>
            <a:r>
              <a:rPr lang="pt-BR" sz="1200" dirty="0" err="1">
                <a:latin typeface="Quicksand" pitchFamily="2" charset="77"/>
              </a:rPr>
              <a:t>Kotlin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Native</a:t>
            </a:r>
            <a:r>
              <a:rPr lang="pt-BR" sz="1200" dirty="0">
                <a:latin typeface="Quicksand" pitchFamily="2" charset="77"/>
              </a:rPr>
              <a:t> quanto o </a:t>
            </a:r>
            <a:r>
              <a:rPr lang="pt-BR" sz="1200" dirty="0" err="1">
                <a:latin typeface="Quicksand" pitchFamily="2" charset="77"/>
              </a:rPr>
              <a:t>Flutter</a:t>
            </a:r>
            <a:r>
              <a:rPr lang="pt-BR" sz="1200" dirty="0">
                <a:latin typeface="Quicksand" pitchFamily="2" charset="77"/>
              </a:rPr>
              <a:t> têm APIs estáveis.</a:t>
            </a:r>
          </a:p>
          <a:p>
            <a:pPr lvl="2" algn="just"/>
            <a:endParaRPr lang="pt-BR" sz="1200" dirty="0">
              <a:latin typeface="Quicksand" pitchFamily="2" charset="77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0" y="1277178"/>
            <a:ext cx="76821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 pitchFamily="2" charset="77"/>
              </a:rPr>
              <a:t>Estabilidade da API / Plataforma</a:t>
            </a: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b="1" dirty="0">
              <a:latin typeface="Quicksand" pitchFamily="2" charset="77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8B4CAC9-E4CA-4813-B9DD-CF6A2C7CB944}"/>
              </a:ext>
            </a:extLst>
          </p:cNvPr>
          <p:cNvSpPr txBox="1"/>
          <p:nvPr/>
        </p:nvSpPr>
        <p:spPr>
          <a:xfrm>
            <a:off x="2703914" y="6501503"/>
            <a:ext cx="6784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sz="1200" dirty="0">
                <a:latin typeface="Quicksand" pitchFamily="2" charset="77"/>
              </a:rPr>
              <a:t>Nota: a pontuação final foi traduzida para uma escala em que quanto maior, melhor.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C74C87-9BD9-431A-9E78-4A575698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FE1A5908-410B-41D9-85B4-992D792DE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Estabilidade da API/ferramenta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D55D2DB-1A01-428E-B5B9-BB0DA8A8A339}"/>
              </a:ext>
            </a:extLst>
          </p:cNvPr>
          <p:cNvGrpSpPr/>
          <p:nvPr/>
        </p:nvGrpSpPr>
        <p:grpSpPr>
          <a:xfrm>
            <a:off x="1550128" y="3516099"/>
            <a:ext cx="9091746" cy="2420173"/>
            <a:chOff x="2175085" y="3516099"/>
            <a:chExt cx="7841832" cy="2420173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6C05741B-4CE4-45D9-88FE-BA54D2AED23E}"/>
                </a:ext>
              </a:extLst>
            </p:cNvPr>
            <p:cNvSpPr txBox="1"/>
            <p:nvPr/>
          </p:nvSpPr>
          <p:spPr>
            <a:xfrm>
              <a:off x="6092189" y="4099369"/>
              <a:ext cx="253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Poucas dependências, pois é mais completo em seu core.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1C6C3FAE-A1D6-4C87-BB46-66922BFA5ED5}"/>
                </a:ext>
              </a:extLst>
            </p:cNvPr>
            <p:cNvSpPr txBox="1"/>
            <p:nvPr/>
          </p:nvSpPr>
          <p:spPr>
            <a:xfrm>
              <a:off x="3789942" y="3516099"/>
              <a:ext cx="2230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Histórico de mudanças significativas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47B97B1-4445-4555-BC30-8D6631662E70}"/>
                </a:ext>
              </a:extLst>
            </p:cNvPr>
            <p:cNvSpPr txBox="1"/>
            <p:nvPr/>
          </p:nvSpPr>
          <p:spPr>
            <a:xfrm>
              <a:off x="2215089" y="4256112"/>
              <a:ext cx="773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b="1" dirty="0" err="1">
                  <a:latin typeface="Quicksand" pitchFamily="2" charset="0"/>
                </a:rPr>
                <a:t>flutter</a:t>
              </a:r>
              <a:endParaRPr lang="pt-BR" sz="1200" b="1" dirty="0">
                <a:latin typeface="Quicksand" pitchFamily="2" charset="0"/>
              </a:endParaRP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94A537CB-D4D8-43AF-9E3F-1D6260D7D69E}"/>
                </a:ext>
              </a:extLst>
            </p:cNvPr>
            <p:cNvCxnSpPr>
              <a:cxnSpLocks/>
            </p:cNvCxnSpPr>
            <p:nvPr/>
          </p:nvCxnSpPr>
          <p:spPr>
            <a:xfrm>
              <a:off x="2215089" y="4779440"/>
              <a:ext cx="10679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7B72E578-B998-4C42-9C99-BFAF03317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38708" y="3964509"/>
              <a:ext cx="77069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DB61ECA-EA77-4799-8643-E1DB436380E1}"/>
                </a:ext>
              </a:extLst>
            </p:cNvPr>
            <p:cNvSpPr txBox="1"/>
            <p:nvPr/>
          </p:nvSpPr>
          <p:spPr>
            <a:xfrm>
              <a:off x="2215089" y="3608432"/>
              <a:ext cx="121192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Plataforma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3690B383-FB2B-443D-B6B7-1BBB0DB61C30}"/>
                </a:ext>
              </a:extLst>
            </p:cNvPr>
            <p:cNvCxnSpPr>
              <a:cxnSpLocks/>
            </p:cNvCxnSpPr>
            <p:nvPr/>
          </p:nvCxnSpPr>
          <p:spPr>
            <a:xfrm>
              <a:off x="2238708" y="5371448"/>
              <a:ext cx="10679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1378B903-C374-4853-9811-DC3CDCBAC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8992" y="5888376"/>
              <a:ext cx="7736395" cy="478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0D55E43C-8F94-4C25-B4C7-F2BA797B0821}"/>
                </a:ext>
              </a:extLst>
            </p:cNvPr>
            <p:cNvCxnSpPr>
              <a:cxnSpLocks/>
            </p:cNvCxnSpPr>
            <p:nvPr/>
          </p:nvCxnSpPr>
          <p:spPr>
            <a:xfrm>
              <a:off x="3643716" y="4718454"/>
              <a:ext cx="22983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C5BF237B-AE15-4A58-B9BE-BD445B05BD8C}"/>
                </a:ext>
              </a:extLst>
            </p:cNvPr>
            <p:cNvCxnSpPr>
              <a:cxnSpLocks/>
            </p:cNvCxnSpPr>
            <p:nvPr/>
          </p:nvCxnSpPr>
          <p:spPr>
            <a:xfrm>
              <a:off x="3643716" y="5356002"/>
              <a:ext cx="23766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53ACA38-4781-4604-B9DD-61A3E8DB383A}"/>
                </a:ext>
              </a:extLst>
            </p:cNvPr>
            <p:cNvSpPr txBox="1"/>
            <p:nvPr/>
          </p:nvSpPr>
          <p:spPr>
            <a:xfrm>
              <a:off x="8969830" y="3608432"/>
              <a:ext cx="1035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Pontuação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112453C-54C7-45FA-A50C-C3BFE59CFDEB}"/>
                </a:ext>
              </a:extLst>
            </p:cNvPr>
            <p:cNvSpPr txBox="1"/>
            <p:nvPr/>
          </p:nvSpPr>
          <p:spPr>
            <a:xfrm>
              <a:off x="2175085" y="5536989"/>
              <a:ext cx="13457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200" b="1" dirty="0" err="1">
                  <a:latin typeface="Quicksand" pitchFamily="2" charset="0"/>
                </a:rPr>
                <a:t>kotlin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C220288-D2A1-4851-B56C-C1B5B0ACAB24}"/>
                </a:ext>
              </a:extLst>
            </p:cNvPr>
            <p:cNvSpPr txBox="1"/>
            <p:nvPr/>
          </p:nvSpPr>
          <p:spPr>
            <a:xfrm>
              <a:off x="2175085" y="4878068"/>
              <a:ext cx="1579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200" b="1" dirty="0" err="1">
                  <a:latin typeface="Quicksand" pitchFamily="2" charset="0"/>
                </a:rPr>
                <a:t>reactive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dirty="0">
                <a:latin typeface="Quicksand" pitchFamily="2" charset="0"/>
              </a:endParaRPr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B2AF091F-DCC8-4669-983F-46CFA24FBD94}"/>
                </a:ext>
              </a:extLst>
            </p:cNvPr>
            <p:cNvCxnSpPr>
              <a:cxnSpLocks/>
            </p:cNvCxnSpPr>
            <p:nvPr/>
          </p:nvCxnSpPr>
          <p:spPr>
            <a:xfrm>
              <a:off x="8699167" y="4686257"/>
              <a:ext cx="13062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7997104E-554E-4038-B3E0-81F68FFB3F61}"/>
                </a:ext>
              </a:extLst>
            </p:cNvPr>
            <p:cNvCxnSpPr>
              <a:cxnSpLocks/>
            </p:cNvCxnSpPr>
            <p:nvPr/>
          </p:nvCxnSpPr>
          <p:spPr>
            <a:xfrm>
              <a:off x="8699167" y="5356002"/>
              <a:ext cx="13177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862D1233-C32C-42DC-ACE0-54910041D68F}"/>
                </a:ext>
              </a:extLst>
            </p:cNvPr>
            <p:cNvSpPr txBox="1"/>
            <p:nvPr/>
          </p:nvSpPr>
          <p:spPr>
            <a:xfrm>
              <a:off x="6071642" y="3516099"/>
              <a:ext cx="2230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Quebra com mudanças de dependências </a:t>
              </a: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CB7BEFE2-3D3D-4BD1-93B8-4D30E6CBAF90}"/>
                </a:ext>
              </a:extLst>
            </p:cNvPr>
            <p:cNvCxnSpPr>
              <a:cxnSpLocks/>
            </p:cNvCxnSpPr>
            <p:nvPr/>
          </p:nvCxnSpPr>
          <p:spPr>
            <a:xfrm>
              <a:off x="6252537" y="5356002"/>
              <a:ext cx="22978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3F4B56-DCF5-4EE2-B745-F1D65BA4B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2683" y="4686257"/>
              <a:ext cx="2377662" cy="172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B9EBC11-D14A-417D-82A1-10ED56CBAD63}"/>
                </a:ext>
              </a:extLst>
            </p:cNvPr>
            <p:cNvSpPr txBox="1"/>
            <p:nvPr/>
          </p:nvSpPr>
          <p:spPr>
            <a:xfrm>
              <a:off x="6123252" y="4820292"/>
              <a:ext cx="253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Frequente, devido ao alto número de dependências.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84361F2A-C137-4BD2-945B-BB0E9AC14963}"/>
                </a:ext>
              </a:extLst>
            </p:cNvPr>
            <p:cNvSpPr txBox="1"/>
            <p:nvPr/>
          </p:nvSpPr>
          <p:spPr>
            <a:xfrm>
              <a:off x="6137216" y="5499543"/>
              <a:ext cx="25338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Poucas dependências.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0615FE85-03F0-4DF3-BA1E-FBDE02904B67}"/>
                </a:ext>
              </a:extLst>
            </p:cNvPr>
            <p:cNvSpPr txBox="1"/>
            <p:nvPr/>
          </p:nvSpPr>
          <p:spPr>
            <a:xfrm>
              <a:off x="9144000" y="4205370"/>
              <a:ext cx="480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alto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47694FC2-1AE2-4A87-ACBC-3B1ECC69E91F}"/>
                </a:ext>
              </a:extLst>
            </p:cNvPr>
            <p:cNvSpPr txBox="1"/>
            <p:nvPr/>
          </p:nvSpPr>
          <p:spPr>
            <a:xfrm>
              <a:off x="9126572" y="4864801"/>
              <a:ext cx="565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baixo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06E14B4A-2F13-4227-9BE1-8910D296AE1D}"/>
                </a:ext>
              </a:extLst>
            </p:cNvPr>
            <p:cNvSpPr txBox="1"/>
            <p:nvPr/>
          </p:nvSpPr>
          <p:spPr>
            <a:xfrm>
              <a:off x="9176637" y="5429540"/>
              <a:ext cx="4650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alto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6E308EB-9ACC-4D8E-9377-A4FE2A08C8C3}"/>
                </a:ext>
              </a:extLst>
            </p:cNvPr>
            <p:cNvSpPr txBox="1"/>
            <p:nvPr/>
          </p:nvSpPr>
          <p:spPr>
            <a:xfrm>
              <a:off x="3596407" y="5323637"/>
              <a:ext cx="253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Não existe um número considerável de mudanças para avaliação.</a:t>
              </a:r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AF4F7090-9C83-40D8-91BD-315A8BA7C451}"/>
                </a:ext>
              </a:extLst>
            </p:cNvPr>
            <p:cNvSpPr txBox="1"/>
            <p:nvPr/>
          </p:nvSpPr>
          <p:spPr>
            <a:xfrm>
              <a:off x="3589397" y="4709498"/>
              <a:ext cx="2533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Volume considerável de </a:t>
              </a:r>
              <a:r>
                <a:rPr lang="pt-BR" sz="1200" dirty="0" err="1">
                  <a:latin typeface="Quicksand" pitchFamily="2" charset="0"/>
                </a:rPr>
                <a:t>braking</a:t>
              </a:r>
              <a:r>
                <a:rPr lang="pt-BR" sz="1200" dirty="0">
                  <a:latin typeface="Quicksand" pitchFamily="2" charset="0"/>
                </a:rPr>
                <a:t> </a:t>
              </a:r>
              <a:r>
                <a:rPr lang="pt-BR" sz="1200" dirty="0" err="1">
                  <a:latin typeface="Quicksand" pitchFamily="2" charset="0"/>
                </a:rPr>
                <a:t>changes</a:t>
              </a:r>
              <a:r>
                <a:rPr lang="pt-BR" sz="1200" dirty="0">
                  <a:latin typeface="Quicksand" pitchFamily="2" charset="0"/>
                </a:rPr>
                <a:t>, sendo observado na maioria das releases lançadas.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05A28771-EFD9-4003-8051-3A32A5062577}"/>
                </a:ext>
              </a:extLst>
            </p:cNvPr>
            <p:cNvSpPr txBox="1"/>
            <p:nvPr/>
          </p:nvSpPr>
          <p:spPr>
            <a:xfrm>
              <a:off x="3589397" y="3948443"/>
              <a:ext cx="25338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Algumas API estão previstas para serem removidas na versão 2.2. Porém a plataforma não possui histórico de break </a:t>
              </a:r>
              <a:r>
                <a:rPr lang="pt-BR" sz="1200" dirty="0" err="1">
                  <a:latin typeface="Quicksand" pitchFamily="2" charset="0"/>
                </a:rPr>
                <a:t>changes</a:t>
              </a:r>
              <a:r>
                <a:rPr lang="pt-BR" sz="1200" dirty="0">
                  <a:latin typeface="Quicksand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66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0" y="1456286"/>
            <a:ext cx="7682164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 pitchFamily="2" charset="77"/>
              </a:rPr>
              <a:t>Restrições da lojas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lvl="2" algn="just"/>
            <a:r>
              <a:rPr lang="pt-BR" sz="1200" dirty="0">
                <a:latin typeface="Quicksand" pitchFamily="2" charset="77"/>
              </a:rPr>
              <a:t>Medir a estabilidade da plataforma em relação à distribuição da loja e possíveis restrições que podem se aplicar ao aplicativo se uma determinada plataforma for escolhida. Consideramos a presença de atualizações Over </a:t>
            </a:r>
            <a:r>
              <a:rPr lang="pt-BR" sz="1200" dirty="0" err="1">
                <a:latin typeface="Quicksand" pitchFamily="2" charset="77"/>
              </a:rPr>
              <a:t>the</a:t>
            </a:r>
            <a:r>
              <a:rPr lang="pt-BR" sz="1200" dirty="0">
                <a:latin typeface="Quicksand" pitchFamily="2" charset="77"/>
              </a:rPr>
              <a:t> Air (wireless update) um risco potencial, uma vez que a Apple restringiu esse comportamento. Outro fator que levamos em consideração foi o possibilidade de rejeição devido à estrutura de interface do usuário multiplataforma não estar em conformidade com as diretrizes integradas da plataforma. É mais provável que isso aconteça no </a:t>
            </a:r>
            <a:r>
              <a:rPr lang="pt-BR" sz="1200" dirty="0" err="1">
                <a:latin typeface="Quicksand" pitchFamily="2" charset="77"/>
              </a:rPr>
              <a:t>Flutter</a:t>
            </a:r>
            <a:r>
              <a:rPr lang="pt-BR" sz="1200" dirty="0">
                <a:latin typeface="Quicksand" pitchFamily="2" charset="77"/>
              </a:rPr>
              <a:t>, pois não usa os componentes integrados do sistema.</a:t>
            </a:r>
            <a:endParaRPr lang="pt-BR" sz="1200" b="1" dirty="0">
              <a:latin typeface="Quicksand" pitchFamily="2" charset="77"/>
            </a:endParaRP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59ACA79F-7CC7-4345-A5E3-D65748629B4B}"/>
              </a:ext>
            </a:extLst>
          </p:cNvPr>
          <p:cNvSpPr txBox="1"/>
          <p:nvPr/>
        </p:nvSpPr>
        <p:spPr>
          <a:xfrm>
            <a:off x="3405518" y="5569530"/>
            <a:ext cx="4160977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2"/>
            <a:endParaRPr lang="pt-BR" sz="1200" b="1" dirty="0">
              <a:latin typeface="Quicksand" pitchFamily="2" charset="77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385F306-EEDD-41B9-AB3E-77143F4F38BA}"/>
              </a:ext>
            </a:extLst>
          </p:cNvPr>
          <p:cNvGrpSpPr/>
          <p:nvPr/>
        </p:nvGrpSpPr>
        <p:grpSpPr>
          <a:xfrm>
            <a:off x="953201" y="3488716"/>
            <a:ext cx="7468348" cy="1469286"/>
            <a:chOff x="889033" y="3835108"/>
            <a:chExt cx="7468348" cy="1469286"/>
          </a:xfrm>
        </p:grpSpPr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7FBA0F97-ED13-415F-A327-145F79BD3D94}"/>
                </a:ext>
              </a:extLst>
            </p:cNvPr>
            <p:cNvSpPr txBox="1"/>
            <p:nvPr/>
          </p:nvSpPr>
          <p:spPr>
            <a:xfrm>
              <a:off x="889033" y="4280980"/>
              <a:ext cx="3042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b="1" dirty="0" err="1">
                  <a:latin typeface="Quicksand" pitchFamily="2" charset="0"/>
                </a:rPr>
                <a:t>flutter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br>
                <a:rPr lang="pt-BR" sz="1200" dirty="0">
                  <a:latin typeface="Quicksand" pitchFamily="2" charset="0"/>
                </a:rPr>
              </a:br>
              <a:r>
                <a:rPr lang="pt-BR" sz="1200" b="1" dirty="0" err="1">
                  <a:latin typeface="Quicksand" pitchFamily="2" charset="0"/>
                </a:rPr>
                <a:t>reactive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r>
                <a:rPr lang="pt-BR" sz="1200" b="1" dirty="0" err="1">
                  <a:latin typeface="Quicksand" pitchFamily="2" charset="0"/>
                </a:rPr>
                <a:t>kotlin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1B1FA5C3-4CBB-41B0-81BD-51F9F0C69976}"/>
                </a:ext>
              </a:extLst>
            </p:cNvPr>
            <p:cNvCxnSpPr>
              <a:cxnSpLocks/>
            </p:cNvCxnSpPr>
            <p:nvPr/>
          </p:nvCxnSpPr>
          <p:spPr>
            <a:xfrm>
              <a:off x="954982" y="4583564"/>
              <a:ext cx="14554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DE376F0C-0BF6-4BD6-85D4-5DB4CECA2D99}"/>
                </a:ext>
              </a:extLst>
            </p:cNvPr>
            <p:cNvCxnSpPr>
              <a:cxnSpLocks/>
            </p:cNvCxnSpPr>
            <p:nvPr/>
          </p:nvCxnSpPr>
          <p:spPr>
            <a:xfrm>
              <a:off x="954982" y="4994060"/>
              <a:ext cx="1454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93F15192-B028-4E8C-8B72-5CBE752D08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982" y="5303122"/>
              <a:ext cx="7236000" cy="1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34CBBCB7-B9B4-4DD3-A8C7-2E24E2B77AED}"/>
                </a:ext>
              </a:extLst>
            </p:cNvPr>
            <p:cNvCxnSpPr>
              <a:cxnSpLocks/>
            </p:cNvCxnSpPr>
            <p:nvPr/>
          </p:nvCxnSpPr>
          <p:spPr>
            <a:xfrm>
              <a:off x="954982" y="4259805"/>
              <a:ext cx="723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1F0DDD0A-4317-4717-88A4-B5B8A9BFE1CF}"/>
                </a:ext>
              </a:extLst>
            </p:cNvPr>
            <p:cNvSpPr txBox="1"/>
            <p:nvPr/>
          </p:nvSpPr>
          <p:spPr>
            <a:xfrm>
              <a:off x="954982" y="3835108"/>
              <a:ext cx="17730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Plataforma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75BA3D35-B32E-43DF-BBA0-8E9BBD50AADE}"/>
                </a:ext>
              </a:extLst>
            </p:cNvPr>
            <p:cNvSpPr txBox="1"/>
            <p:nvPr/>
          </p:nvSpPr>
          <p:spPr>
            <a:xfrm>
              <a:off x="2948561" y="3835109"/>
              <a:ext cx="2077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Risco da Tecnologia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50B09A16-3E99-499F-9A41-7EAC0A9733D4}"/>
                </a:ext>
              </a:extLst>
            </p:cNvPr>
            <p:cNvSpPr txBox="1"/>
            <p:nvPr/>
          </p:nvSpPr>
          <p:spPr>
            <a:xfrm>
              <a:off x="3060232" y="4287507"/>
              <a:ext cx="22999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Baixo (Apple pode julgar alguns restrições de UX)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D856D49-B5A1-47FF-9C18-0F1ECCAE7FA3}"/>
                </a:ext>
              </a:extLst>
            </p:cNvPr>
            <p:cNvSpPr txBox="1"/>
            <p:nvPr/>
          </p:nvSpPr>
          <p:spPr>
            <a:xfrm>
              <a:off x="3083492" y="4670412"/>
              <a:ext cx="210125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Muito Baixo (possibilidade OTA)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9C9136A-05B4-4810-A29A-A75092446A26}"/>
                </a:ext>
              </a:extLst>
            </p:cNvPr>
            <p:cNvSpPr txBox="1"/>
            <p:nvPr/>
          </p:nvSpPr>
          <p:spPr>
            <a:xfrm>
              <a:off x="3103973" y="5008917"/>
              <a:ext cx="200188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Mínimo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9EE86EAA-1644-4AA3-ABB3-4708945FA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805" y="4642206"/>
              <a:ext cx="18422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62B316AA-9EED-439A-BA5C-598E6B51E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805" y="4994060"/>
              <a:ext cx="18422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62FE0F6-1A60-42EF-8134-48F16DD5E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4744" y="4638383"/>
              <a:ext cx="306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66B82057-DD3E-4528-9C2A-38B141CF6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3836" y="4989758"/>
              <a:ext cx="306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947E7A61-8E86-4B7D-8B5D-4739F0826F39}"/>
                </a:ext>
              </a:extLst>
            </p:cNvPr>
            <p:cNvSpPr txBox="1"/>
            <p:nvPr/>
          </p:nvSpPr>
          <p:spPr>
            <a:xfrm>
              <a:off x="5143835" y="4316593"/>
              <a:ext cx="217751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Médio (Google ADS, </a:t>
              </a:r>
              <a:r>
                <a:rPr lang="pt-BR" sz="900" dirty="0" err="1">
                  <a:latin typeface="Quicksand" pitchFamily="2" charset="77"/>
                </a:rPr>
                <a:t>Alibaba</a:t>
              </a:r>
              <a:r>
                <a:rPr lang="pt-BR" sz="900" dirty="0">
                  <a:latin typeface="Quicksand" pitchFamily="2" charset="77"/>
                </a:rPr>
                <a:t>, </a:t>
              </a:r>
              <a:r>
                <a:rPr lang="pt-BR" sz="900" dirty="0" err="1">
                  <a:latin typeface="Quicksand" pitchFamily="2" charset="77"/>
                </a:rPr>
                <a:t>Nubank</a:t>
              </a:r>
              <a:r>
                <a:rPr lang="pt-BR" sz="900" dirty="0">
                  <a:latin typeface="Quicksand" pitchFamily="2" charset="77"/>
                </a:rPr>
                <a:t>)</a:t>
              </a: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F805075A-E73C-40F1-A8C9-F05EDF4D1321}"/>
                </a:ext>
              </a:extLst>
            </p:cNvPr>
            <p:cNvSpPr txBox="1"/>
            <p:nvPr/>
          </p:nvSpPr>
          <p:spPr>
            <a:xfrm>
              <a:off x="5184744" y="4697145"/>
              <a:ext cx="200188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Alto (Facebook. Instagram, Uber)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EB8E16D3-D23C-459D-A4E5-B13531DEBAAF}"/>
                </a:ext>
              </a:extLst>
            </p:cNvPr>
            <p:cNvSpPr txBox="1"/>
            <p:nvPr/>
          </p:nvSpPr>
          <p:spPr>
            <a:xfrm>
              <a:off x="5184744" y="5016491"/>
              <a:ext cx="112781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Mínimo 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EC0EB510-A952-46BA-9C16-B5D104CF41F5}"/>
                </a:ext>
              </a:extLst>
            </p:cNvPr>
            <p:cNvSpPr txBox="1"/>
            <p:nvPr/>
          </p:nvSpPr>
          <p:spPr>
            <a:xfrm>
              <a:off x="5105862" y="3892723"/>
              <a:ext cx="1773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Adoção do Mercado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2054AFE6-3B3A-43B7-BB2C-5F3F7A75CC7F}"/>
                </a:ext>
              </a:extLst>
            </p:cNvPr>
            <p:cNvSpPr txBox="1"/>
            <p:nvPr/>
          </p:nvSpPr>
          <p:spPr>
            <a:xfrm>
              <a:off x="7321351" y="3860740"/>
              <a:ext cx="1002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Pontuação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666DD1F-18EA-46D4-81AD-5C38DED607AB}"/>
                </a:ext>
              </a:extLst>
            </p:cNvPr>
            <p:cNvSpPr txBox="1"/>
            <p:nvPr/>
          </p:nvSpPr>
          <p:spPr>
            <a:xfrm>
              <a:off x="7321350" y="4299660"/>
              <a:ext cx="10360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Médio-Alto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B9EFB640-A376-481E-BF8D-F77DDD7560CB}"/>
                </a:ext>
              </a:extLst>
            </p:cNvPr>
            <p:cNvSpPr txBox="1"/>
            <p:nvPr/>
          </p:nvSpPr>
          <p:spPr>
            <a:xfrm>
              <a:off x="7321349" y="4710417"/>
              <a:ext cx="10360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Alto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3CBDA5A-FF2A-49F1-9DE0-D6B6E2DC49C1}"/>
                </a:ext>
              </a:extLst>
            </p:cNvPr>
            <p:cNvSpPr txBox="1"/>
            <p:nvPr/>
          </p:nvSpPr>
          <p:spPr>
            <a:xfrm>
              <a:off x="7321349" y="5013282"/>
              <a:ext cx="103603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latin typeface="Quicksand" pitchFamily="2" charset="77"/>
                </a:rPr>
                <a:t>Muito-Alto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FEBF5E0-C70F-46CA-84FF-DBB9E5ADD4AC}"/>
              </a:ext>
            </a:extLst>
          </p:cNvPr>
          <p:cNvSpPr txBox="1"/>
          <p:nvPr/>
        </p:nvSpPr>
        <p:spPr>
          <a:xfrm>
            <a:off x="1905663" y="5087980"/>
            <a:ext cx="615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200" b="1" dirty="0">
                <a:latin typeface="Quicksand" pitchFamily="2" charset="0"/>
              </a:rPr>
              <a:t>Nota:</a:t>
            </a:r>
            <a:r>
              <a:rPr lang="pt-BR" sz="1200" dirty="0">
                <a:latin typeface="Quicksand" pitchFamily="2" charset="0"/>
              </a:rPr>
              <a:t> a pontuação final foi traduzida para uma escala em que quanto maior, melhor. </a:t>
            </a:r>
          </a:p>
          <a:p>
            <a:pPr algn="l"/>
            <a:r>
              <a:rPr lang="pt-BR" sz="1200" dirty="0">
                <a:latin typeface="Quicksand" pitchFamily="2" charset="0"/>
              </a:rPr>
              <a:t>Para as colunas intermediárias, quanto menor é melhor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2421F-4718-4D54-9C87-1D9D01408944}"/>
              </a:ext>
            </a:extLst>
          </p:cNvPr>
          <p:cNvSpPr txBox="1"/>
          <p:nvPr/>
        </p:nvSpPr>
        <p:spPr>
          <a:xfrm>
            <a:off x="1019149" y="5750757"/>
            <a:ext cx="7018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dirty="0">
                <a:latin typeface="Quicksand" pitchFamily="2" charset="0"/>
              </a:rPr>
              <a:t>Com relação à possibilidade de ser restrito pelas diretrizes da loja, </a:t>
            </a:r>
            <a:r>
              <a:rPr lang="pt-BR" sz="1200" dirty="0" err="1">
                <a:latin typeface="Quicksand" pitchFamily="2" charset="0"/>
              </a:rPr>
              <a:t>Kotlin</a:t>
            </a:r>
            <a:r>
              <a:rPr lang="pt-BR" sz="1200" dirty="0">
                <a:latin typeface="Quicksand" pitchFamily="2" charset="0"/>
              </a:rPr>
              <a:t> </a:t>
            </a:r>
            <a:r>
              <a:rPr lang="pt-BR" sz="1200" dirty="0" err="1">
                <a:latin typeface="Quicksand" pitchFamily="2" charset="0"/>
              </a:rPr>
              <a:t>Native</a:t>
            </a:r>
            <a:r>
              <a:rPr lang="pt-BR" sz="1200" dirty="0">
                <a:latin typeface="Quicksand" pitchFamily="2" charset="0"/>
              </a:rPr>
              <a:t> é a opção mais segura, pois não tem a possibilidade integrada de executar código que ainda não foi empacotado com o aplicativo e requer a criação de nossa própria IU abstrações usando componentes do sistema.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906E956-5D1E-437C-8546-1001499F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777F4598-9010-4FA6-B698-3308D6D318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Restrições da lojas (1/2)</a:t>
            </a:r>
          </a:p>
        </p:txBody>
      </p:sp>
    </p:spTree>
    <p:extLst>
      <p:ext uri="{BB962C8B-B14F-4D97-AF65-F5344CB8AC3E}">
        <p14:creationId xmlns:p14="http://schemas.microsoft.com/office/powerpoint/2010/main" val="3178446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508818" y="2297453"/>
            <a:ext cx="7466381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lvl="1"/>
            <a:r>
              <a:rPr lang="pt-BR" sz="1200" dirty="0">
                <a:latin typeface="Quicksand" pitchFamily="2" charset="77"/>
              </a:rPr>
              <a:t>Em relação às limitações da plataforma, </a:t>
            </a:r>
            <a:r>
              <a:rPr lang="pt-BR" sz="1200" dirty="0" err="1">
                <a:latin typeface="Quicksand" pitchFamily="2" charset="77"/>
              </a:rPr>
              <a:t>Kotlin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Native</a:t>
            </a:r>
            <a:r>
              <a:rPr lang="pt-BR" sz="1200" dirty="0">
                <a:latin typeface="Quicksand" pitchFamily="2" charset="77"/>
              </a:rPr>
              <a:t> é a abordagem mais flexível. Ele permite o compartilhamento de código em todos os contextos e não impõe limites aos recursos da plataforma / dispositivo. </a:t>
            </a:r>
          </a:p>
          <a:p>
            <a:pPr lvl="1"/>
            <a:endParaRPr lang="pt-BR" sz="1200" dirty="0">
              <a:latin typeface="Quicksand" pitchFamily="2" charset="77"/>
            </a:endParaRPr>
          </a:p>
          <a:p>
            <a:pPr lvl="1"/>
            <a:r>
              <a:rPr lang="pt-BR" sz="1200" dirty="0" err="1">
                <a:latin typeface="Quicksand" pitchFamily="2" charset="77"/>
              </a:rPr>
              <a:t>Flutter</a:t>
            </a:r>
            <a:r>
              <a:rPr lang="pt-BR" sz="1200" dirty="0">
                <a:latin typeface="Quicksand" pitchFamily="2" charset="77"/>
              </a:rPr>
              <a:t> e </a:t>
            </a:r>
            <a:r>
              <a:rPr lang="pt-BR" sz="1200" dirty="0" err="1">
                <a:latin typeface="Quicksand" pitchFamily="2" charset="77"/>
              </a:rPr>
              <a:t>React</a:t>
            </a:r>
            <a:r>
              <a:rPr lang="pt-BR" sz="1200" dirty="0">
                <a:latin typeface="Quicksand" pitchFamily="2" charset="77"/>
              </a:rPr>
              <a:t> </a:t>
            </a:r>
            <a:r>
              <a:rPr lang="pt-BR" sz="1200" dirty="0" err="1">
                <a:latin typeface="Quicksand" pitchFamily="2" charset="77"/>
              </a:rPr>
              <a:t>Native</a:t>
            </a:r>
            <a:r>
              <a:rPr lang="pt-BR" sz="1200" dirty="0">
                <a:latin typeface="Quicksand" pitchFamily="2" charset="77"/>
              </a:rPr>
              <a:t> têm limitações semelhantes principalmente devido à sua abordagem de memória e não podem ser usados fora do processo principal do aplicativo. Essa limitação pode mudar com o tempo, mas consideramos que não é um bloqueador para uso, pois geralmente não dependemos muito do uso do processo auxiliar e ainda é possível escrever código nativo para atender a esses requisitos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3C1392B-D7B6-48A9-82FD-0248EFB57B98}"/>
              </a:ext>
            </a:extLst>
          </p:cNvPr>
          <p:cNvSpPr txBox="1"/>
          <p:nvPr/>
        </p:nvSpPr>
        <p:spPr>
          <a:xfrm>
            <a:off x="0" y="1456286"/>
            <a:ext cx="768216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latin typeface="Quicksand" pitchFamily="2" charset="77"/>
              </a:rPr>
              <a:t>Restrições da lojas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b="1" dirty="0">
              <a:latin typeface="Quicksand" pitchFamily="2" charset="77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Conclusão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ED3918-A347-4B62-9871-A5EE4225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66F1A8-6C6E-433E-AD3F-3C1C0EB5B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Restrições da lojas (2/2)</a:t>
            </a:r>
          </a:p>
        </p:txBody>
      </p:sp>
    </p:spTree>
    <p:extLst>
      <p:ext uri="{BB962C8B-B14F-4D97-AF65-F5344CB8AC3E}">
        <p14:creationId xmlns:p14="http://schemas.microsoft.com/office/powerpoint/2010/main" val="324338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1">
            <a:extLst>
              <a:ext uri="{FF2B5EF4-FFF2-40B4-BE49-F238E27FC236}">
                <a16:creationId xmlns:a16="http://schemas.microsoft.com/office/drawing/2014/main" id="{2105FA17-6BDA-3940-A624-46148660C0A3}"/>
              </a:ext>
            </a:extLst>
          </p:cNvPr>
          <p:cNvSpPr/>
          <p:nvPr/>
        </p:nvSpPr>
        <p:spPr>
          <a:xfrm>
            <a:off x="-20311" y="1200150"/>
            <a:ext cx="1761306" cy="5657849"/>
          </a:xfrm>
          <a:prstGeom prst="rect">
            <a:avLst/>
          </a:prstGeom>
          <a:solidFill>
            <a:srgbClr val="004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E05F7DB-7D92-432F-BE50-7E6FB1CC150D}"/>
              </a:ext>
            </a:extLst>
          </p:cNvPr>
          <p:cNvSpPr/>
          <p:nvPr/>
        </p:nvSpPr>
        <p:spPr>
          <a:xfrm>
            <a:off x="1736829" y="1197764"/>
            <a:ext cx="1746000" cy="5657062"/>
          </a:xfrm>
          <a:prstGeom prst="rect">
            <a:avLst/>
          </a:prstGeom>
          <a:solidFill>
            <a:srgbClr val="004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578055B-8241-4A23-A8D9-7496D5C54094}"/>
              </a:ext>
            </a:extLst>
          </p:cNvPr>
          <p:cNvSpPr/>
          <p:nvPr/>
        </p:nvSpPr>
        <p:spPr>
          <a:xfrm>
            <a:off x="3478663" y="1197764"/>
            <a:ext cx="1746000" cy="5657062"/>
          </a:xfrm>
          <a:prstGeom prst="rect">
            <a:avLst/>
          </a:prstGeom>
          <a:solidFill>
            <a:srgbClr val="0052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85E493-B6D0-4FB1-BCED-257EC5756280}"/>
              </a:ext>
            </a:extLst>
          </p:cNvPr>
          <p:cNvSpPr/>
          <p:nvPr/>
        </p:nvSpPr>
        <p:spPr>
          <a:xfrm>
            <a:off x="5220497" y="1197764"/>
            <a:ext cx="1746000" cy="5657062"/>
          </a:xfrm>
          <a:prstGeom prst="rect">
            <a:avLst/>
          </a:prstGeom>
          <a:solidFill>
            <a:srgbClr val="005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52DC2CF-71C6-4460-8C70-2C2BA039BEEC}"/>
              </a:ext>
            </a:extLst>
          </p:cNvPr>
          <p:cNvSpPr/>
          <p:nvPr/>
        </p:nvSpPr>
        <p:spPr>
          <a:xfrm>
            <a:off x="6962331" y="1197764"/>
            <a:ext cx="1746000" cy="5657062"/>
          </a:xfrm>
          <a:prstGeom prst="rect">
            <a:avLst/>
          </a:prstGeom>
          <a:solidFill>
            <a:srgbClr val="00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AC869B-3232-4D48-A42E-7CF8CCF1BCA0}"/>
              </a:ext>
            </a:extLst>
          </p:cNvPr>
          <p:cNvSpPr/>
          <p:nvPr/>
        </p:nvSpPr>
        <p:spPr>
          <a:xfrm>
            <a:off x="8704165" y="1197764"/>
            <a:ext cx="1746000" cy="5657062"/>
          </a:xfrm>
          <a:prstGeom prst="rect">
            <a:avLst/>
          </a:prstGeom>
          <a:solidFill>
            <a:srgbClr val="0068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4FDFC6-B7B6-4019-A3DF-A2AF5232F2CA}"/>
              </a:ext>
            </a:extLst>
          </p:cNvPr>
          <p:cNvSpPr/>
          <p:nvPr/>
        </p:nvSpPr>
        <p:spPr>
          <a:xfrm>
            <a:off x="10445997" y="1197764"/>
            <a:ext cx="1746000" cy="5657062"/>
          </a:xfrm>
          <a:prstGeom prst="rect">
            <a:avLst/>
          </a:prstGeom>
          <a:solidFill>
            <a:srgbClr val="0070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B81DB49E-B3F0-4933-BB9B-2C84D5BCE9B9}"/>
              </a:ext>
            </a:extLst>
          </p:cNvPr>
          <p:cNvSpPr txBox="1"/>
          <p:nvPr/>
        </p:nvSpPr>
        <p:spPr>
          <a:xfrm>
            <a:off x="1769050" y="2884431"/>
            <a:ext cx="1699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Mapeamento do cenário tecnológico e desenho da arquitetura atuais da VR.</a:t>
            </a: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53292C0F-6410-4128-B0AC-A7BA51AFE56D}"/>
              </a:ext>
            </a:extLst>
          </p:cNvPr>
          <p:cNvSpPr txBox="1"/>
          <p:nvPr/>
        </p:nvSpPr>
        <p:spPr>
          <a:xfrm>
            <a:off x="3486996" y="2884431"/>
            <a:ext cx="174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Visão de negócio da VR sobre o Super APP, levando em consideração as necessidades estratégicas e principais expectativas.</a:t>
            </a:r>
          </a:p>
        </p:txBody>
      </p:sp>
      <p:sp>
        <p:nvSpPr>
          <p:cNvPr id="17" name="TextBox 26">
            <a:extLst>
              <a:ext uri="{FF2B5EF4-FFF2-40B4-BE49-F238E27FC236}">
                <a16:creationId xmlns:a16="http://schemas.microsoft.com/office/drawing/2014/main" id="{2CF96A22-3A90-4E0A-8CC7-1A8CE7648E7E}"/>
              </a:ext>
            </a:extLst>
          </p:cNvPr>
          <p:cNvSpPr txBox="1"/>
          <p:nvPr/>
        </p:nvSpPr>
        <p:spPr>
          <a:xfrm>
            <a:off x="5217997" y="2884431"/>
            <a:ext cx="1741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Pontos que serão observados e  avaliados, a partir da realidade atual de arquitetura e com a análise do que é preciso para alcançar os objetivos de negócio.</a:t>
            </a:r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D57A962B-F0D5-4781-A5F6-41327BDCB334}"/>
              </a:ext>
            </a:extLst>
          </p:cNvPr>
          <p:cNvSpPr txBox="1"/>
          <p:nvPr/>
        </p:nvSpPr>
        <p:spPr>
          <a:xfrm>
            <a:off x="6958997" y="2884431"/>
            <a:ext cx="17409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Descrição objetiva de recomendações necessárias para nova arquitetura tendo em vista os pontos e gaps observados.</a:t>
            </a: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AEC093FF-C6C1-4CF7-8687-81C0D1F572B7}"/>
              </a:ext>
            </a:extLst>
          </p:cNvPr>
          <p:cNvSpPr txBox="1"/>
          <p:nvPr/>
        </p:nvSpPr>
        <p:spPr>
          <a:xfrm>
            <a:off x="8699996" y="2884431"/>
            <a:ext cx="174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Desenho da proposta de uma nova arquitetura para mitigar os gaps tecnológicos encontrados e necessidades de negócio. 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48327A96-8D92-41A4-956D-9FA0BB3AB52D}"/>
              </a:ext>
            </a:extLst>
          </p:cNvPr>
          <p:cNvSpPr txBox="1"/>
          <p:nvPr/>
        </p:nvSpPr>
        <p:spPr>
          <a:xfrm>
            <a:off x="10463983" y="2884431"/>
            <a:ext cx="17151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Amarração final, sintetizando-se as principais percepções de forças e pontos de atenção, buscando embasar um parecer final sobre a nova arquitetura.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B012AF4-6E97-4BD6-955E-3124DEFEEF50}"/>
              </a:ext>
            </a:extLst>
          </p:cNvPr>
          <p:cNvSpPr/>
          <p:nvPr/>
        </p:nvSpPr>
        <p:spPr>
          <a:xfrm>
            <a:off x="-8850" y="6375258"/>
            <a:ext cx="12189386" cy="47498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E9FD18B-5CE5-4E3E-A5F5-BA6A03441916}"/>
              </a:ext>
            </a:extLst>
          </p:cNvPr>
          <p:cNvCxnSpPr>
            <a:cxnSpLocks/>
            <a:stCxn id="46" idx="2"/>
            <a:endCxn id="31" idx="1"/>
          </p:cNvCxnSpPr>
          <p:nvPr/>
        </p:nvCxnSpPr>
        <p:spPr>
          <a:xfrm>
            <a:off x="727928" y="6607661"/>
            <a:ext cx="10499629" cy="4585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hevron 36">
            <a:extLst>
              <a:ext uri="{FF2B5EF4-FFF2-40B4-BE49-F238E27FC236}">
                <a16:creationId xmlns:a16="http://schemas.microsoft.com/office/drawing/2014/main" id="{0F820C97-4A95-4DBD-92FE-FF3F91AD8703}"/>
              </a:ext>
            </a:extLst>
          </p:cNvPr>
          <p:cNvSpPr/>
          <p:nvPr/>
        </p:nvSpPr>
        <p:spPr>
          <a:xfrm>
            <a:off x="5982167" y="6475430"/>
            <a:ext cx="273633" cy="273633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8" name="Chevron 38">
            <a:extLst>
              <a:ext uri="{FF2B5EF4-FFF2-40B4-BE49-F238E27FC236}">
                <a16:creationId xmlns:a16="http://schemas.microsoft.com/office/drawing/2014/main" id="{546E494A-8532-4FC5-9FCF-DF7759EB2C08}"/>
              </a:ext>
            </a:extLst>
          </p:cNvPr>
          <p:cNvSpPr/>
          <p:nvPr/>
        </p:nvSpPr>
        <p:spPr>
          <a:xfrm>
            <a:off x="4233703" y="6475430"/>
            <a:ext cx="273633" cy="273633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9" name="Chevron 40">
            <a:extLst>
              <a:ext uri="{FF2B5EF4-FFF2-40B4-BE49-F238E27FC236}">
                <a16:creationId xmlns:a16="http://schemas.microsoft.com/office/drawing/2014/main" id="{F50236BF-CBC8-4BEC-8954-703A55DF9AA7}"/>
              </a:ext>
            </a:extLst>
          </p:cNvPr>
          <p:cNvSpPr/>
          <p:nvPr/>
        </p:nvSpPr>
        <p:spPr>
          <a:xfrm>
            <a:off x="7730631" y="6475430"/>
            <a:ext cx="273633" cy="273633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0" name="Chevron 41">
            <a:extLst>
              <a:ext uri="{FF2B5EF4-FFF2-40B4-BE49-F238E27FC236}">
                <a16:creationId xmlns:a16="http://schemas.microsoft.com/office/drawing/2014/main" id="{39FE05E1-CF7F-4663-89CB-1203484F8B1D}"/>
              </a:ext>
            </a:extLst>
          </p:cNvPr>
          <p:cNvSpPr/>
          <p:nvPr/>
        </p:nvSpPr>
        <p:spPr>
          <a:xfrm>
            <a:off x="9479095" y="6475430"/>
            <a:ext cx="273633" cy="273633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1" name="Rectangle 42">
            <a:extLst>
              <a:ext uri="{FF2B5EF4-FFF2-40B4-BE49-F238E27FC236}">
                <a16:creationId xmlns:a16="http://schemas.microsoft.com/office/drawing/2014/main" id="{51CDCE9A-710F-4FFB-B667-F8A677851203}"/>
              </a:ext>
            </a:extLst>
          </p:cNvPr>
          <p:cNvSpPr/>
          <p:nvPr/>
        </p:nvSpPr>
        <p:spPr>
          <a:xfrm>
            <a:off x="11227557" y="6520806"/>
            <a:ext cx="182880" cy="182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4" name="TextBox 46">
            <a:extLst>
              <a:ext uri="{FF2B5EF4-FFF2-40B4-BE49-F238E27FC236}">
                <a16:creationId xmlns:a16="http://schemas.microsoft.com/office/drawing/2014/main" id="{611440F3-FA9A-4A48-849F-458DE2E9EAE2}"/>
              </a:ext>
            </a:extLst>
          </p:cNvPr>
          <p:cNvSpPr txBox="1"/>
          <p:nvPr/>
        </p:nvSpPr>
        <p:spPr>
          <a:xfrm>
            <a:off x="-21838" y="2879845"/>
            <a:ext cx="1750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Visão geral do método de trabalho utilizado para avaliar o Super APP.</a:t>
            </a:r>
          </a:p>
        </p:txBody>
      </p:sp>
      <p:sp>
        <p:nvSpPr>
          <p:cNvPr id="46" name="Chevron 47">
            <a:extLst>
              <a:ext uri="{FF2B5EF4-FFF2-40B4-BE49-F238E27FC236}">
                <a16:creationId xmlns:a16="http://schemas.microsoft.com/office/drawing/2014/main" id="{BE4270C9-A1EB-E147-AA93-8FD9175F3E08}"/>
              </a:ext>
            </a:extLst>
          </p:cNvPr>
          <p:cNvSpPr/>
          <p:nvPr/>
        </p:nvSpPr>
        <p:spPr>
          <a:xfrm>
            <a:off x="727928" y="6470844"/>
            <a:ext cx="273633" cy="2736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8" name="Chevron 36">
            <a:extLst>
              <a:ext uri="{FF2B5EF4-FFF2-40B4-BE49-F238E27FC236}">
                <a16:creationId xmlns:a16="http://schemas.microsoft.com/office/drawing/2014/main" id="{70C12A3A-7476-1041-B655-D0DBED10C9E5}"/>
              </a:ext>
            </a:extLst>
          </p:cNvPr>
          <p:cNvSpPr/>
          <p:nvPr/>
        </p:nvSpPr>
        <p:spPr>
          <a:xfrm>
            <a:off x="2443252" y="6481020"/>
            <a:ext cx="273633" cy="273633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741070-B44D-4942-9EEC-9A6ABE93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MÉTODO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750C99DC-79DD-4F8D-90EC-2984A0F379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/>
              <a:t>Etapas do trabalho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8AD994D9-1CED-4DF0-AF54-7FD3E438FBDC}"/>
              </a:ext>
            </a:extLst>
          </p:cNvPr>
          <p:cNvSpPr/>
          <p:nvPr/>
        </p:nvSpPr>
        <p:spPr>
          <a:xfrm rot="5400000" flipH="1">
            <a:off x="5537224" y="-4956598"/>
            <a:ext cx="1105511" cy="12204035"/>
          </a:xfrm>
          <a:custGeom>
            <a:avLst/>
            <a:gdLst>
              <a:gd name="connsiteX0" fmla="*/ 1179077 w 1179077"/>
              <a:gd name="connsiteY0" fmla="*/ 3 h 12204035"/>
              <a:gd name="connsiteX1" fmla="*/ 1179077 w 1179077"/>
              <a:gd name="connsiteY1" fmla="*/ 0 h 12204035"/>
              <a:gd name="connsiteX2" fmla="*/ 530099 w 1179077"/>
              <a:gd name="connsiteY2" fmla="*/ 0 h 12204035"/>
              <a:gd name="connsiteX3" fmla="*/ 528568 w 1179077"/>
              <a:gd name="connsiteY3" fmla="*/ 68372 h 12204035"/>
              <a:gd name="connsiteX4" fmla="*/ 249 w 1179077"/>
              <a:gd name="connsiteY4" fmla="*/ 6408526 h 12204035"/>
              <a:gd name="connsiteX5" fmla="*/ 326821 w 1179077"/>
              <a:gd name="connsiteY5" fmla="*/ 12171561 h 12204035"/>
              <a:gd name="connsiteX6" fmla="*/ 329765 w 1179077"/>
              <a:gd name="connsiteY6" fmla="*/ 12204035 h 12204035"/>
              <a:gd name="connsiteX7" fmla="*/ 909201 w 1179077"/>
              <a:gd name="connsiteY7" fmla="*/ 12204035 h 12204035"/>
              <a:gd name="connsiteX8" fmla="*/ 906257 w 1179077"/>
              <a:gd name="connsiteY8" fmla="*/ 12171562 h 12204035"/>
              <a:gd name="connsiteX9" fmla="*/ 579685 w 1179077"/>
              <a:gd name="connsiteY9" fmla="*/ 6408527 h 12204035"/>
              <a:gd name="connsiteX10" fmla="*/ 1108004 w 1179077"/>
              <a:gd name="connsiteY10" fmla="*/ 68373 h 12204035"/>
              <a:gd name="connsiteX11" fmla="*/ 1109535 w 1179077"/>
              <a:gd name="connsiteY11" fmla="*/ 3 h 1220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9077" h="12204035">
                <a:moveTo>
                  <a:pt x="1179077" y="3"/>
                </a:moveTo>
                <a:lnTo>
                  <a:pt x="1179077" y="0"/>
                </a:lnTo>
                <a:lnTo>
                  <a:pt x="530099" y="0"/>
                </a:lnTo>
                <a:lnTo>
                  <a:pt x="528568" y="68372"/>
                </a:lnTo>
                <a:cubicBezTo>
                  <a:pt x="484541" y="1440218"/>
                  <a:pt x="-12723" y="3961450"/>
                  <a:pt x="249" y="6408526"/>
                </a:cubicBezTo>
                <a:cubicBezTo>
                  <a:pt x="8357" y="7937948"/>
                  <a:pt x="162032" y="10294360"/>
                  <a:pt x="326821" y="12171561"/>
                </a:cubicBezTo>
                <a:lnTo>
                  <a:pt x="329765" y="12204035"/>
                </a:lnTo>
                <a:lnTo>
                  <a:pt x="909201" y="12204035"/>
                </a:lnTo>
                <a:lnTo>
                  <a:pt x="906257" y="12171562"/>
                </a:lnTo>
                <a:cubicBezTo>
                  <a:pt x="741468" y="10294361"/>
                  <a:pt x="587793" y="7937949"/>
                  <a:pt x="579685" y="6408527"/>
                </a:cubicBezTo>
                <a:cubicBezTo>
                  <a:pt x="566713" y="3961451"/>
                  <a:pt x="1063977" y="1440219"/>
                  <a:pt x="1108004" y="68373"/>
                </a:cubicBezTo>
                <a:lnTo>
                  <a:pt x="1109535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54F87D3E-56EA-4707-80D1-A4A78DD1E441}"/>
              </a:ext>
            </a:extLst>
          </p:cNvPr>
          <p:cNvSpPr/>
          <p:nvPr/>
        </p:nvSpPr>
        <p:spPr>
          <a:xfrm rot="5400000" flipH="1">
            <a:off x="5346718" y="-4415784"/>
            <a:ext cx="1486520" cy="12204035"/>
          </a:xfrm>
          <a:custGeom>
            <a:avLst/>
            <a:gdLst>
              <a:gd name="connsiteX0" fmla="*/ 1179077 w 1179077"/>
              <a:gd name="connsiteY0" fmla="*/ 3 h 12204035"/>
              <a:gd name="connsiteX1" fmla="*/ 1179077 w 1179077"/>
              <a:gd name="connsiteY1" fmla="*/ 0 h 12204035"/>
              <a:gd name="connsiteX2" fmla="*/ 530099 w 1179077"/>
              <a:gd name="connsiteY2" fmla="*/ 0 h 12204035"/>
              <a:gd name="connsiteX3" fmla="*/ 528568 w 1179077"/>
              <a:gd name="connsiteY3" fmla="*/ 68372 h 12204035"/>
              <a:gd name="connsiteX4" fmla="*/ 249 w 1179077"/>
              <a:gd name="connsiteY4" fmla="*/ 6408526 h 12204035"/>
              <a:gd name="connsiteX5" fmla="*/ 326821 w 1179077"/>
              <a:gd name="connsiteY5" fmla="*/ 12171561 h 12204035"/>
              <a:gd name="connsiteX6" fmla="*/ 329765 w 1179077"/>
              <a:gd name="connsiteY6" fmla="*/ 12204035 h 12204035"/>
              <a:gd name="connsiteX7" fmla="*/ 909201 w 1179077"/>
              <a:gd name="connsiteY7" fmla="*/ 12204035 h 12204035"/>
              <a:gd name="connsiteX8" fmla="*/ 906257 w 1179077"/>
              <a:gd name="connsiteY8" fmla="*/ 12171562 h 12204035"/>
              <a:gd name="connsiteX9" fmla="*/ 579685 w 1179077"/>
              <a:gd name="connsiteY9" fmla="*/ 6408527 h 12204035"/>
              <a:gd name="connsiteX10" fmla="*/ 1108004 w 1179077"/>
              <a:gd name="connsiteY10" fmla="*/ 68373 h 12204035"/>
              <a:gd name="connsiteX11" fmla="*/ 1109535 w 1179077"/>
              <a:gd name="connsiteY11" fmla="*/ 3 h 1220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9077" h="12204035">
                <a:moveTo>
                  <a:pt x="1179077" y="3"/>
                </a:moveTo>
                <a:lnTo>
                  <a:pt x="1179077" y="0"/>
                </a:lnTo>
                <a:lnTo>
                  <a:pt x="530099" y="0"/>
                </a:lnTo>
                <a:lnTo>
                  <a:pt x="528568" y="68372"/>
                </a:lnTo>
                <a:cubicBezTo>
                  <a:pt x="484541" y="1440218"/>
                  <a:pt x="-12723" y="3961450"/>
                  <a:pt x="249" y="6408526"/>
                </a:cubicBezTo>
                <a:cubicBezTo>
                  <a:pt x="8357" y="7937948"/>
                  <a:pt x="162032" y="10294360"/>
                  <a:pt x="326821" y="12171561"/>
                </a:cubicBezTo>
                <a:lnTo>
                  <a:pt x="329765" y="12204035"/>
                </a:lnTo>
                <a:lnTo>
                  <a:pt x="909201" y="12204035"/>
                </a:lnTo>
                <a:lnTo>
                  <a:pt x="906257" y="12171562"/>
                </a:lnTo>
                <a:cubicBezTo>
                  <a:pt x="741468" y="10294361"/>
                  <a:pt x="587793" y="7937949"/>
                  <a:pt x="579685" y="6408527"/>
                </a:cubicBezTo>
                <a:cubicBezTo>
                  <a:pt x="566713" y="3961451"/>
                  <a:pt x="1063977" y="1440219"/>
                  <a:pt x="1108004" y="68373"/>
                </a:cubicBezTo>
                <a:lnTo>
                  <a:pt x="1109535" y="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Quicksand" pitchFamily="2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FC9C3594-7F90-4E19-A788-5407FB1D2631}"/>
              </a:ext>
            </a:extLst>
          </p:cNvPr>
          <p:cNvSpPr txBox="1"/>
          <p:nvPr/>
        </p:nvSpPr>
        <p:spPr>
          <a:xfrm>
            <a:off x="1869947" y="1705312"/>
            <a:ext cx="1356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Quicksand" pitchFamily="2" charset="0"/>
              </a:rPr>
              <a:t>Cenário  Atual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881F1D45-EA08-41A9-97D9-949DB76A984F}"/>
              </a:ext>
            </a:extLst>
          </p:cNvPr>
          <p:cNvSpPr txBox="1"/>
          <p:nvPr/>
        </p:nvSpPr>
        <p:spPr>
          <a:xfrm>
            <a:off x="3430167" y="1766964"/>
            <a:ext cx="1849657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Visão VR</a:t>
            </a:r>
          </a:p>
          <a:p>
            <a:pPr algn="ctr"/>
            <a:r>
              <a:rPr lang="pt-BR" sz="1050" dirty="0">
                <a:solidFill>
                  <a:schemeClr val="bg1"/>
                </a:solidFill>
                <a:latin typeface="Quicksand" pitchFamily="2" charset="0"/>
              </a:rPr>
              <a:t>Ambições &amp; Expectativas</a:t>
            </a:r>
          </a:p>
        </p:txBody>
      </p:sp>
      <p:sp>
        <p:nvSpPr>
          <p:cNvPr id="24" name="TextBox 34">
            <a:extLst>
              <a:ext uri="{FF2B5EF4-FFF2-40B4-BE49-F238E27FC236}">
                <a16:creationId xmlns:a16="http://schemas.microsoft.com/office/drawing/2014/main" id="{AAD297E1-32A6-4F5A-9523-85FC6B53F3F6}"/>
              </a:ext>
            </a:extLst>
          </p:cNvPr>
          <p:cNvSpPr txBox="1"/>
          <p:nvPr/>
        </p:nvSpPr>
        <p:spPr>
          <a:xfrm>
            <a:off x="10430662" y="1405341"/>
            <a:ext cx="174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Quicksand" pitchFamily="2" charset="0"/>
              </a:rPr>
              <a:t>Síntese</a:t>
            </a:r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01D4B961-1D2A-4806-B205-48546FDACE46}"/>
              </a:ext>
            </a:extLst>
          </p:cNvPr>
          <p:cNvSpPr txBox="1"/>
          <p:nvPr/>
        </p:nvSpPr>
        <p:spPr>
          <a:xfrm>
            <a:off x="6973995" y="1761301"/>
            <a:ext cx="175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chemeClr val="bg1"/>
                </a:solidFill>
                <a:latin typeface="Quicksand" pitchFamily="2" charset="0"/>
              </a:rPr>
              <a:t>Recomendações</a:t>
            </a:r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id="{DB5A394E-8F3D-4B11-B35D-D8681ACD1708}"/>
              </a:ext>
            </a:extLst>
          </p:cNvPr>
          <p:cNvSpPr txBox="1"/>
          <p:nvPr/>
        </p:nvSpPr>
        <p:spPr>
          <a:xfrm>
            <a:off x="9023233" y="1541994"/>
            <a:ext cx="1190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Quicksand" pitchFamily="2" charset="0"/>
              </a:rPr>
              <a:t>Arquitetura </a:t>
            </a:r>
          </a:p>
        </p:txBody>
      </p:sp>
      <p:sp>
        <p:nvSpPr>
          <p:cNvPr id="47" name="TextBox 45">
            <a:extLst>
              <a:ext uri="{FF2B5EF4-FFF2-40B4-BE49-F238E27FC236}">
                <a16:creationId xmlns:a16="http://schemas.microsoft.com/office/drawing/2014/main" id="{A56E8F92-F6B8-2E47-9506-BF122D3F837B}"/>
              </a:ext>
            </a:extLst>
          </p:cNvPr>
          <p:cNvSpPr txBox="1"/>
          <p:nvPr/>
        </p:nvSpPr>
        <p:spPr>
          <a:xfrm>
            <a:off x="389622" y="1547637"/>
            <a:ext cx="853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Quicksand" pitchFamily="2" charset="0"/>
              </a:rPr>
              <a:t>Método</a:t>
            </a:r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E5889C53-CF96-469F-8DEC-8FDE51043E5D}"/>
              </a:ext>
            </a:extLst>
          </p:cNvPr>
          <p:cNvSpPr txBox="1"/>
          <p:nvPr/>
        </p:nvSpPr>
        <p:spPr>
          <a:xfrm>
            <a:off x="5333010" y="1768608"/>
            <a:ext cx="1565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Gaps Tecnológicos</a:t>
            </a:r>
          </a:p>
        </p:txBody>
      </p:sp>
    </p:spTree>
    <p:extLst>
      <p:ext uri="{BB962C8B-B14F-4D97-AF65-F5344CB8AC3E}">
        <p14:creationId xmlns:p14="http://schemas.microsoft.com/office/powerpoint/2010/main" val="4000784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8D513-490F-4BEC-9ABF-F800AF042081}"/>
              </a:ext>
            </a:extLst>
          </p:cNvPr>
          <p:cNvSpPr txBox="1"/>
          <p:nvPr/>
        </p:nvSpPr>
        <p:spPr>
          <a:xfrm>
            <a:off x="313765" y="1089899"/>
            <a:ext cx="1133138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200" b="1" dirty="0">
                <a:latin typeface="Quicksand" pitchFamily="2" charset="77"/>
              </a:rPr>
              <a:t> WebView</a:t>
            </a:r>
            <a:endParaRPr lang="pt-BR" sz="1200" b="1" dirty="0">
              <a:latin typeface="Quicksand" pitchFamily="2" charset="7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3EE8F62-048D-490B-9BEC-EE759810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C60ED04D-476E-4454-AC1A-C1B030507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Mini Apps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50A7E0BF-CE24-462D-9107-61DC0766D19C}"/>
              </a:ext>
            </a:extLst>
          </p:cNvPr>
          <p:cNvGrpSpPr/>
          <p:nvPr/>
        </p:nvGrpSpPr>
        <p:grpSpPr>
          <a:xfrm>
            <a:off x="1882597" y="1358812"/>
            <a:ext cx="8614044" cy="2455614"/>
            <a:chOff x="2180029" y="1946932"/>
            <a:chExt cx="8614044" cy="2455614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946564A0-5CE6-47FE-BB17-5B154461D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1674" y="2939234"/>
              <a:ext cx="1488394" cy="17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28C1EFE-C7F2-410D-8903-A709FBFBCC69}"/>
                </a:ext>
              </a:extLst>
            </p:cNvPr>
            <p:cNvCxnSpPr>
              <a:cxnSpLocks/>
            </p:cNvCxnSpPr>
            <p:nvPr/>
          </p:nvCxnSpPr>
          <p:spPr>
            <a:xfrm>
              <a:off x="2251674" y="3580098"/>
              <a:ext cx="15213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BEBA2CE-D5E0-4375-BB9B-E58E2763B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4004" y="4203510"/>
              <a:ext cx="8422193" cy="45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7BD1FD61-6CBB-4499-997D-72CE1E6E7C15}"/>
                </a:ext>
              </a:extLst>
            </p:cNvPr>
            <p:cNvCxnSpPr>
              <a:cxnSpLocks/>
            </p:cNvCxnSpPr>
            <p:nvPr/>
          </p:nvCxnSpPr>
          <p:spPr>
            <a:xfrm>
              <a:off x="2180029" y="2309307"/>
              <a:ext cx="84525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7138642-6073-4383-B799-33BDEA7A5A3A}"/>
                </a:ext>
              </a:extLst>
            </p:cNvPr>
            <p:cNvSpPr txBox="1"/>
            <p:nvPr/>
          </p:nvSpPr>
          <p:spPr>
            <a:xfrm>
              <a:off x="2264004" y="1955509"/>
              <a:ext cx="1773027" cy="49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Plataforma</a:t>
              </a: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416254F0-6EE7-4898-AD6A-936810BC18A2}"/>
                </a:ext>
              </a:extLst>
            </p:cNvPr>
            <p:cNvGrpSpPr/>
            <p:nvPr/>
          </p:nvGrpSpPr>
          <p:grpSpPr>
            <a:xfrm>
              <a:off x="2382756" y="1946932"/>
              <a:ext cx="8411317" cy="2455614"/>
              <a:chOff x="2382756" y="1946932"/>
              <a:chExt cx="8411317" cy="2455614"/>
            </a:xfrm>
          </p:grpSpPr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3E5D7EB-2D11-4344-AD26-CEF8B75E92C0}"/>
                  </a:ext>
                </a:extLst>
              </p:cNvPr>
              <p:cNvSpPr txBox="1"/>
              <p:nvPr/>
            </p:nvSpPr>
            <p:spPr>
              <a:xfrm>
                <a:off x="2382756" y="2482040"/>
                <a:ext cx="12592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flutter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reactive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endParaRPr lang="pt-BR" sz="1200" dirty="0">
                  <a:latin typeface="Quicksand" pitchFamily="2" charset="0"/>
                </a:endParaRPr>
              </a:p>
              <a:p>
                <a:pPr algn="l"/>
                <a:r>
                  <a:rPr lang="pt-BR" sz="1200" b="1" dirty="0" err="1">
                    <a:latin typeface="Quicksand" pitchFamily="2" charset="0"/>
                  </a:rPr>
                  <a:t>kotlin</a:t>
                </a:r>
                <a:r>
                  <a:rPr lang="pt-BR" sz="1200" b="1" dirty="0">
                    <a:latin typeface="Quicksand" pitchFamily="2" charset="0"/>
                  </a:rPr>
                  <a:t> </a:t>
                </a:r>
                <a:r>
                  <a:rPr lang="pt-BR" sz="1200" b="1" dirty="0" err="1">
                    <a:latin typeface="Quicksand" pitchFamily="2" charset="0"/>
                  </a:rPr>
                  <a:t>native</a:t>
                </a:r>
                <a:endParaRPr lang="pt-BR" sz="1200" b="1" dirty="0">
                  <a:latin typeface="Quicksand" pitchFamily="2" charset="0"/>
                </a:endParaRP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89ACF43-1DD2-4C6A-A37A-5D852ED6714D}"/>
                  </a:ext>
                </a:extLst>
              </p:cNvPr>
              <p:cNvSpPr txBox="1"/>
              <p:nvPr/>
            </p:nvSpPr>
            <p:spPr>
              <a:xfrm>
                <a:off x="4198547" y="1946932"/>
                <a:ext cx="2077470" cy="495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Considerações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EC2B2EA-A761-4C04-98F7-D5C9E0483721}"/>
                  </a:ext>
                </a:extLst>
              </p:cNvPr>
              <p:cNvSpPr txBox="1"/>
              <p:nvPr/>
            </p:nvSpPr>
            <p:spPr>
              <a:xfrm>
                <a:off x="4198547" y="2985998"/>
                <a:ext cx="4936908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latin typeface="Quicksand" pitchFamily="2" charset="77"/>
                  </a:rPr>
                  <a:t>Versão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padrão</a:t>
                </a:r>
                <a:r>
                  <a:rPr lang="en-US" sz="1200" dirty="0">
                    <a:latin typeface="Quicksand" pitchFamily="2" charset="77"/>
                  </a:rPr>
                  <a:t> da WebView </a:t>
                </a:r>
                <a:r>
                  <a:rPr lang="en-US" sz="1200" dirty="0" err="1">
                    <a:latin typeface="Quicksand" pitchFamily="2" charset="77"/>
                  </a:rPr>
                  <a:t>removida</a:t>
                </a:r>
                <a:r>
                  <a:rPr lang="en-US" sz="1200" dirty="0">
                    <a:latin typeface="Quicksand" pitchFamily="2" charset="77"/>
                  </a:rPr>
                  <a:t> do Core do React Native. </a:t>
                </a:r>
                <a:r>
                  <a:rPr lang="en-US" sz="1200" dirty="0" err="1">
                    <a:latin typeface="Quicksand" pitchFamily="2" charset="77"/>
                  </a:rPr>
                  <a:t>Múltiplos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substitutos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feitos</a:t>
                </a:r>
                <a:r>
                  <a:rPr lang="en-US" sz="1200" dirty="0">
                    <a:latin typeface="Quicksand" pitchFamily="2" charset="77"/>
                  </a:rPr>
                  <a:t> pela </a:t>
                </a:r>
                <a:r>
                  <a:rPr lang="en-US" sz="1200" dirty="0" err="1">
                    <a:latin typeface="Quicksand" pitchFamily="2" charset="77"/>
                  </a:rPr>
                  <a:t>comunidade</a:t>
                </a:r>
                <a:r>
                  <a:rPr lang="en-US" sz="1200" dirty="0">
                    <a:latin typeface="Quicksand" pitchFamily="2" charset="77"/>
                  </a:rPr>
                  <a:t>.</a:t>
                </a:r>
              </a:p>
              <a:p>
                <a:endParaRPr lang="pt-BR" sz="900" dirty="0">
                  <a:latin typeface="Quicksand" pitchFamily="2" charset="77"/>
                </a:endParaRP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2B9B2852-72BB-4368-8F7A-6E4ED57BFA95}"/>
                  </a:ext>
                </a:extLst>
              </p:cNvPr>
              <p:cNvSpPr txBox="1"/>
              <p:nvPr/>
            </p:nvSpPr>
            <p:spPr>
              <a:xfrm>
                <a:off x="4198547" y="3617716"/>
                <a:ext cx="5052773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latin typeface="Quicksand" pitchFamily="2" charset="77"/>
                  </a:rPr>
                  <a:t>Não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possui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componentes</a:t>
                </a:r>
                <a:r>
                  <a:rPr lang="en-US" sz="1200" dirty="0">
                    <a:latin typeface="Quicksand" pitchFamily="2" charset="77"/>
                  </a:rPr>
                  <a:t> (UI), </a:t>
                </a:r>
                <a:r>
                  <a:rPr lang="en-US" sz="1200" dirty="0" err="1">
                    <a:latin typeface="Quicksand" pitchFamily="2" charset="77"/>
                  </a:rPr>
                  <a:t>delegando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esta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funcionalidade</a:t>
                </a:r>
                <a:r>
                  <a:rPr lang="en-US" sz="1200" dirty="0">
                    <a:latin typeface="Quicksand" pitchFamily="2" charset="77"/>
                  </a:rPr>
                  <a:t> para o </a:t>
                </a:r>
                <a:r>
                  <a:rPr lang="en-US" sz="1200" dirty="0" err="1">
                    <a:latin typeface="Quicksand" pitchFamily="2" charset="77"/>
                  </a:rPr>
                  <a:t>nativo</a:t>
                </a:r>
                <a:r>
                  <a:rPr lang="en-US" sz="1200" dirty="0">
                    <a:latin typeface="Quicksand" pitchFamily="2" charset="77"/>
                  </a:rPr>
                  <a:t> de </a:t>
                </a:r>
                <a:r>
                  <a:rPr lang="en-US" sz="1200" dirty="0" err="1">
                    <a:latin typeface="Quicksand" pitchFamily="2" charset="77"/>
                  </a:rPr>
                  <a:t>cada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plataforma</a:t>
                </a:r>
                <a:r>
                  <a:rPr lang="en-US" sz="1200" dirty="0">
                    <a:latin typeface="Quicksand" pitchFamily="2" charset="77"/>
                  </a:rPr>
                  <a:t>. Com </a:t>
                </a:r>
                <a:r>
                  <a:rPr lang="en-US" sz="1200" dirty="0" err="1">
                    <a:latin typeface="Quicksand" pitchFamily="2" charset="77"/>
                  </a:rPr>
                  <a:t>isso</a:t>
                </a:r>
                <a:r>
                  <a:rPr lang="en-US" sz="1200" dirty="0">
                    <a:latin typeface="Quicksand" pitchFamily="2" charset="77"/>
                  </a:rPr>
                  <a:t>, </a:t>
                </a:r>
                <a:r>
                  <a:rPr lang="en-US" sz="1200" dirty="0" err="1">
                    <a:latin typeface="Quicksand" pitchFamily="2" charset="77"/>
                  </a:rPr>
                  <a:t>além</a:t>
                </a:r>
                <a:r>
                  <a:rPr lang="en-US" sz="1200" dirty="0">
                    <a:latin typeface="Quicksand" pitchFamily="2" charset="77"/>
                  </a:rPr>
                  <a:t> de </a:t>
                </a:r>
                <a:r>
                  <a:rPr lang="en-US" sz="1200" dirty="0" err="1">
                    <a:latin typeface="Quicksand" pitchFamily="2" charset="77"/>
                  </a:rPr>
                  <a:t>desenvolvedores</a:t>
                </a:r>
                <a:r>
                  <a:rPr lang="en-US" sz="1200" dirty="0">
                    <a:latin typeface="Quicksand" pitchFamily="2" charset="77"/>
                  </a:rPr>
                  <a:t> Kotlin, é </a:t>
                </a:r>
                <a:r>
                  <a:rPr lang="en-US" sz="1200" dirty="0" err="1">
                    <a:latin typeface="Quicksand" pitchFamily="2" charset="77"/>
                  </a:rPr>
                  <a:t>preciso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desenvolvedores</a:t>
                </a:r>
                <a:r>
                  <a:rPr lang="en-US" sz="1200" dirty="0">
                    <a:latin typeface="Quicksand" pitchFamily="2" charset="77"/>
                  </a:rPr>
                  <a:t> iOS e Android.</a:t>
                </a:r>
              </a:p>
              <a:p>
                <a:endParaRPr lang="pt-BR" sz="900" dirty="0">
                  <a:latin typeface="Quicksand" pitchFamily="2" charset="77"/>
                </a:endParaRPr>
              </a:p>
            </p:txBody>
          </p: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A8E0A7A8-A3B4-4FFD-8F2C-D25482177A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8547" y="2956773"/>
                <a:ext cx="64905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2056095B-60D9-4622-9B48-701F86A8B2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4872" y="3580098"/>
                <a:ext cx="638424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88AA41-8EF1-49C3-ACE3-34B41A8EAE97}"/>
                  </a:ext>
                </a:extLst>
              </p:cNvPr>
              <p:cNvSpPr txBox="1"/>
              <p:nvPr/>
            </p:nvSpPr>
            <p:spPr>
              <a:xfrm>
                <a:off x="4198547" y="2390122"/>
                <a:ext cx="50930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 err="1">
                    <a:latin typeface="Quicksand" pitchFamily="2" charset="77"/>
                  </a:rPr>
                  <a:t>Utitliza</a:t>
                </a:r>
                <a:r>
                  <a:rPr lang="en-US" sz="1200" dirty="0">
                    <a:latin typeface="Quicksand" pitchFamily="2" charset="77"/>
                  </a:rPr>
                  <a:t> o </a:t>
                </a:r>
                <a:r>
                  <a:rPr lang="en-US" sz="1200" dirty="0" err="1">
                    <a:latin typeface="Quicksand" pitchFamily="2" charset="77"/>
                  </a:rPr>
                  <a:t>componente</a:t>
                </a:r>
                <a:r>
                  <a:rPr lang="en-US" sz="1200" dirty="0">
                    <a:latin typeface="Quicksand" pitchFamily="2" charset="77"/>
                  </a:rPr>
                  <a:t> WebView </a:t>
                </a:r>
                <a:r>
                  <a:rPr lang="en-US" sz="1200" dirty="0" err="1">
                    <a:latin typeface="Quicksand" pitchFamily="2" charset="77"/>
                  </a:rPr>
                  <a:t>nativo</a:t>
                </a:r>
                <a:r>
                  <a:rPr lang="en-US" sz="1200" dirty="0">
                    <a:latin typeface="Quicksand" pitchFamily="2" charset="77"/>
                  </a:rPr>
                  <a:t> de </a:t>
                </a:r>
                <a:r>
                  <a:rPr lang="en-US" sz="1200" dirty="0" err="1">
                    <a:latin typeface="Quicksand" pitchFamily="2" charset="77"/>
                  </a:rPr>
                  <a:t>cada</a:t>
                </a:r>
                <a:r>
                  <a:rPr lang="en-US" sz="1200" dirty="0">
                    <a:latin typeface="Quicksand" pitchFamily="2" charset="77"/>
                  </a:rPr>
                  <a:t> </a:t>
                </a:r>
                <a:r>
                  <a:rPr lang="en-US" sz="1200" dirty="0" err="1">
                    <a:latin typeface="Quicksand" pitchFamily="2" charset="77"/>
                  </a:rPr>
                  <a:t>plataforma</a:t>
                </a:r>
                <a:r>
                  <a:rPr lang="en-US" sz="1200" dirty="0">
                    <a:latin typeface="Quicksand" pitchFamily="2" charset="77"/>
                  </a:rPr>
                  <a:t> (iOS: </a:t>
                </a:r>
                <a:r>
                  <a:rPr lang="en-US" sz="1200" dirty="0" err="1">
                    <a:latin typeface="Quicksand" pitchFamily="2" charset="77"/>
                  </a:rPr>
                  <a:t>WKWebView</a:t>
                </a:r>
                <a:r>
                  <a:rPr lang="en-US" sz="1200" dirty="0">
                    <a:latin typeface="Quicksand" pitchFamily="2" charset="77"/>
                  </a:rPr>
                  <a:t>, Android: WebView)</a:t>
                </a:r>
              </a:p>
              <a:p>
                <a:endParaRPr lang="pt-BR" sz="1200" dirty="0">
                  <a:latin typeface="Quicksand" pitchFamily="2" charset="77"/>
                </a:endParaRP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9580CF6-965A-4854-88F4-6F0FFFD9F85D}"/>
                  </a:ext>
                </a:extLst>
              </p:cNvPr>
              <p:cNvSpPr txBox="1"/>
              <p:nvPr/>
            </p:nvSpPr>
            <p:spPr>
              <a:xfrm>
                <a:off x="9822198" y="1969011"/>
                <a:ext cx="9718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200" dirty="0">
                    <a:solidFill>
                      <a:srgbClr val="7030A0"/>
                    </a:solidFill>
                    <a:latin typeface="Quicksand" pitchFamily="2" charset="0"/>
                  </a:rPr>
                  <a:t>Pontuação</a:t>
                </a: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33E03128-AB5A-48F2-ABB4-DC31990DCDBE}"/>
                  </a:ext>
                </a:extLst>
              </p:cNvPr>
              <p:cNvSpPr txBox="1"/>
              <p:nvPr/>
            </p:nvSpPr>
            <p:spPr>
              <a:xfrm>
                <a:off x="9982208" y="2551000"/>
                <a:ext cx="4491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t-BR" sz="1200" dirty="0">
                    <a:latin typeface="Quicksand" pitchFamily="2" charset="0"/>
                  </a:rPr>
                  <a:t>alto</a:t>
                </a:r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C4790155-A151-4029-BA93-17398B2E45BE}"/>
                  </a:ext>
                </a:extLst>
              </p:cNvPr>
              <p:cNvSpPr txBox="1"/>
              <p:nvPr/>
            </p:nvSpPr>
            <p:spPr>
              <a:xfrm>
                <a:off x="9913013" y="3128080"/>
                <a:ext cx="623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t-BR" sz="1200" dirty="0">
                    <a:latin typeface="Quicksand" pitchFamily="2" charset="0"/>
                  </a:rPr>
                  <a:t>médio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CB35F8C-FDC2-4A9E-A490-3D2CD0FFE8E9}"/>
                  </a:ext>
                </a:extLst>
              </p:cNvPr>
              <p:cNvSpPr txBox="1"/>
              <p:nvPr/>
            </p:nvSpPr>
            <p:spPr>
              <a:xfrm>
                <a:off x="9999074" y="3740469"/>
                <a:ext cx="4491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pt-BR" sz="1200" dirty="0">
                    <a:latin typeface="Quicksand" pitchFamily="2" charset="0"/>
                  </a:rPr>
                  <a:t>alto</a:t>
                </a:r>
              </a:p>
            </p:txBody>
          </p:sp>
        </p:grpSp>
      </p:grpSp>
      <p:sp>
        <p:nvSpPr>
          <p:cNvPr id="52" name="TextBox 2">
            <a:extLst>
              <a:ext uri="{FF2B5EF4-FFF2-40B4-BE49-F238E27FC236}">
                <a16:creationId xmlns:a16="http://schemas.microsoft.com/office/drawing/2014/main" id="{390DE5A7-DF95-424B-87F2-0C8F5E018E11}"/>
              </a:ext>
            </a:extLst>
          </p:cNvPr>
          <p:cNvSpPr txBox="1"/>
          <p:nvPr/>
        </p:nvSpPr>
        <p:spPr>
          <a:xfrm>
            <a:off x="312580" y="3785362"/>
            <a:ext cx="1133138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28650" lvl="1" indent="-171450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1200" b="1" dirty="0">
                <a:latin typeface="Quicksand" pitchFamily="2" charset="77"/>
              </a:rPr>
              <a:t> </a:t>
            </a:r>
            <a:r>
              <a:rPr lang="en-US" sz="1200" b="1" dirty="0" err="1">
                <a:latin typeface="Quicksand" pitchFamily="2" charset="77"/>
              </a:rPr>
              <a:t>Módularização</a:t>
            </a:r>
            <a:endParaRPr lang="pt-BR" sz="1200" b="1" dirty="0">
              <a:latin typeface="Quicksand" pitchFamily="2" charset="7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Quicksand Light" pitchFamily="2" charset="0"/>
              <a:ea typeface="+mn-lt"/>
              <a:cs typeface="+mn-lt"/>
            </a:endParaRP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8F439DA2-E45C-4964-BCBE-D0C5F0355F79}"/>
              </a:ext>
            </a:extLst>
          </p:cNvPr>
          <p:cNvCxnSpPr>
            <a:cxnSpLocks/>
          </p:cNvCxnSpPr>
          <p:nvPr/>
        </p:nvCxnSpPr>
        <p:spPr>
          <a:xfrm flipV="1">
            <a:off x="2195119" y="5394848"/>
            <a:ext cx="1488394" cy="1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C1F924BB-9CD9-4CC9-ADCC-1768667E7FF6}"/>
              </a:ext>
            </a:extLst>
          </p:cNvPr>
          <p:cNvCxnSpPr>
            <a:cxnSpLocks/>
          </p:cNvCxnSpPr>
          <p:nvPr/>
        </p:nvCxnSpPr>
        <p:spPr>
          <a:xfrm>
            <a:off x="2195119" y="6035712"/>
            <a:ext cx="15213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D32A558F-B571-4FF8-84FF-128E6B00DECB}"/>
              </a:ext>
            </a:extLst>
          </p:cNvPr>
          <p:cNvCxnSpPr>
            <a:cxnSpLocks/>
          </p:cNvCxnSpPr>
          <p:nvPr/>
        </p:nvCxnSpPr>
        <p:spPr>
          <a:xfrm flipV="1">
            <a:off x="2207449" y="6659124"/>
            <a:ext cx="8422193" cy="4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08F1C9EA-2AB4-4E20-BC11-DEBE1D12B0E4}"/>
              </a:ext>
            </a:extLst>
          </p:cNvPr>
          <p:cNvCxnSpPr>
            <a:cxnSpLocks/>
          </p:cNvCxnSpPr>
          <p:nvPr/>
        </p:nvCxnSpPr>
        <p:spPr>
          <a:xfrm>
            <a:off x="2123474" y="4764921"/>
            <a:ext cx="8452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4779EF9-CC81-4240-BD56-1222A81C25B3}"/>
              </a:ext>
            </a:extLst>
          </p:cNvPr>
          <p:cNvSpPr txBox="1"/>
          <p:nvPr/>
        </p:nvSpPr>
        <p:spPr>
          <a:xfrm>
            <a:off x="2207449" y="4411123"/>
            <a:ext cx="1773027" cy="49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200" dirty="0">
                <a:solidFill>
                  <a:srgbClr val="7030A0"/>
                </a:solidFill>
                <a:latin typeface="Quicksand" pitchFamily="2" charset="0"/>
              </a:rPr>
              <a:t>Plataforma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104EBE4-26F7-4350-9EB7-253712F545CA}"/>
              </a:ext>
            </a:extLst>
          </p:cNvPr>
          <p:cNvGrpSpPr/>
          <p:nvPr/>
        </p:nvGrpSpPr>
        <p:grpSpPr>
          <a:xfrm>
            <a:off x="2446056" y="4400220"/>
            <a:ext cx="8330450" cy="2158235"/>
            <a:chOff x="2382756" y="1946932"/>
            <a:chExt cx="8330450" cy="2158235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C403A19-D217-4ED4-B1CA-7F1690AE28AE}"/>
                </a:ext>
              </a:extLst>
            </p:cNvPr>
            <p:cNvSpPr txBox="1"/>
            <p:nvPr/>
          </p:nvSpPr>
          <p:spPr>
            <a:xfrm>
              <a:off x="2382756" y="2482040"/>
              <a:ext cx="12592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b="1" dirty="0" err="1">
                  <a:latin typeface="Quicksand" pitchFamily="2" charset="0"/>
                </a:rPr>
                <a:t>flutter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r>
                <a:rPr lang="pt-BR" sz="1200" b="1" dirty="0" err="1">
                  <a:latin typeface="Quicksand" pitchFamily="2" charset="0"/>
                </a:rPr>
                <a:t>reactive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endParaRPr lang="pt-BR" sz="1200" dirty="0">
                <a:latin typeface="Quicksand" pitchFamily="2" charset="0"/>
              </a:endParaRPr>
            </a:p>
            <a:p>
              <a:pPr algn="l"/>
              <a:r>
                <a:rPr lang="pt-BR" sz="1200" b="1" dirty="0" err="1">
                  <a:latin typeface="Quicksand" pitchFamily="2" charset="0"/>
                </a:rPr>
                <a:t>kotlin</a:t>
              </a:r>
              <a:r>
                <a:rPr lang="pt-BR" sz="1200" b="1" dirty="0">
                  <a:latin typeface="Quicksand" pitchFamily="2" charset="0"/>
                </a:rPr>
                <a:t> </a:t>
              </a:r>
              <a:r>
                <a:rPr lang="pt-BR" sz="1200" b="1" dirty="0" err="1">
                  <a:latin typeface="Quicksand" pitchFamily="2" charset="0"/>
                </a:rPr>
                <a:t>native</a:t>
              </a:r>
              <a:endParaRPr lang="pt-BR" sz="1200" b="1" dirty="0">
                <a:latin typeface="Quicksand" pitchFamily="2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DCBFF64C-3D6B-4222-8E01-D5FC8B108596}"/>
                </a:ext>
              </a:extLst>
            </p:cNvPr>
            <p:cNvSpPr txBox="1"/>
            <p:nvPr/>
          </p:nvSpPr>
          <p:spPr>
            <a:xfrm>
              <a:off x="4198547" y="1946932"/>
              <a:ext cx="2077470" cy="495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Considerações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58B93A5-0ED8-4075-B18A-D12C1121CCD0}"/>
                </a:ext>
              </a:extLst>
            </p:cNvPr>
            <p:cNvSpPr txBox="1"/>
            <p:nvPr/>
          </p:nvSpPr>
          <p:spPr>
            <a:xfrm>
              <a:off x="4263647" y="3089455"/>
              <a:ext cx="4936908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Quicksand" pitchFamily="2" charset="77"/>
                </a:rPr>
                <a:t>Suporte</a:t>
              </a:r>
              <a:r>
                <a:rPr lang="en-US" sz="1200" dirty="0">
                  <a:latin typeface="Quicksand" pitchFamily="2" charset="77"/>
                </a:rPr>
                <a:t> por </a:t>
              </a:r>
              <a:r>
                <a:rPr lang="en-US" sz="1200" dirty="0" err="1">
                  <a:latin typeface="Quicksand" pitchFamily="2" charset="77"/>
                </a:rPr>
                <a:t>padrão</a:t>
              </a:r>
              <a:r>
                <a:rPr lang="en-US" sz="1200" dirty="0">
                  <a:latin typeface="Quicksand" pitchFamily="2" charset="77"/>
                </a:rPr>
                <a:t> a </a:t>
              </a:r>
              <a:r>
                <a:rPr lang="en-US" sz="1200" dirty="0" err="1">
                  <a:latin typeface="Quicksand" pitchFamily="2" charset="77"/>
                </a:rPr>
                <a:t>modularização</a:t>
              </a:r>
              <a:endParaRPr lang="en-US" sz="1200" dirty="0">
                <a:latin typeface="Quicksand" pitchFamily="2" charset="77"/>
              </a:endParaRPr>
            </a:p>
            <a:p>
              <a:endParaRPr lang="pt-BR" sz="900" dirty="0">
                <a:latin typeface="Quicksand" pitchFamily="2" charset="77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DFA4EB0-953E-4E2A-B932-0DAD19909073}"/>
                </a:ext>
              </a:extLst>
            </p:cNvPr>
            <p:cNvSpPr txBox="1"/>
            <p:nvPr/>
          </p:nvSpPr>
          <p:spPr>
            <a:xfrm>
              <a:off x="4232630" y="3689669"/>
              <a:ext cx="505277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Quicksand" pitchFamily="2" charset="77"/>
                </a:rPr>
                <a:t>Suporte</a:t>
              </a:r>
              <a:r>
                <a:rPr lang="en-US" sz="1200" dirty="0">
                  <a:latin typeface="Quicksand" pitchFamily="2" charset="77"/>
                </a:rPr>
                <a:t> via </a:t>
              </a:r>
              <a:r>
                <a:rPr lang="en-US" sz="1200" dirty="0" err="1">
                  <a:latin typeface="Quicksand" pitchFamily="2" charset="77"/>
                </a:rPr>
                <a:t>graddle</a:t>
              </a:r>
              <a:r>
                <a:rPr lang="en-US" sz="1200" dirty="0">
                  <a:latin typeface="Quicksand" pitchFamily="2" charset="77"/>
                </a:rPr>
                <a:t> a </a:t>
              </a:r>
              <a:r>
                <a:rPr lang="en-US" sz="1200" dirty="0" err="1">
                  <a:latin typeface="Quicksand" pitchFamily="2" charset="77"/>
                </a:rPr>
                <a:t>modularização</a:t>
              </a:r>
              <a:endParaRPr lang="en-US" sz="1200" dirty="0">
                <a:latin typeface="Quicksand" pitchFamily="2" charset="77"/>
              </a:endParaRPr>
            </a:p>
            <a:p>
              <a:endParaRPr lang="pt-BR" sz="900" dirty="0">
                <a:latin typeface="Quicksand" pitchFamily="2" charset="77"/>
              </a:endParaRPr>
            </a:p>
          </p:txBody>
        </p: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5AB31E35-B05D-4DB0-BE10-C2FFD9909A50}"/>
                </a:ext>
              </a:extLst>
            </p:cNvPr>
            <p:cNvCxnSpPr>
              <a:cxnSpLocks/>
            </p:cNvCxnSpPr>
            <p:nvPr/>
          </p:nvCxnSpPr>
          <p:spPr>
            <a:xfrm>
              <a:off x="4198547" y="2956773"/>
              <a:ext cx="64905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8651F6E8-F0D3-44AB-AE57-F870ABAD82E1}"/>
                </a:ext>
              </a:extLst>
            </p:cNvPr>
            <p:cNvCxnSpPr>
              <a:cxnSpLocks/>
            </p:cNvCxnSpPr>
            <p:nvPr/>
          </p:nvCxnSpPr>
          <p:spPr>
            <a:xfrm>
              <a:off x="4304872" y="3580098"/>
              <a:ext cx="63842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F240A38D-FF04-4A53-A9D4-12D233E657DD}"/>
                </a:ext>
              </a:extLst>
            </p:cNvPr>
            <p:cNvSpPr txBox="1"/>
            <p:nvPr/>
          </p:nvSpPr>
          <p:spPr>
            <a:xfrm>
              <a:off x="3773042" y="2390942"/>
              <a:ext cx="5093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spcAft>
                  <a:spcPts val="1200"/>
                </a:spcAft>
              </a:pPr>
              <a:r>
                <a:rPr lang="pt-BR" sz="1200" dirty="0">
                  <a:latin typeface="Quicksand" pitchFamily="2" charset="77"/>
                </a:rPr>
                <a:t>Suporte por padrão à modularização e uso de código embarcado. </a:t>
              </a:r>
            </a:p>
          </p:txBody>
        </p:sp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1E677C10-6C6D-4D29-A9F1-0CF0B5D95D3F}"/>
                </a:ext>
              </a:extLst>
            </p:cNvPr>
            <p:cNvSpPr txBox="1"/>
            <p:nvPr/>
          </p:nvSpPr>
          <p:spPr>
            <a:xfrm>
              <a:off x="9741331" y="1981111"/>
              <a:ext cx="97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200" dirty="0">
                  <a:solidFill>
                    <a:srgbClr val="7030A0"/>
                  </a:solidFill>
                  <a:latin typeface="Quicksand" pitchFamily="2" charset="0"/>
                </a:rPr>
                <a:t>Pontuação</a:t>
              </a: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C7D4228B-6CB9-4269-816F-04D44A610F42}"/>
                </a:ext>
              </a:extLst>
            </p:cNvPr>
            <p:cNvSpPr txBox="1"/>
            <p:nvPr/>
          </p:nvSpPr>
          <p:spPr>
            <a:xfrm>
              <a:off x="9982208" y="2551000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alto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D609C612-AB3A-4D4F-9CD9-D9ADC68EFCFE}"/>
                </a:ext>
              </a:extLst>
            </p:cNvPr>
            <p:cNvSpPr txBox="1"/>
            <p:nvPr/>
          </p:nvSpPr>
          <p:spPr>
            <a:xfrm>
              <a:off x="9913013" y="3128080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médio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E9C6BB0B-5F64-44F2-A698-0DF7A6172DAD}"/>
                </a:ext>
              </a:extLst>
            </p:cNvPr>
            <p:cNvSpPr txBox="1"/>
            <p:nvPr/>
          </p:nvSpPr>
          <p:spPr>
            <a:xfrm>
              <a:off x="9999074" y="3740469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200" dirty="0">
                  <a:latin typeface="Quicksand" pitchFamily="2" charset="0"/>
                </a:rPr>
                <a:t>alto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159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8C307-3B7C-46B2-B04C-22A05895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das funcionalidades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59311-384E-41D6-AA22-4A71EBAF13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Esforço estimado considerando </a:t>
            </a:r>
            <a:r>
              <a:rPr lang="pt-BR" dirty="0" err="1"/>
              <a:t>Flutter</a:t>
            </a:r>
            <a:endParaRPr lang="pt-BR" dirty="0"/>
          </a:p>
        </p:txBody>
      </p:sp>
      <p:graphicFrame>
        <p:nvGraphicFramePr>
          <p:cNvPr id="29" name="Tabela 29">
            <a:extLst>
              <a:ext uri="{FF2B5EF4-FFF2-40B4-BE49-F238E27FC236}">
                <a16:creationId xmlns:a16="http://schemas.microsoft.com/office/drawing/2014/main" id="{24202742-60C7-4A92-BCF2-2B5D303F8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10931"/>
              </p:ext>
            </p:extLst>
          </p:nvPr>
        </p:nvGraphicFramePr>
        <p:xfrm>
          <a:off x="2032000" y="2418153"/>
          <a:ext cx="8128000" cy="303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415853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91539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Funcionalidade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Esforço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4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Carrossel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521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Saldo / Extrato / Gráfico de Utilização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26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Busca da</a:t>
                      </a:r>
                      <a:br>
                        <a:rPr lang="pt-BR" dirty="0"/>
                      </a:br>
                      <a:r>
                        <a:rPr lang="pt-BR" dirty="0"/>
                        <a:t>Rede Credenciada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4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Cartão Virtual /</a:t>
                      </a:r>
                      <a:br>
                        <a:rPr lang="pt-BR" dirty="0"/>
                      </a:br>
                      <a:r>
                        <a:rPr lang="pt-BR" dirty="0"/>
                        <a:t>Pagamento via QR </a:t>
                      </a:r>
                      <a:r>
                        <a:rPr lang="pt-BR" dirty="0" err="1"/>
                        <a:t>Code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8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Cadastro do usuário</a:t>
                      </a:r>
                      <a:br>
                        <a:rPr lang="pt-BR" dirty="0"/>
                      </a:br>
                      <a:r>
                        <a:rPr lang="pt-BR" dirty="0"/>
                        <a:t>(</a:t>
                      </a:r>
                      <a:r>
                        <a:rPr lang="pt-BR" dirty="0" err="1"/>
                        <a:t>Onboarding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9941"/>
                  </a:ext>
                </a:extLst>
              </a:tr>
            </a:tbl>
          </a:graphicData>
        </a:graphic>
      </p:graphicFrame>
      <p:sp>
        <p:nvSpPr>
          <p:cNvPr id="30" name="CaixaDeTexto 29">
            <a:extLst>
              <a:ext uri="{FF2B5EF4-FFF2-40B4-BE49-F238E27FC236}">
                <a16:creationId xmlns:a16="http://schemas.microsoft.com/office/drawing/2014/main" id="{D92215DE-EB7E-4C61-A48E-BF9535DDFD2A}"/>
              </a:ext>
            </a:extLst>
          </p:cNvPr>
          <p:cNvSpPr txBox="1"/>
          <p:nvPr/>
        </p:nvSpPr>
        <p:spPr>
          <a:xfrm rot="19853718">
            <a:off x="3009901" y="3741216"/>
            <a:ext cx="7023100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solidFill>
                  <a:srgbClr val="FF0000"/>
                </a:solidFill>
                <a:latin typeface="Quicksand Light" pitchFamily="2" charset="0"/>
              </a:rPr>
              <a:t>Vale a pena ????</a:t>
            </a:r>
          </a:p>
        </p:txBody>
      </p:sp>
    </p:spTree>
    <p:extLst>
      <p:ext uri="{BB962C8B-B14F-4D97-AF65-F5344CB8AC3E}">
        <p14:creationId xmlns:p14="http://schemas.microsoft.com/office/powerpoint/2010/main" val="276655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0A5A482-0305-4230-B977-A1F4ADA72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34201"/>
              </p:ext>
            </p:extLst>
          </p:nvPr>
        </p:nvGraphicFramePr>
        <p:xfrm>
          <a:off x="1086678" y="1434995"/>
          <a:ext cx="10304670" cy="512357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52335">
                  <a:extLst>
                    <a:ext uri="{9D8B030D-6E8A-4147-A177-3AD203B41FA5}">
                      <a16:colId xmlns:a16="http://schemas.microsoft.com/office/drawing/2014/main" val="3560747985"/>
                    </a:ext>
                  </a:extLst>
                </a:gridCol>
                <a:gridCol w="5152335">
                  <a:extLst>
                    <a:ext uri="{9D8B030D-6E8A-4147-A177-3AD203B41FA5}">
                      <a16:colId xmlns:a16="http://schemas.microsoft.com/office/drawing/2014/main" val="3915711457"/>
                    </a:ext>
                  </a:extLst>
                </a:gridCol>
              </a:tblGrid>
              <a:tr h="54900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Quicksand" pitchFamily="2" charset="0"/>
                        </a:rPr>
                        <a:t>Cross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Quicksand" pitchFamily="2" charset="0"/>
                        </a:rPr>
                        <a:t>Nativo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293593"/>
                  </a:ext>
                </a:extLst>
              </a:tr>
              <a:tr h="5490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>
                          <a:latin typeface="Quicksand Light" pitchFamily="2" charset="0"/>
                        </a:rPr>
                        <a:t>O desenvolvimento tende a ser mais genérico, não direcionado a uma plataforma especifica. </a:t>
                      </a:r>
                      <a:endParaRPr lang="pt-BR" sz="14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latin typeface="Quicksand Light" pitchFamily="2" charset="0"/>
                        </a:rPr>
                        <a:t>O desenvolvimento tende a ser mais direcionado à plataforma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331179"/>
                  </a:ext>
                </a:extLst>
              </a:tr>
              <a:tr h="5490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Base de código comum entre as plataformas, ou seja, o código único para rodar em iOS e Android.</a:t>
                      </a:r>
                      <a:endParaRPr lang="en-US" sz="14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Uma base de código entre aplicativos para a mesma plataforma.</a:t>
                      </a:r>
                      <a:endParaRPr lang="en-US" sz="14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680838"/>
                  </a:ext>
                </a:extLst>
              </a:tr>
              <a:tr h="5490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Tende a exigir maior esforço de desenvolvimento para não impactar perfórmance</a:t>
                      </a:r>
                      <a:endParaRPr lang="en-US" sz="140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Aplicativo tende a ser mais performático</a:t>
                      </a:r>
                      <a:endParaRPr lang="en-US" sz="14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699668"/>
                  </a:ext>
                </a:extLst>
              </a:tr>
              <a:tr h="6777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Exige maior esforço de desenvolvimento para que o comportamento do código (UI) seja mais próximo ao que o usuário da plataforma está acostumado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O App naturalmente tende a se comportar e aparentar o que o usuário da plataforma está acostumado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1490652"/>
                  </a:ext>
                </a:extLst>
              </a:tr>
              <a:tr h="5490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Custo de desenvolvimento tende a ser menor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Custo de desenvolvimento tende a ser maior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247745"/>
                  </a:ext>
                </a:extLst>
              </a:tr>
              <a:tr h="5490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Possível ambiente de desenvolvimento mais barato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Ambiente de desenvolvimento mais caro (iOS)</a:t>
                      </a:r>
                      <a:endParaRPr lang="en-US" sz="200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926595"/>
                  </a:ext>
                </a:extLst>
              </a:tr>
              <a:tr h="5490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Equipe de desenvolvimento mais genérico</a:t>
                      </a:r>
                      <a:endParaRPr lang="en-US" sz="20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Equipe de desenvolvimento mais específico, com tendência a ser segregado pela plataforma</a:t>
                      </a:r>
                      <a:endParaRPr lang="en-US" sz="20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45221"/>
                  </a:ext>
                </a:extLst>
              </a:tr>
              <a:tr h="54900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Novas features da plataforma dependem de implementação no Flutter</a:t>
                      </a:r>
                      <a:endParaRPr lang="en-US" sz="20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pt-BR" sz="1400" b="0" u="none" strike="noStrike" noProof="0">
                          <a:latin typeface="Quicksand Light" pitchFamily="2" charset="0"/>
                        </a:rPr>
                        <a:t>Novas features da plataforma estão naturalmente disponíveis</a:t>
                      </a:r>
                      <a:endParaRPr lang="en-US" sz="2000" dirty="0">
                        <a:latin typeface="Quicksand Ligh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276036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11BD3780-B853-4841-B617-063FB1FE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das tecnologia mobile </a:t>
            </a:r>
            <a:r>
              <a:rPr lang="pt-BR" dirty="0" err="1"/>
              <a:t>cross</a:t>
            </a:r>
            <a:r>
              <a:rPr lang="pt-BR" dirty="0"/>
              <a:t> plataforma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358B09C-62FA-44A8-AD71-C0857DA19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Comparação com Plataformas Nativas</a:t>
            </a:r>
          </a:p>
        </p:txBody>
      </p:sp>
    </p:spTree>
    <p:extLst>
      <p:ext uri="{BB962C8B-B14F-4D97-AF65-F5344CB8AC3E}">
        <p14:creationId xmlns:p14="http://schemas.microsoft.com/office/powerpoint/2010/main" val="1432384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156D1-7C24-4CB5-A024-AA061736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Decisões arquiteturais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E2D15D-7CD5-4B40-B83F-C7ADA530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07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F146FB9-BBA2-4C4C-88FF-A5459D27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E64ED84-A449-4E04-9FAD-6FC808C94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890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408B8-AC77-4C5F-A2C3-E3B3012A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Arquitetura proposta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2A1576-C710-44BB-A9F4-90F1B9DF4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0" indent="-342900" algn="l">
              <a:buFont typeface="Arial" panose="020B0604020202020204" pitchFamily="34" charset="0"/>
              <a:buChar char="•"/>
            </a:pPr>
            <a:r>
              <a:rPr lang="pt-BR" dirty="0"/>
              <a:t>Visão geral de arquitetura</a:t>
            </a:r>
          </a:p>
          <a:p>
            <a:pPr marL="1079500" indent="-342900" algn="l">
              <a:buFont typeface="Arial" panose="020B0604020202020204" pitchFamily="34" charset="0"/>
              <a:buChar char="•"/>
            </a:pPr>
            <a:r>
              <a:rPr lang="pt-BR" dirty="0"/>
              <a:t>Decisões arquiteturais</a:t>
            </a:r>
          </a:p>
          <a:p>
            <a:pPr marL="1079500" indent="-342900" algn="l">
              <a:buFont typeface="Arial" panose="020B0604020202020204" pitchFamily="34" charset="0"/>
              <a:buChar char="•"/>
            </a:pPr>
            <a:r>
              <a:rPr lang="pt-BR" dirty="0"/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1963913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16559-2A4D-4913-9E4C-4309CEE1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de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832669-E6FA-4F47-A894-E3A2E3DC4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266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C5722E-0D8E-4C08-AB55-67FB29236CBF}"/>
              </a:ext>
            </a:extLst>
          </p:cNvPr>
          <p:cNvSpPr/>
          <p:nvPr/>
        </p:nvSpPr>
        <p:spPr>
          <a:xfrm>
            <a:off x="4186990" y="1423030"/>
            <a:ext cx="3304673" cy="3393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270CE7-370E-448D-96FB-31EF5F345435}"/>
              </a:ext>
            </a:extLst>
          </p:cNvPr>
          <p:cNvSpPr/>
          <p:nvPr/>
        </p:nvSpPr>
        <p:spPr>
          <a:xfrm>
            <a:off x="485136" y="5009770"/>
            <a:ext cx="10732167" cy="181886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AE2FFA7-A3E0-47DC-8E31-9C84D706A779}"/>
              </a:ext>
            </a:extLst>
          </p:cNvPr>
          <p:cNvSpPr/>
          <p:nvPr/>
        </p:nvSpPr>
        <p:spPr>
          <a:xfrm>
            <a:off x="4451681" y="5265885"/>
            <a:ext cx="2775600" cy="48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 Host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0FAA724-284E-4C25-93EC-AFF88D985667}"/>
              </a:ext>
            </a:extLst>
          </p:cNvPr>
          <p:cNvSpPr/>
          <p:nvPr/>
        </p:nvSpPr>
        <p:spPr>
          <a:xfrm>
            <a:off x="4381345" y="1597665"/>
            <a:ext cx="2916000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UI/UX Design System VR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78CAF65-214A-4754-A648-607B8826AE54}"/>
              </a:ext>
            </a:extLst>
          </p:cNvPr>
          <p:cNvSpPr/>
          <p:nvPr/>
        </p:nvSpPr>
        <p:spPr>
          <a:xfrm>
            <a:off x="4381345" y="2859456"/>
            <a:ext cx="2916000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Módulo Mobile Referência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660E033-C5B0-4898-BFCA-B008C5977B8A}"/>
              </a:ext>
            </a:extLst>
          </p:cNvPr>
          <p:cNvSpPr/>
          <p:nvPr/>
        </p:nvSpPr>
        <p:spPr>
          <a:xfrm>
            <a:off x="4381345" y="4101217"/>
            <a:ext cx="2916000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SDK Parceiros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0C7D05-F967-43E5-86D5-4D15B0582BE5}"/>
              </a:ext>
            </a:extLst>
          </p:cNvPr>
          <p:cNvSpPr/>
          <p:nvPr/>
        </p:nvSpPr>
        <p:spPr>
          <a:xfrm>
            <a:off x="8775031" y="1430271"/>
            <a:ext cx="1796715" cy="9648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0272EEC-FBC9-4CD9-BC22-6BB0FD5AEFEA}"/>
              </a:ext>
            </a:extLst>
          </p:cNvPr>
          <p:cNvSpPr/>
          <p:nvPr/>
        </p:nvSpPr>
        <p:spPr>
          <a:xfrm>
            <a:off x="8775033" y="2646947"/>
            <a:ext cx="1796715" cy="96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52545-AF96-45C2-BB85-6D96450E4078}"/>
              </a:ext>
            </a:extLst>
          </p:cNvPr>
          <p:cNvSpPr/>
          <p:nvPr/>
        </p:nvSpPr>
        <p:spPr>
          <a:xfrm>
            <a:off x="8775031" y="3892571"/>
            <a:ext cx="1796715" cy="96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F42D9D5-740D-4C4E-B23E-F4F8213E0A7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526925" y="1912720"/>
            <a:ext cx="1248106" cy="163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E002D11-89DC-454F-9476-861E6B49FBE7}"/>
              </a:ext>
            </a:extLst>
          </p:cNvPr>
          <p:cNvCxnSpPr>
            <a:cxnSpLocks/>
          </p:cNvCxnSpPr>
          <p:nvPr/>
        </p:nvCxnSpPr>
        <p:spPr>
          <a:xfrm>
            <a:off x="7491658" y="3244517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F2C3002-1C97-4D9C-92A4-F3CB93CF0C65}"/>
              </a:ext>
            </a:extLst>
          </p:cNvPr>
          <p:cNvCxnSpPr>
            <a:cxnSpLocks/>
          </p:cNvCxnSpPr>
          <p:nvPr/>
        </p:nvCxnSpPr>
        <p:spPr>
          <a:xfrm>
            <a:off x="7489987" y="4383731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3CFF07A-B7FB-4C35-9ADA-D30E32AB1833}"/>
              </a:ext>
            </a:extLst>
          </p:cNvPr>
          <p:cNvSpPr txBox="1"/>
          <p:nvPr/>
        </p:nvSpPr>
        <p:spPr>
          <a:xfrm>
            <a:off x="8773362" y="1436633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CFA735-5409-4DB8-9D3C-B744526165FC}"/>
              </a:ext>
            </a:extLst>
          </p:cNvPr>
          <p:cNvSpPr/>
          <p:nvPr/>
        </p:nvSpPr>
        <p:spPr>
          <a:xfrm>
            <a:off x="8863261" y="1880059"/>
            <a:ext cx="1652339" cy="35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Conta Digital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AE52C5D-1F1B-4641-BB6A-64BC5B4A1C80}"/>
              </a:ext>
            </a:extLst>
          </p:cNvPr>
          <p:cNvSpPr/>
          <p:nvPr/>
        </p:nvSpPr>
        <p:spPr>
          <a:xfrm>
            <a:off x="8847220" y="3027947"/>
            <a:ext cx="1652339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Marketing </a:t>
            </a:r>
            <a:r>
              <a:rPr lang="pt-BR" sz="1600" dirty="0" err="1">
                <a:solidFill>
                  <a:schemeClr val="tx1"/>
                </a:solidFill>
              </a:rPr>
              <a:t>Place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B06F19-9904-4820-8BE9-04C8A6CF3142}"/>
              </a:ext>
            </a:extLst>
          </p:cNvPr>
          <p:cNvSpPr txBox="1"/>
          <p:nvPr/>
        </p:nvSpPr>
        <p:spPr>
          <a:xfrm>
            <a:off x="8775032" y="263655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B94346D-3B67-46FB-8217-20EA3F04442C}"/>
              </a:ext>
            </a:extLst>
          </p:cNvPr>
          <p:cNvSpPr txBox="1"/>
          <p:nvPr/>
        </p:nvSpPr>
        <p:spPr>
          <a:xfrm>
            <a:off x="8775029" y="389384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29601B-FC05-4F92-A781-A04EAB045E06}"/>
              </a:ext>
            </a:extLst>
          </p:cNvPr>
          <p:cNvSpPr/>
          <p:nvPr/>
        </p:nvSpPr>
        <p:spPr>
          <a:xfrm>
            <a:off x="8847218" y="4323702"/>
            <a:ext cx="1652339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Mais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16A5DCE-4BBB-41A3-B7C5-91CB475A8CB7}"/>
              </a:ext>
            </a:extLst>
          </p:cNvPr>
          <p:cNvCxnSpPr>
            <a:cxnSpLocks/>
          </p:cNvCxnSpPr>
          <p:nvPr/>
        </p:nvCxnSpPr>
        <p:spPr>
          <a:xfrm>
            <a:off x="2797961" y="4247874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438AC0B-DA5B-485D-ACE1-78E8E3BDDD8B}"/>
              </a:ext>
            </a:extLst>
          </p:cNvPr>
          <p:cNvCxnSpPr>
            <a:cxnSpLocks/>
          </p:cNvCxnSpPr>
          <p:nvPr/>
        </p:nvCxnSpPr>
        <p:spPr>
          <a:xfrm>
            <a:off x="2797961" y="4387153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325B027-824E-4301-9BEE-8512D0D557A2}"/>
              </a:ext>
            </a:extLst>
          </p:cNvPr>
          <p:cNvCxnSpPr>
            <a:cxnSpLocks/>
          </p:cNvCxnSpPr>
          <p:nvPr/>
        </p:nvCxnSpPr>
        <p:spPr>
          <a:xfrm>
            <a:off x="2797961" y="4539553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97721548-0F95-4D5B-B8DF-D3FE1757DD37}"/>
              </a:ext>
            </a:extLst>
          </p:cNvPr>
          <p:cNvSpPr/>
          <p:nvPr/>
        </p:nvSpPr>
        <p:spPr>
          <a:xfrm>
            <a:off x="487907" y="4116441"/>
            <a:ext cx="2165675" cy="57586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412A026-F7E2-44DF-9C92-864106696F17}"/>
              </a:ext>
            </a:extLst>
          </p:cNvPr>
          <p:cNvSpPr txBox="1"/>
          <p:nvPr/>
        </p:nvSpPr>
        <p:spPr>
          <a:xfrm>
            <a:off x="561475" y="4152899"/>
            <a:ext cx="190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SDK 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Firebase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, 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Dynatrace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 ,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idWall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, etc..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3E6401F-2509-4C94-A839-D8AFC6A59C9D}"/>
              </a:ext>
            </a:extLst>
          </p:cNvPr>
          <p:cNvSpPr/>
          <p:nvPr/>
        </p:nvSpPr>
        <p:spPr>
          <a:xfrm>
            <a:off x="4381345" y="3473126"/>
            <a:ext cx="2916000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Integrador </a:t>
            </a:r>
            <a:r>
              <a:rPr lang="pt-BR" sz="1600" dirty="0" err="1">
                <a:solidFill>
                  <a:schemeClr val="tx1"/>
                </a:solidFill>
              </a:rPr>
              <a:t>WebView</a:t>
            </a:r>
            <a:endParaRPr lang="pt-BR" sz="1600" dirty="0">
              <a:solidFill>
                <a:schemeClr val="tx1"/>
              </a:solidFill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9F961B74-59F6-4D68-8734-D43D6C0319F0}"/>
              </a:ext>
            </a:extLst>
          </p:cNvPr>
          <p:cNvCxnSpPr>
            <a:cxnSpLocks/>
          </p:cNvCxnSpPr>
          <p:nvPr/>
        </p:nvCxnSpPr>
        <p:spPr>
          <a:xfrm>
            <a:off x="2797961" y="3613252"/>
            <a:ext cx="128337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D0E62606-E7B3-4C6F-87A9-0B3A5570E81A}"/>
              </a:ext>
            </a:extLst>
          </p:cNvPr>
          <p:cNvSpPr/>
          <p:nvPr/>
        </p:nvSpPr>
        <p:spPr>
          <a:xfrm>
            <a:off x="526632" y="3296144"/>
            <a:ext cx="2165675" cy="57586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40DC43E-06EC-406C-98F3-74429C035D74}"/>
              </a:ext>
            </a:extLst>
          </p:cNvPr>
          <p:cNvSpPr txBox="1"/>
          <p:nvPr/>
        </p:nvSpPr>
        <p:spPr>
          <a:xfrm>
            <a:off x="485136" y="3296144"/>
            <a:ext cx="190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Mini App Parceiro </a:t>
            </a:r>
            <a:br>
              <a:rPr lang="pt-BR" sz="1200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html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/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javascript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)</a:t>
            </a: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id="{9BB2B1D1-EC55-4008-AE05-6C130ED1B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555069"/>
              </p:ext>
            </p:extLst>
          </p:nvPr>
        </p:nvGraphicFramePr>
        <p:xfrm>
          <a:off x="1187115" y="6031868"/>
          <a:ext cx="9817769" cy="46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7" name="Título 36">
            <a:extLst>
              <a:ext uri="{FF2B5EF4-FFF2-40B4-BE49-F238E27FC236}">
                <a16:creationId xmlns:a16="http://schemas.microsoft.com/office/drawing/2014/main" id="{615D1589-6290-45E2-B18A-CF5EC6C2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483"/>
            <a:ext cx="9144000" cy="454025"/>
          </a:xfrm>
        </p:spPr>
        <p:txBody>
          <a:bodyPr/>
          <a:lstStyle/>
          <a:p>
            <a:r>
              <a:rPr lang="pt-BR" dirty="0"/>
              <a:t>Macro Arquitetura Mobile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E1120AC-4123-45B6-946B-789A5BACB5AB}"/>
              </a:ext>
            </a:extLst>
          </p:cNvPr>
          <p:cNvSpPr/>
          <p:nvPr/>
        </p:nvSpPr>
        <p:spPr>
          <a:xfrm>
            <a:off x="4381345" y="2221461"/>
            <a:ext cx="2916000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White-</a:t>
            </a:r>
            <a:r>
              <a:rPr lang="pt-BR" sz="1600" dirty="0" err="1">
                <a:solidFill>
                  <a:schemeClr val="tx1"/>
                </a:solidFill>
              </a:rPr>
              <a:t>Label</a:t>
            </a:r>
            <a:r>
              <a:rPr lang="pt-BR" sz="1600" dirty="0">
                <a:solidFill>
                  <a:schemeClr val="tx1"/>
                </a:solidFill>
              </a:rPr>
              <a:t> (</a:t>
            </a:r>
            <a:r>
              <a:rPr lang="pt-BR" sz="1600" dirty="0" err="1">
                <a:solidFill>
                  <a:schemeClr val="tx1"/>
                </a:solidFill>
              </a:rPr>
              <a:t>Flavor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and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Schema</a:t>
            </a:r>
            <a:r>
              <a:rPr lang="pt-BR" sz="16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303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6229F31-C427-4F6A-A42A-31ACF0E5AF14}"/>
              </a:ext>
            </a:extLst>
          </p:cNvPr>
          <p:cNvSpPr txBox="1"/>
          <p:nvPr/>
        </p:nvSpPr>
        <p:spPr>
          <a:xfrm>
            <a:off x="620255" y="4996273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Container mobile</a:t>
            </a:r>
          </a:p>
        </p:txBody>
      </p:sp>
      <p:sp>
        <p:nvSpPr>
          <p:cNvPr id="37" name="Título 36">
            <a:extLst>
              <a:ext uri="{FF2B5EF4-FFF2-40B4-BE49-F238E27FC236}">
                <a16:creationId xmlns:a16="http://schemas.microsoft.com/office/drawing/2014/main" id="{615D1589-6290-45E2-B18A-CF5EC6C2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1483"/>
            <a:ext cx="9144000" cy="454025"/>
          </a:xfrm>
        </p:spPr>
        <p:txBody>
          <a:bodyPr/>
          <a:lstStyle/>
          <a:p>
            <a:r>
              <a:rPr lang="pt-BR" dirty="0"/>
              <a:t>Macro Arquitetura Mobile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C5722E-0D8E-4C08-AB55-67FB29236CBF}"/>
              </a:ext>
            </a:extLst>
          </p:cNvPr>
          <p:cNvSpPr/>
          <p:nvPr/>
        </p:nvSpPr>
        <p:spPr>
          <a:xfrm>
            <a:off x="2598682" y="1791628"/>
            <a:ext cx="6509884" cy="4783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B06F19-9904-4820-8BE9-04C8A6CF3142}"/>
              </a:ext>
            </a:extLst>
          </p:cNvPr>
          <p:cNvSpPr txBox="1"/>
          <p:nvPr/>
        </p:nvSpPr>
        <p:spPr>
          <a:xfrm>
            <a:off x="2597015" y="5529724"/>
            <a:ext cx="3584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Plataforma da funcionalidade nativa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E30023-7B9F-43D4-8007-54970D2F0FC9}"/>
              </a:ext>
            </a:extLst>
          </p:cNvPr>
          <p:cNvSpPr/>
          <p:nvPr/>
        </p:nvSpPr>
        <p:spPr>
          <a:xfrm>
            <a:off x="2705831" y="5834125"/>
            <a:ext cx="628221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208BDA-D921-44C6-B618-A3786EFE85B3}"/>
              </a:ext>
            </a:extLst>
          </p:cNvPr>
          <p:cNvSpPr/>
          <p:nvPr/>
        </p:nvSpPr>
        <p:spPr>
          <a:xfrm>
            <a:off x="4365254" y="6045963"/>
            <a:ext cx="1080000" cy="30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Storage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406B5D0B-E2A0-410D-8594-951D877B41B5}"/>
              </a:ext>
            </a:extLst>
          </p:cNvPr>
          <p:cNvSpPr/>
          <p:nvPr/>
        </p:nvSpPr>
        <p:spPr>
          <a:xfrm>
            <a:off x="2831332" y="6047586"/>
            <a:ext cx="1080000" cy="304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Camera</a:t>
            </a:r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DADB4C-44F8-47C4-8243-0FB3E9E85E57}"/>
              </a:ext>
            </a:extLst>
          </p:cNvPr>
          <p:cNvSpPr/>
          <p:nvPr/>
        </p:nvSpPr>
        <p:spPr>
          <a:xfrm>
            <a:off x="2709052" y="4325852"/>
            <a:ext cx="2950705" cy="11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D34444F-1A3E-4E53-B447-3F35993EA1E9}"/>
              </a:ext>
            </a:extLst>
          </p:cNvPr>
          <p:cNvSpPr txBox="1"/>
          <p:nvPr/>
        </p:nvSpPr>
        <p:spPr>
          <a:xfrm>
            <a:off x="2667124" y="4011601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SDK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5FB6FA6-508C-42DE-8781-E9191B2264A3}"/>
              </a:ext>
            </a:extLst>
          </p:cNvPr>
          <p:cNvSpPr/>
          <p:nvPr/>
        </p:nvSpPr>
        <p:spPr>
          <a:xfrm>
            <a:off x="6113276" y="6046857"/>
            <a:ext cx="1312539" cy="30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Biometria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0DD08BB-ACBC-4DE7-AD03-5EDB93B1F6A6}"/>
              </a:ext>
            </a:extLst>
          </p:cNvPr>
          <p:cNvSpPr/>
          <p:nvPr/>
        </p:nvSpPr>
        <p:spPr>
          <a:xfrm>
            <a:off x="7758759" y="6047586"/>
            <a:ext cx="1080000" cy="30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GPS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1AEC46F6-629E-438D-9421-FA770A1E5E34}"/>
              </a:ext>
            </a:extLst>
          </p:cNvPr>
          <p:cNvSpPr/>
          <p:nvPr/>
        </p:nvSpPr>
        <p:spPr>
          <a:xfrm>
            <a:off x="2799039" y="5025825"/>
            <a:ext cx="1328874" cy="38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IdWall</a:t>
            </a:r>
            <a:endParaRPr lang="pt-BR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15F7A35-41CF-4987-8DA5-980BCCDE1A78}"/>
              </a:ext>
            </a:extLst>
          </p:cNvPr>
          <p:cNvSpPr/>
          <p:nvPr/>
        </p:nvSpPr>
        <p:spPr>
          <a:xfrm>
            <a:off x="3493639" y="4502738"/>
            <a:ext cx="1328874" cy="38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Firebase</a:t>
            </a:r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2D59267-2585-475F-AE2B-6E16527A59F9}"/>
              </a:ext>
            </a:extLst>
          </p:cNvPr>
          <p:cNvSpPr/>
          <p:nvPr/>
        </p:nvSpPr>
        <p:spPr>
          <a:xfrm>
            <a:off x="4240817" y="5010620"/>
            <a:ext cx="1328874" cy="38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Dynatracer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16D3768-2B4E-4089-B8E0-BAB4D47C70B8}"/>
              </a:ext>
            </a:extLst>
          </p:cNvPr>
          <p:cNvSpPr txBox="1"/>
          <p:nvPr/>
        </p:nvSpPr>
        <p:spPr>
          <a:xfrm>
            <a:off x="5240415" y="6534339"/>
            <a:ext cx="1408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600" dirty="0">
                <a:latin typeface="Quicksand Light" pitchFamily="2" charset="0"/>
              </a:rPr>
              <a:t>Aplicação Host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5DE0FBBE-C525-4845-BB44-564FD15CEB9E}"/>
              </a:ext>
            </a:extLst>
          </p:cNvPr>
          <p:cNvSpPr/>
          <p:nvPr/>
        </p:nvSpPr>
        <p:spPr>
          <a:xfrm>
            <a:off x="2717608" y="3316316"/>
            <a:ext cx="6307166" cy="65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41944D5-F7FD-472F-ABA9-F07C5C49105D}"/>
              </a:ext>
            </a:extLst>
          </p:cNvPr>
          <p:cNvSpPr txBox="1"/>
          <p:nvPr/>
        </p:nvSpPr>
        <p:spPr>
          <a:xfrm>
            <a:off x="2626608" y="2954571"/>
            <a:ext cx="250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Communation</a:t>
            </a:r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Channel</a:t>
            </a:r>
            <a:endParaRPr lang="pt-BR" sz="1600" dirty="0">
              <a:solidFill>
                <a:schemeClr val="bg1"/>
              </a:solidFill>
              <a:latin typeface="Quicksand" pitchFamily="2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2C0FD279-A3AD-48B9-9A27-DCA395BA06AE}"/>
              </a:ext>
            </a:extLst>
          </p:cNvPr>
          <p:cNvSpPr/>
          <p:nvPr/>
        </p:nvSpPr>
        <p:spPr>
          <a:xfrm>
            <a:off x="2986808" y="3416049"/>
            <a:ext cx="2091590" cy="41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Bridge JS</a:t>
            </a: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CB3117F4-9A3D-4E84-9B21-539B4E99CC29}"/>
              </a:ext>
            </a:extLst>
          </p:cNvPr>
          <p:cNvSpPr/>
          <p:nvPr/>
        </p:nvSpPr>
        <p:spPr>
          <a:xfrm>
            <a:off x="6582767" y="3412100"/>
            <a:ext cx="2091590" cy="414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Módulos </a:t>
            </a:r>
            <a:r>
              <a:rPr lang="pt-BR" dirty="0" err="1"/>
              <a:t>Wrappers</a:t>
            </a:r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3D2CEBC-646D-441F-A09D-DB866075F05D}"/>
              </a:ext>
            </a:extLst>
          </p:cNvPr>
          <p:cNvSpPr txBox="1"/>
          <p:nvPr/>
        </p:nvSpPr>
        <p:spPr>
          <a:xfrm>
            <a:off x="5975861" y="4016968"/>
            <a:ext cx="257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Core </a:t>
            </a:r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Bussines</a:t>
            </a:r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 Domain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7C37D288-B6E0-42E6-9123-2A3D432987DF}"/>
              </a:ext>
            </a:extLst>
          </p:cNvPr>
          <p:cNvSpPr/>
          <p:nvPr/>
        </p:nvSpPr>
        <p:spPr>
          <a:xfrm>
            <a:off x="6066861" y="4317894"/>
            <a:ext cx="2950705" cy="1157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AB7D09CB-0DD7-4609-8F98-B4CDDF665331}"/>
              </a:ext>
            </a:extLst>
          </p:cNvPr>
          <p:cNvSpPr/>
          <p:nvPr/>
        </p:nvSpPr>
        <p:spPr>
          <a:xfrm>
            <a:off x="6148580" y="4991749"/>
            <a:ext cx="1328874" cy="38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Extrato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21667DE-9E26-479C-B3DB-15A275160082}"/>
              </a:ext>
            </a:extLst>
          </p:cNvPr>
          <p:cNvSpPr/>
          <p:nvPr/>
        </p:nvSpPr>
        <p:spPr>
          <a:xfrm>
            <a:off x="6961818" y="4508781"/>
            <a:ext cx="1328874" cy="38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Saldo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864CB11E-2273-45AE-9C9F-7A2826F615A8}"/>
              </a:ext>
            </a:extLst>
          </p:cNvPr>
          <p:cNvSpPr/>
          <p:nvPr/>
        </p:nvSpPr>
        <p:spPr>
          <a:xfrm>
            <a:off x="7612257" y="5005947"/>
            <a:ext cx="1328874" cy="38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/>
              <a:t>Rede credenciada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19A83E4-D6B2-441C-9DAF-0710C0F3652E}"/>
              </a:ext>
            </a:extLst>
          </p:cNvPr>
          <p:cNvSpPr/>
          <p:nvPr/>
        </p:nvSpPr>
        <p:spPr>
          <a:xfrm>
            <a:off x="2607943" y="1349519"/>
            <a:ext cx="6509883" cy="409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3857DA00-0DD4-4982-8452-620D86572B7D}"/>
              </a:ext>
            </a:extLst>
          </p:cNvPr>
          <p:cNvSpPr txBox="1"/>
          <p:nvPr/>
        </p:nvSpPr>
        <p:spPr>
          <a:xfrm>
            <a:off x="2533609" y="1323762"/>
            <a:ext cx="654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 </a:t>
            </a:r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Flavour</a:t>
            </a:r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 e </a:t>
            </a:r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Schema</a:t>
            </a:r>
            <a:r>
              <a:rPr lang="pt-BR" sz="1600" dirty="0">
                <a:solidFill>
                  <a:schemeClr val="bg1"/>
                </a:solidFill>
                <a:latin typeface="Quicksand" pitchFamily="2" charset="0"/>
              </a:rPr>
              <a:t>  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24E29A1-8E1F-4567-B96E-2BFC2B3B6FCD}"/>
              </a:ext>
            </a:extLst>
          </p:cNvPr>
          <p:cNvSpPr txBox="1"/>
          <p:nvPr/>
        </p:nvSpPr>
        <p:spPr>
          <a:xfrm>
            <a:off x="2683896" y="1791628"/>
            <a:ext cx="625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chemeClr val="bg1"/>
                </a:solidFill>
                <a:latin typeface="Quicksand" pitchFamily="2" charset="0"/>
              </a:rPr>
              <a:t>View</a:t>
            </a:r>
            <a:endParaRPr lang="pt-BR" sz="1600" dirty="0">
              <a:solidFill>
                <a:schemeClr val="bg1"/>
              </a:solidFill>
              <a:latin typeface="Quicksand" pitchFamily="2" charset="0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578FEEB8-9A02-4102-9789-15819F8A53E1}"/>
              </a:ext>
            </a:extLst>
          </p:cNvPr>
          <p:cNvSpPr/>
          <p:nvPr/>
        </p:nvSpPr>
        <p:spPr>
          <a:xfrm>
            <a:off x="2724840" y="2195997"/>
            <a:ext cx="6220735" cy="65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C9BB4B38-2739-4B2F-80A9-6E5F08B88F3E}"/>
              </a:ext>
            </a:extLst>
          </p:cNvPr>
          <p:cNvSpPr/>
          <p:nvPr/>
        </p:nvSpPr>
        <p:spPr>
          <a:xfrm>
            <a:off x="2883641" y="2297524"/>
            <a:ext cx="1674000" cy="41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Splash</a:t>
            </a:r>
            <a:endParaRPr lang="pt-BR" dirty="0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9D41B0EC-0A9F-4BDC-9639-4BF353AB4957}"/>
              </a:ext>
            </a:extLst>
          </p:cNvPr>
          <p:cNvSpPr/>
          <p:nvPr/>
        </p:nvSpPr>
        <p:spPr>
          <a:xfrm>
            <a:off x="4998207" y="2317391"/>
            <a:ext cx="1674000" cy="41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Home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2C89C771-E870-4A4B-86D0-EA62441EDC30}"/>
              </a:ext>
            </a:extLst>
          </p:cNvPr>
          <p:cNvSpPr/>
          <p:nvPr/>
        </p:nvSpPr>
        <p:spPr>
          <a:xfrm>
            <a:off x="7212488" y="2316050"/>
            <a:ext cx="1673705" cy="41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Menu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C60C9844-39A8-4BE7-9EB9-4E027549C741}"/>
              </a:ext>
            </a:extLst>
          </p:cNvPr>
          <p:cNvSpPr/>
          <p:nvPr/>
        </p:nvSpPr>
        <p:spPr>
          <a:xfrm>
            <a:off x="10071889" y="1905593"/>
            <a:ext cx="1796715" cy="9648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5A030B32-875D-4D43-A526-E5DDD51D897B}"/>
              </a:ext>
            </a:extLst>
          </p:cNvPr>
          <p:cNvSpPr/>
          <p:nvPr/>
        </p:nvSpPr>
        <p:spPr>
          <a:xfrm>
            <a:off x="10071891" y="3122269"/>
            <a:ext cx="1796715" cy="96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2638F61B-CEC9-4CFA-ADDC-5F3431A256F6}"/>
              </a:ext>
            </a:extLst>
          </p:cNvPr>
          <p:cNvSpPr/>
          <p:nvPr/>
        </p:nvSpPr>
        <p:spPr>
          <a:xfrm>
            <a:off x="10071889" y="4367893"/>
            <a:ext cx="1796715" cy="9648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14AF6AC1-A6D8-47AA-BE6C-6B8F3D8DD7EE}"/>
              </a:ext>
            </a:extLst>
          </p:cNvPr>
          <p:cNvCxnSpPr>
            <a:cxnSpLocks/>
            <a:stCxn id="51" idx="3"/>
            <a:endCxn id="68" idx="1"/>
          </p:cNvCxnSpPr>
          <p:nvPr/>
        </p:nvCxnSpPr>
        <p:spPr>
          <a:xfrm flipV="1">
            <a:off x="8674357" y="2388042"/>
            <a:ext cx="1397532" cy="12311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F2D7BF0-25D5-4995-885D-B205BE238BDC}"/>
              </a:ext>
            </a:extLst>
          </p:cNvPr>
          <p:cNvCxnSpPr>
            <a:cxnSpLocks/>
            <a:stCxn id="51" idx="3"/>
            <a:endCxn id="69" idx="1"/>
          </p:cNvCxnSpPr>
          <p:nvPr/>
        </p:nvCxnSpPr>
        <p:spPr>
          <a:xfrm flipV="1">
            <a:off x="8674357" y="3604669"/>
            <a:ext cx="1397534" cy="145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981AFC21-1F2F-4933-814F-A1C460F87C51}"/>
              </a:ext>
            </a:extLst>
          </p:cNvPr>
          <p:cNvCxnSpPr>
            <a:cxnSpLocks/>
            <a:stCxn id="51" idx="3"/>
            <a:endCxn id="70" idx="1"/>
          </p:cNvCxnSpPr>
          <p:nvPr/>
        </p:nvCxnSpPr>
        <p:spPr>
          <a:xfrm>
            <a:off x="8674357" y="3619207"/>
            <a:ext cx="1397532" cy="12310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89F2C5B-9083-43B5-8742-CE321A8E1A90}"/>
              </a:ext>
            </a:extLst>
          </p:cNvPr>
          <p:cNvSpPr txBox="1"/>
          <p:nvPr/>
        </p:nvSpPr>
        <p:spPr>
          <a:xfrm>
            <a:off x="10070220" y="1911955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49AAE335-87B1-4C4E-BA65-235B7DCDE4F1}"/>
              </a:ext>
            </a:extLst>
          </p:cNvPr>
          <p:cNvSpPr/>
          <p:nvPr/>
        </p:nvSpPr>
        <p:spPr>
          <a:xfrm>
            <a:off x="10160119" y="2355381"/>
            <a:ext cx="1652339" cy="35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Conta Digital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183AEE00-E1E6-43E1-8598-D4DA6684154E}"/>
              </a:ext>
            </a:extLst>
          </p:cNvPr>
          <p:cNvSpPr/>
          <p:nvPr/>
        </p:nvSpPr>
        <p:spPr>
          <a:xfrm>
            <a:off x="10144078" y="3503269"/>
            <a:ext cx="1652339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Marketing </a:t>
            </a:r>
            <a:r>
              <a:rPr lang="pt-BR" sz="1600" dirty="0" err="1">
                <a:solidFill>
                  <a:schemeClr val="tx1"/>
                </a:solidFill>
              </a:rPr>
              <a:t>Place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25440FC-7A3C-4106-A275-DAF55BA6DB87}"/>
              </a:ext>
            </a:extLst>
          </p:cNvPr>
          <p:cNvSpPr txBox="1"/>
          <p:nvPr/>
        </p:nvSpPr>
        <p:spPr>
          <a:xfrm>
            <a:off x="10071890" y="3111880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B0B041E-C8B8-4674-B114-C5977D186F28}"/>
              </a:ext>
            </a:extLst>
          </p:cNvPr>
          <p:cNvSpPr txBox="1"/>
          <p:nvPr/>
        </p:nvSpPr>
        <p:spPr>
          <a:xfrm>
            <a:off x="10071887" y="4369171"/>
            <a:ext cx="102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Módulo 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B7D41A8B-2E32-4A90-AF2E-F87A4A839CEB}"/>
              </a:ext>
            </a:extLst>
          </p:cNvPr>
          <p:cNvSpPr/>
          <p:nvPr/>
        </p:nvSpPr>
        <p:spPr>
          <a:xfrm>
            <a:off x="10144076" y="4799024"/>
            <a:ext cx="1652339" cy="48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</a:rPr>
              <a:t>Ponto Mais</a:t>
            </a: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FCE8EBCC-6C4A-4DD2-A394-0E62DCEBF2B7}"/>
              </a:ext>
            </a:extLst>
          </p:cNvPr>
          <p:cNvSpPr/>
          <p:nvPr/>
        </p:nvSpPr>
        <p:spPr>
          <a:xfrm>
            <a:off x="338131" y="3074236"/>
            <a:ext cx="1796715" cy="111112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A04614A3-1905-4646-8061-F293F6486630}"/>
              </a:ext>
            </a:extLst>
          </p:cNvPr>
          <p:cNvCxnSpPr>
            <a:cxnSpLocks/>
            <a:stCxn id="86" idx="3"/>
            <a:endCxn id="50" idx="1"/>
          </p:cNvCxnSpPr>
          <p:nvPr/>
        </p:nvCxnSpPr>
        <p:spPr>
          <a:xfrm flipV="1">
            <a:off x="2134846" y="3623156"/>
            <a:ext cx="851962" cy="66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948B74B-1EAE-4043-96B0-8099AB2352AC}"/>
              </a:ext>
            </a:extLst>
          </p:cNvPr>
          <p:cNvSpPr txBox="1"/>
          <p:nvPr/>
        </p:nvSpPr>
        <p:spPr>
          <a:xfrm>
            <a:off x="338131" y="3096361"/>
            <a:ext cx="190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Mini App Parceiro </a:t>
            </a:r>
            <a:br>
              <a:rPr lang="pt-BR" sz="1200" dirty="0">
                <a:solidFill>
                  <a:schemeClr val="bg1"/>
                </a:solidFill>
                <a:latin typeface="Quicksand" pitchFamily="2" charset="0"/>
              </a:rPr>
            </a:b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(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html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/</a:t>
            </a:r>
            <a:r>
              <a:rPr lang="pt-BR" sz="1200" dirty="0" err="1">
                <a:solidFill>
                  <a:schemeClr val="bg1"/>
                </a:solidFill>
                <a:latin typeface="Quicksand" pitchFamily="2" charset="0"/>
              </a:rPr>
              <a:t>javascript</a:t>
            </a:r>
            <a:r>
              <a:rPr lang="pt-BR" sz="1200" dirty="0">
                <a:solidFill>
                  <a:schemeClr val="bg1"/>
                </a:solidFill>
                <a:latin typeface="Quicksand" pitchFamily="2" charset="0"/>
              </a:rPr>
              <a:t>)</a:t>
            </a:r>
          </a:p>
        </p:txBody>
      </p:sp>
      <p:pic>
        <p:nvPicPr>
          <p:cNvPr id="103" name="Imagem 102" descr="Placa vermelha com letras brancas em fundo preto&#10;&#10;Descrição gerada automaticamente com confiança média">
            <a:extLst>
              <a:ext uri="{FF2B5EF4-FFF2-40B4-BE49-F238E27FC236}">
                <a16:creationId xmlns:a16="http://schemas.microsoft.com/office/drawing/2014/main" id="{B92B5458-8298-41A6-9DF7-7DB091E02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7" y="3580033"/>
            <a:ext cx="738001" cy="442800"/>
          </a:xfrm>
          <a:prstGeom prst="rect">
            <a:avLst/>
          </a:prstGeom>
        </p:spPr>
      </p:pic>
      <p:pic>
        <p:nvPicPr>
          <p:cNvPr id="105" name="Imagem 104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6F07385A-A26F-484B-8A49-12B88A49B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17" y="3593135"/>
            <a:ext cx="442800" cy="442800"/>
          </a:xfrm>
          <a:prstGeom prst="rect">
            <a:avLst/>
          </a:prstGeom>
        </p:spPr>
      </p:pic>
      <p:pic>
        <p:nvPicPr>
          <p:cNvPr id="111" name="Imagem 110" descr="Uma imagem contendo Forma&#10;&#10;Descrição gerada automaticamente">
            <a:extLst>
              <a:ext uri="{FF2B5EF4-FFF2-40B4-BE49-F238E27FC236}">
                <a16:creationId xmlns:a16="http://schemas.microsoft.com/office/drawing/2014/main" id="{96111B3D-8D56-42DA-8A8C-078528B8A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42" y="3637039"/>
            <a:ext cx="371787" cy="4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Arquitetura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4885039-6070-44B6-B7B7-C65506C8360D}"/>
              </a:ext>
            </a:extLst>
          </p:cNvPr>
          <p:cNvSpPr txBox="1"/>
          <p:nvPr/>
        </p:nvSpPr>
        <p:spPr>
          <a:xfrm>
            <a:off x="40821" y="1352410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Visão Geral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203320C-7AF7-4FCB-9BC2-F36292A5D4C5}"/>
              </a:ext>
            </a:extLst>
          </p:cNvPr>
          <p:cNvSpPr txBox="1"/>
          <p:nvPr/>
        </p:nvSpPr>
        <p:spPr>
          <a:xfrm>
            <a:off x="-9352" y="1697288"/>
            <a:ext cx="768216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Com uma expectativa futura de trazer novos negócios para o ecossistema da VR, tendo como canal principal com o usuário final o aplicativo mobile VR e VC,  algumas pontos foram observados para suportar o novo Super App.</a:t>
            </a:r>
          </a:p>
          <a:p>
            <a:pPr lvl="1" algn="just"/>
            <a:br>
              <a:rPr lang="pt-BR" sz="1200" dirty="0">
                <a:latin typeface="Quicksand"/>
              </a:rPr>
            </a:br>
            <a:r>
              <a:rPr lang="pt-BR" sz="1200" dirty="0">
                <a:latin typeface="Quicksand"/>
              </a:rPr>
              <a:t> 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Maior tempo de build, devido a adição de novas funcionalidades no aplicativo.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Mais complexidade para testes independentes das novas funcionalidades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Interferência e dependências ao escalar equipes de desenvolvimento.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b="1" dirty="0">
              <a:latin typeface="Quicksand" pitchFamily="2" charset="77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22A2B42-6C3D-4B49-AF9E-E72716AAACDD}"/>
              </a:ext>
            </a:extLst>
          </p:cNvPr>
          <p:cNvSpPr txBox="1"/>
          <p:nvPr/>
        </p:nvSpPr>
        <p:spPr>
          <a:xfrm>
            <a:off x="-429921" y="3567794"/>
            <a:ext cx="852330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Para mitigar esses problemas, sugerimos a adoção de estratégias de modularização do APP (</a:t>
            </a:r>
            <a:r>
              <a:rPr lang="pt-BR" sz="1200" dirty="0" err="1">
                <a:latin typeface="Quicksand"/>
              </a:rPr>
              <a:t>Multi-Module</a:t>
            </a:r>
            <a:r>
              <a:rPr lang="pt-BR" sz="1200" dirty="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Architecture</a:t>
            </a:r>
            <a:r>
              <a:rPr lang="pt-BR" sz="1200" dirty="0">
                <a:latin typeface="Quicksand"/>
              </a:rPr>
              <a:t>), nesse modelo a orquestração dos módulos será de responsabilidade da aplicação core (</a:t>
            </a:r>
            <a:r>
              <a:rPr lang="pt-BR" sz="1200" dirty="0" err="1">
                <a:latin typeface="Quicksand"/>
              </a:rPr>
              <a:t>engine</a:t>
            </a:r>
            <a:r>
              <a:rPr lang="pt-BR" sz="1200" dirty="0">
                <a:latin typeface="Quicksand"/>
              </a:rPr>
              <a:t>) responsável por carregar os módulos a partir de mecanismos de configurações e prover toda infraestrutura para acoplamentos desses módulos.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Nesse tipo de abordagem os módulos não precisam conhecer ou ter dependências de outro módulos, o conceito de módulo é de ser baseado em </a:t>
            </a:r>
            <a:r>
              <a:rPr lang="pt-BR" sz="1200" dirty="0" err="1">
                <a:latin typeface="Quicksand"/>
              </a:rPr>
              <a:t>feature</a:t>
            </a:r>
            <a:r>
              <a:rPr lang="pt-BR" sz="1200" dirty="0">
                <a:latin typeface="Quicksand"/>
              </a:rPr>
              <a:t> module (ex.: mini app). Os módulos precisam se conectar a </a:t>
            </a:r>
            <a:r>
              <a:rPr lang="pt-BR" sz="1200" dirty="0" err="1">
                <a:latin typeface="Quicksand"/>
              </a:rPr>
              <a:t>engine</a:t>
            </a:r>
            <a:r>
              <a:rPr lang="pt-BR" sz="1200" dirty="0">
                <a:latin typeface="Quicksand"/>
              </a:rPr>
              <a:t> através de um contrato, ou seja, dessa forma, a </a:t>
            </a:r>
            <a:r>
              <a:rPr lang="pt-BR" sz="1200" dirty="0" err="1">
                <a:latin typeface="Quicksand"/>
              </a:rPr>
              <a:t>engine</a:t>
            </a:r>
            <a:r>
              <a:rPr lang="pt-BR" sz="1200" dirty="0">
                <a:latin typeface="Quicksand"/>
              </a:rPr>
              <a:t> poderá garantir que métodos como </a:t>
            </a:r>
            <a:r>
              <a:rPr lang="pt-BR" sz="1200" dirty="0" err="1">
                <a:latin typeface="Quicksand"/>
              </a:rPr>
              <a:t>ini</a:t>
            </a:r>
            <a:r>
              <a:rPr lang="pt-BR" sz="1200" dirty="0">
                <a:latin typeface="Quicksand"/>
              </a:rPr>
              <a:t>, por exemplo, existem nos módulos acoplados e serão sempre executados. As dependências necessárias pelos módulos deverá ter sua gestão pela aplicação core e a comunicação entre mini app e aplicação core via </a:t>
            </a:r>
            <a:r>
              <a:rPr lang="pt-BR" sz="1200" dirty="0" err="1">
                <a:latin typeface="Quicksand"/>
              </a:rPr>
              <a:t>message</a:t>
            </a:r>
            <a:r>
              <a:rPr lang="pt-BR" sz="1200" dirty="0">
                <a:latin typeface="Quicksand"/>
              </a:rPr>
              <a:t> bridge.</a:t>
            </a: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No processo de desenvolvimento, a equipe responsável pelo módulo, precisa apenas ter o aplicativo core para conectar o seu módulo e poder realizar o Building, </a:t>
            </a:r>
            <a:r>
              <a:rPr lang="pt-BR" sz="1200" dirty="0" err="1">
                <a:latin typeface="Quicksand"/>
              </a:rPr>
              <a:t>Testing</a:t>
            </a:r>
            <a:r>
              <a:rPr lang="pt-BR" sz="1200" dirty="0">
                <a:latin typeface="Quicksand"/>
              </a:rPr>
              <a:t>, </a:t>
            </a:r>
            <a:r>
              <a:rPr lang="pt-BR" sz="1200" dirty="0" err="1">
                <a:latin typeface="Quicksand"/>
              </a:rPr>
              <a:t>Publication</a:t>
            </a:r>
            <a:r>
              <a:rPr lang="pt-BR" sz="1200" dirty="0">
                <a:latin typeface="Quicksand"/>
              </a:rPr>
              <a:t> independente de outros módulos.</a:t>
            </a: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endParaRPr lang="pt-BR" sz="1200" b="1" dirty="0">
              <a:solidFill>
                <a:srgbClr val="FF0000"/>
              </a:solidFill>
              <a:latin typeface="Quicksand"/>
            </a:endParaRP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solidFill>
                  <a:srgbClr val="FF0000"/>
                </a:solidFill>
                <a:latin typeface="Quicksand"/>
              </a:rPr>
              <a:t>Referência: https://www.w3.org/TR/mini-app-white-paper/</a:t>
            </a:r>
          </a:p>
        </p:txBody>
      </p:sp>
    </p:spTree>
    <p:extLst>
      <p:ext uri="{BB962C8B-B14F-4D97-AF65-F5344CB8AC3E}">
        <p14:creationId xmlns:p14="http://schemas.microsoft.com/office/powerpoint/2010/main" val="1775319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CABE80C-A9DD-4253-884B-B0C8326BDEC8}"/>
              </a:ext>
            </a:extLst>
          </p:cNvPr>
          <p:cNvGrpSpPr/>
          <p:nvPr/>
        </p:nvGrpSpPr>
        <p:grpSpPr>
          <a:xfrm>
            <a:off x="0" y="911225"/>
            <a:ext cx="12192000" cy="5947687"/>
            <a:chOff x="0" y="1234440"/>
            <a:chExt cx="12192000" cy="5624472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757018F-26E5-E546-AB63-8A225958CFB1}"/>
                </a:ext>
              </a:extLst>
            </p:cNvPr>
            <p:cNvSpPr/>
            <p:nvPr/>
          </p:nvSpPr>
          <p:spPr>
            <a:xfrm>
              <a:off x="0" y="1234440"/>
              <a:ext cx="12192000" cy="18745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DC3670-CD46-4942-9A19-A67CB32DD6F6}"/>
                </a:ext>
              </a:extLst>
            </p:cNvPr>
            <p:cNvSpPr/>
            <p:nvPr/>
          </p:nvSpPr>
          <p:spPr>
            <a:xfrm>
              <a:off x="0" y="4984392"/>
              <a:ext cx="12192000" cy="187452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A86557-6F51-D444-A2A1-2BBBFFC47BF2}"/>
                </a:ext>
              </a:extLst>
            </p:cNvPr>
            <p:cNvSpPr/>
            <p:nvPr/>
          </p:nvSpPr>
          <p:spPr>
            <a:xfrm>
              <a:off x="0" y="3109872"/>
              <a:ext cx="12192000" cy="18745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9CC23C5-0650-2742-83CF-D3643AB1723F}"/>
                </a:ext>
              </a:extLst>
            </p:cNvPr>
            <p:cNvSpPr/>
            <p:nvPr/>
          </p:nvSpPr>
          <p:spPr>
            <a:xfrm>
              <a:off x="106168" y="1427247"/>
              <a:ext cx="1965960" cy="1472153"/>
            </a:xfrm>
            <a:prstGeom prst="roundRect">
              <a:avLst>
                <a:gd name="adj" fmla="val 457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bg1"/>
                  </a:solidFill>
                  <a:latin typeface="Quicksand" pitchFamily="2" charset="0"/>
                </a:rPr>
                <a:t>PROCESSO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EAB0BF96-8038-F649-A6B5-D877631E227B}"/>
                </a:ext>
              </a:extLst>
            </p:cNvPr>
            <p:cNvSpPr/>
            <p:nvPr/>
          </p:nvSpPr>
          <p:spPr>
            <a:xfrm>
              <a:off x="106168" y="3298713"/>
              <a:ext cx="1965960" cy="1472153"/>
            </a:xfrm>
            <a:prstGeom prst="roundRect">
              <a:avLst>
                <a:gd name="adj" fmla="val 4579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bg1"/>
                  </a:solidFill>
                  <a:latin typeface="Quicksand" pitchFamily="2" charset="0"/>
                </a:rPr>
                <a:t>FERRAMENTAS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C43514D-B1F7-B04F-A806-3B4B8AC8BE64}"/>
                </a:ext>
              </a:extLst>
            </p:cNvPr>
            <p:cNvSpPr/>
            <p:nvPr/>
          </p:nvSpPr>
          <p:spPr>
            <a:xfrm>
              <a:off x="106168" y="5192725"/>
              <a:ext cx="1965960" cy="1472153"/>
            </a:xfrm>
            <a:prstGeom prst="roundRect">
              <a:avLst>
                <a:gd name="adj" fmla="val 4579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tx1"/>
                  </a:solidFill>
                  <a:latin typeface="Quicksand" pitchFamily="2" charset="0"/>
                </a:rPr>
                <a:t>PERFIS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E62FD47-5DC8-704A-90BB-5CD4030AFFF9}"/>
                </a:ext>
              </a:extLst>
            </p:cNvPr>
            <p:cNvSpPr/>
            <p:nvPr/>
          </p:nvSpPr>
          <p:spPr>
            <a:xfrm>
              <a:off x="2411730" y="1427247"/>
              <a:ext cx="4983480" cy="1472153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75000"/>
                <a:alpha val="398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5B435852-75A9-B044-A13C-7CFAA6AC81F0}"/>
                </a:ext>
              </a:extLst>
            </p:cNvPr>
            <p:cNvSpPr/>
            <p:nvPr/>
          </p:nvSpPr>
          <p:spPr>
            <a:xfrm>
              <a:off x="7486650" y="1427247"/>
              <a:ext cx="2217420" cy="1472153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75000"/>
                <a:alpha val="398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E4F0D95-EA6E-4743-9908-B88DA59682AB}"/>
                </a:ext>
              </a:extLst>
            </p:cNvPr>
            <p:cNvSpPr/>
            <p:nvPr/>
          </p:nvSpPr>
          <p:spPr>
            <a:xfrm>
              <a:off x="9795510" y="1427247"/>
              <a:ext cx="2217420" cy="1472153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75000"/>
                <a:alpha val="3984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Quicksand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EEB4BA-5BBD-184C-BA12-F2A90479CE76}"/>
                </a:ext>
              </a:extLst>
            </p:cNvPr>
            <p:cNvSpPr txBox="1"/>
            <p:nvPr/>
          </p:nvSpPr>
          <p:spPr>
            <a:xfrm>
              <a:off x="3963149" y="1440218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>
                  <a:solidFill>
                    <a:schemeClr val="bg1"/>
                  </a:solidFill>
                  <a:latin typeface="Quicksand" pitchFamily="2" charset="0"/>
                </a:rPr>
                <a:t>COMPREENSÃO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9C3EEC-A05E-BA47-91E6-353C994781ED}"/>
                </a:ext>
              </a:extLst>
            </p:cNvPr>
            <p:cNvSpPr txBox="1"/>
            <p:nvPr/>
          </p:nvSpPr>
          <p:spPr>
            <a:xfrm>
              <a:off x="8090862" y="1978657"/>
              <a:ext cx="1093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>
                  <a:solidFill>
                    <a:schemeClr val="bg1"/>
                  </a:solidFill>
                  <a:latin typeface="Quicksand" pitchFamily="2" charset="0"/>
                </a:rPr>
                <a:t>ANÁLISE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9C28A6-0866-1D44-82E6-AF5B3A02A724}"/>
                </a:ext>
              </a:extLst>
            </p:cNvPr>
            <p:cNvSpPr txBox="1"/>
            <p:nvPr/>
          </p:nvSpPr>
          <p:spPr>
            <a:xfrm>
              <a:off x="9890787" y="1994046"/>
              <a:ext cx="19720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R" sz="1600">
                  <a:solidFill>
                    <a:schemeClr val="bg1"/>
                  </a:solidFill>
                  <a:latin typeface="Quicksand" pitchFamily="2" charset="0"/>
                </a:rPr>
                <a:t>RECOMENDAÇÕES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79D808C-A8E9-D244-A74A-5FC1F77D72D1}"/>
                </a:ext>
              </a:extLst>
            </p:cNvPr>
            <p:cNvSpPr/>
            <p:nvPr/>
          </p:nvSpPr>
          <p:spPr>
            <a:xfrm>
              <a:off x="2458926" y="1809550"/>
              <a:ext cx="1555903" cy="1028792"/>
            </a:xfrm>
            <a:prstGeom prst="roundRect">
              <a:avLst>
                <a:gd name="adj" fmla="val 81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dirty="0">
                  <a:solidFill>
                    <a:schemeClr val="tx1"/>
                  </a:solidFill>
                  <a:latin typeface="Quicksand" pitchFamily="2" charset="0"/>
                </a:rPr>
                <a:t>VISÃO VR</a:t>
              </a:r>
            </a:p>
            <a:p>
              <a:pPr algn="ctr"/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ESTRATÉGIA &amp; TECNOLOGIA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1773D3D3-DA9B-B54C-930A-63B7739ED550}"/>
                </a:ext>
              </a:extLst>
            </p:cNvPr>
            <p:cNvSpPr/>
            <p:nvPr/>
          </p:nvSpPr>
          <p:spPr>
            <a:xfrm>
              <a:off x="4067238" y="1809550"/>
              <a:ext cx="1555903" cy="1028792"/>
            </a:xfrm>
            <a:prstGeom prst="roundRect">
              <a:avLst>
                <a:gd name="adj" fmla="val 81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solidFill>
                    <a:schemeClr val="tx1"/>
                  </a:solidFill>
                  <a:latin typeface="Quicksand" pitchFamily="2" charset="0"/>
                </a:rPr>
                <a:t>IMERSÃO</a:t>
              </a:r>
              <a:endParaRPr lang="en-BR" sz="1600" dirty="0">
                <a:solidFill>
                  <a:schemeClr val="tx1"/>
                </a:solidFill>
                <a:latin typeface="Quicksand" pitchFamily="2" charset="0"/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NO CENÁRIO ATUAL DE ARQUITETURA</a:t>
              </a:r>
              <a:endParaRPr lang="en-BR" sz="1000" dirty="0">
                <a:solidFill>
                  <a:schemeClr val="tx1"/>
                </a:solidFill>
                <a:latin typeface="Quicksand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8F95E309-D76A-DC41-9CA3-2E12A137D516}"/>
                </a:ext>
              </a:extLst>
            </p:cNvPr>
            <p:cNvSpPr/>
            <p:nvPr/>
          </p:nvSpPr>
          <p:spPr>
            <a:xfrm>
              <a:off x="5678868" y="1809550"/>
              <a:ext cx="1657348" cy="1028792"/>
            </a:xfrm>
            <a:prstGeom prst="roundRect">
              <a:avLst>
                <a:gd name="adj" fmla="val 81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solidFill>
                    <a:schemeClr val="tx1"/>
                  </a:solidFill>
                  <a:latin typeface="Quicksand" pitchFamily="2" charset="0"/>
                </a:rPr>
                <a:t>REFINAMENTO</a:t>
              </a:r>
              <a:endParaRPr lang="en-BR" sz="1600" dirty="0">
                <a:solidFill>
                  <a:schemeClr val="tx1"/>
                </a:solidFill>
                <a:latin typeface="Quicksand" pitchFamily="2" charset="0"/>
              </a:endParaRPr>
            </a:p>
            <a:p>
              <a:pPr algn="ctr"/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DO CENÁRIO ATUAL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 TECNOLÓGICA 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DA VR</a:t>
              </a:r>
              <a:endParaRPr lang="en-BR" sz="900" dirty="0">
                <a:solidFill>
                  <a:schemeClr val="tx1"/>
                </a:solidFill>
                <a:latin typeface="Quicksand" pitchFamily="2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8BCCD0-76FF-7C44-B7BD-AA90CE711197}"/>
                </a:ext>
              </a:extLst>
            </p:cNvPr>
            <p:cNvCxnSpPr/>
            <p:nvPr/>
          </p:nvCxnSpPr>
          <p:spPr>
            <a:xfrm>
              <a:off x="2228850" y="1440218"/>
              <a:ext cx="0" cy="1459182"/>
            </a:xfrm>
            <a:prstGeom prst="line">
              <a:avLst/>
            </a:prstGeom>
            <a:ln>
              <a:solidFill>
                <a:srgbClr val="0024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F66EA9-AAC0-464F-884F-67A5C67FE736}"/>
                </a:ext>
              </a:extLst>
            </p:cNvPr>
            <p:cNvCxnSpPr/>
            <p:nvPr/>
          </p:nvCxnSpPr>
          <p:spPr>
            <a:xfrm>
              <a:off x="2228850" y="3303308"/>
              <a:ext cx="0" cy="145918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3A1A4D-1FD7-3346-A341-599BF8A85CD4}"/>
                </a:ext>
              </a:extLst>
            </p:cNvPr>
            <p:cNvCxnSpPr/>
            <p:nvPr/>
          </p:nvCxnSpPr>
          <p:spPr>
            <a:xfrm>
              <a:off x="2228850" y="5177828"/>
              <a:ext cx="0" cy="145918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294F4E7F-94CC-2444-A530-58DA477180D0}"/>
                </a:ext>
              </a:extLst>
            </p:cNvPr>
            <p:cNvSpPr/>
            <p:nvPr/>
          </p:nvSpPr>
          <p:spPr>
            <a:xfrm>
              <a:off x="4143598" y="3428807"/>
              <a:ext cx="1613053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>
                  <a:solidFill>
                    <a:schemeClr val="bg1"/>
                  </a:solidFill>
                  <a:latin typeface="Quicksand" pitchFamily="2" charset="0"/>
                </a:rPr>
                <a:t>ENTREVISTAS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248445D9-B459-2845-9FC1-F3076F8C7FE4}"/>
                </a:ext>
              </a:extLst>
            </p:cNvPr>
            <p:cNvSpPr/>
            <p:nvPr/>
          </p:nvSpPr>
          <p:spPr>
            <a:xfrm>
              <a:off x="2429098" y="4071801"/>
              <a:ext cx="1613053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>
                  <a:solidFill>
                    <a:schemeClr val="bg1"/>
                  </a:solidFill>
                  <a:latin typeface="Quicksand" pitchFamily="2" charset="0"/>
                </a:rPr>
                <a:t>INSPEÇÕES TÉCNICAS</a:t>
              </a: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AFE3DA5-A4E7-F147-B402-8F2EE73A6620}"/>
                </a:ext>
              </a:extLst>
            </p:cNvPr>
            <p:cNvSpPr/>
            <p:nvPr/>
          </p:nvSpPr>
          <p:spPr>
            <a:xfrm>
              <a:off x="5845246" y="4061163"/>
              <a:ext cx="1620247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>
                  <a:solidFill>
                    <a:schemeClr val="bg1"/>
                  </a:solidFill>
                  <a:latin typeface="Quicksand" pitchFamily="2" charset="0"/>
                </a:rPr>
                <a:t>OBSERVAÇÃO DE CANAIS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F8457EE5-5F1B-4B48-A011-949CD97DF95A}"/>
                </a:ext>
              </a:extLst>
            </p:cNvPr>
            <p:cNvSpPr/>
            <p:nvPr/>
          </p:nvSpPr>
          <p:spPr>
            <a:xfrm>
              <a:off x="5858098" y="3439686"/>
              <a:ext cx="1607398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>
                  <a:solidFill>
                    <a:schemeClr val="bg1"/>
                  </a:solidFill>
                  <a:latin typeface="Quicksand" pitchFamily="2" charset="0"/>
                </a:rPr>
                <a:t>AVALIAÇÃO DE JORNADAS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E638E4D6-153D-B845-B67A-F89B513A1110}"/>
                </a:ext>
              </a:extLst>
            </p:cNvPr>
            <p:cNvSpPr/>
            <p:nvPr/>
          </p:nvSpPr>
          <p:spPr>
            <a:xfrm>
              <a:off x="2429098" y="3428807"/>
              <a:ext cx="1613053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400">
                  <a:solidFill>
                    <a:schemeClr val="bg1"/>
                  </a:solidFill>
                  <a:latin typeface="Quicksand" pitchFamily="2" charset="0"/>
                </a:rPr>
                <a:t>INCEPTION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DE19CE14-0B3A-A149-9D8A-992098E8D045}"/>
                </a:ext>
              </a:extLst>
            </p:cNvPr>
            <p:cNvSpPr/>
            <p:nvPr/>
          </p:nvSpPr>
          <p:spPr>
            <a:xfrm>
              <a:off x="4143598" y="4078218"/>
              <a:ext cx="1613053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>
                  <a:solidFill>
                    <a:schemeClr val="bg1"/>
                  </a:solidFill>
                  <a:latin typeface="Quicksand" pitchFamily="2" charset="0"/>
                </a:rPr>
                <a:t>PONTOS DE CONTATO VR</a:t>
              </a: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CAB91A43-B3B7-8F47-AE00-C091CA32B1D9}"/>
                </a:ext>
              </a:extLst>
            </p:cNvPr>
            <p:cNvSpPr/>
            <p:nvPr/>
          </p:nvSpPr>
          <p:spPr>
            <a:xfrm>
              <a:off x="7566940" y="3439686"/>
              <a:ext cx="2116187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>
                  <a:solidFill>
                    <a:schemeClr val="bg1"/>
                  </a:solidFill>
                  <a:latin typeface="Quicksand" pitchFamily="2" charset="0"/>
                </a:rPr>
                <a:t>ANÁLISE DE DOCUMENTAÇÃO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E0339FFE-B366-6E47-B937-AA4507E56DC5}"/>
                </a:ext>
              </a:extLst>
            </p:cNvPr>
            <p:cNvSpPr/>
            <p:nvPr/>
          </p:nvSpPr>
          <p:spPr>
            <a:xfrm>
              <a:off x="7571944" y="4072040"/>
              <a:ext cx="2122119" cy="510526"/>
            </a:xfrm>
            <a:prstGeom prst="roundRect">
              <a:avLst>
                <a:gd name="adj" fmla="val 8126"/>
              </a:avLst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100">
                  <a:solidFill>
                    <a:schemeClr val="bg1"/>
                  </a:solidFill>
                  <a:latin typeface="Quicksand" pitchFamily="2" charset="0"/>
                </a:rPr>
                <a:t>ARQUITETURAS E MODELOS DE REFERÊNCIAS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6FDDD12-86EB-F94B-9245-62864A755C80}"/>
                </a:ext>
              </a:extLst>
            </p:cNvPr>
            <p:cNvSpPr/>
            <p:nvPr/>
          </p:nvSpPr>
          <p:spPr>
            <a:xfrm>
              <a:off x="2503169" y="5303326"/>
              <a:ext cx="4892039" cy="1333684"/>
            </a:xfrm>
            <a:prstGeom prst="roundRect">
              <a:avLst>
                <a:gd name="adj" fmla="val 4579"/>
              </a:avLst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ANDRÉ ALVES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(CONSULTOR 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SENIOR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  <a:endParaRPr lang="pt-BR" sz="1000" dirty="0">
                <a:solidFill>
                  <a:schemeClr val="tx1"/>
                </a:solidFill>
                <a:latin typeface="Quicksand" pitchFamily="2" charset="0"/>
              </a:endParaRP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ANDRE XAVIER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 CONSULTOR 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DEVOPS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ALEX GAMAS 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ARQUITETO SOLUÇÕES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ANDERSON GAMA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(ARQUITETO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 SOLUÇÕES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JOSE INACIO FERRARINI 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ESPECIALISTA MOBILE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pt-BR" sz="1100" dirty="0">
                  <a:solidFill>
                    <a:schemeClr val="tx1"/>
                  </a:solidFill>
                  <a:latin typeface="Quicksand" pitchFamily="2" charset="0"/>
                </a:rPr>
                <a:t>THALES SANTOS 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(</a:t>
              </a:r>
              <a:r>
                <a:rPr lang="pt-BR" sz="1000" dirty="0">
                  <a:solidFill>
                    <a:schemeClr val="tx1"/>
                  </a:solidFill>
                  <a:latin typeface="Quicksand" pitchFamily="2" charset="0"/>
                </a:rPr>
                <a:t>ESPECIALISTA MOBILE</a:t>
              </a:r>
              <a:r>
                <a:rPr lang="en-BR" sz="1000" dirty="0">
                  <a:solidFill>
                    <a:schemeClr val="tx1"/>
                  </a:solidFill>
                  <a:latin typeface="Quicksand" pitchFamily="2" charset="0"/>
                </a:rPr>
                <a:t>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4206FE-5BE4-F144-ACC9-61243002B765}"/>
                </a:ext>
              </a:extLst>
            </p:cNvPr>
            <p:cNvSpPr txBox="1"/>
            <p:nvPr/>
          </p:nvSpPr>
          <p:spPr>
            <a:xfrm>
              <a:off x="7927704" y="6261121"/>
              <a:ext cx="3926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BR" dirty="0">
                  <a:latin typeface="Quicksand" pitchFamily="2" charset="0"/>
                </a:rPr>
                <a:t>DURAÇÃO: Aprox. </a:t>
              </a:r>
              <a:r>
                <a:rPr lang="pt-BR" dirty="0">
                  <a:latin typeface="Quicksand" pitchFamily="2" charset="0"/>
                </a:rPr>
                <a:t>4</a:t>
              </a:r>
              <a:r>
                <a:rPr lang="en-BR" dirty="0">
                  <a:latin typeface="Quicksand" pitchFamily="2" charset="0"/>
                </a:rPr>
                <a:t> semanas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A91CE6E8-F202-A840-A194-D0941542E440}"/>
                </a:ext>
              </a:extLst>
            </p:cNvPr>
            <p:cNvSpPr/>
            <p:nvPr/>
          </p:nvSpPr>
          <p:spPr>
            <a:xfrm>
              <a:off x="9784571" y="3238004"/>
              <a:ext cx="2190722" cy="1552951"/>
            </a:xfrm>
            <a:prstGeom prst="roundRect">
              <a:avLst>
                <a:gd name="adj" fmla="val 4579"/>
              </a:avLst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Funcionalidades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Arquitetura tecnológica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Implementação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Infraestrutura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Segurança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Time</a:t>
              </a:r>
            </a:p>
            <a:p>
              <a:pPr marL="134938" indent="-134938">
                <a:buFont typeface="Arial" panose="020B0604020202020204" pitchFamily="34" charset="0"/>
                <a:buChar char="•"/>
              </a:pPr>
              <a:r>
                <a:rPr lang="en-BR" sz="1200">
                  <a:solidFill>
                    <a:schemeClr val="tx1"/>
                  </a:solidFill>
                  <a:latin typeface="Quicksand" pitchFamily="2" charset="0"/>
                </a:rPr>
                <a:t>Parceiros</a:t>
              </a:r>
              <a:endParaRPr lang="en-BR" sz="1050">
                <a:solidFill>
                  <a:schemeClr val="tx1"/>
                </a:solidFill>
                <a:latin typeface="Quicksand" pitchFamily="2" charset="0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02361D0-0104-4BA5-833A-3EB53B50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4D5ED3-6EAE-4578-BF06-F878EFAC4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Como conduzimos os trabalhos</a:t>
            </a:r>
          </a:p>
        </p:txBody>
      </p:sp>
    </p:spTree>
    <p:extLst>
      <p:ext uri="{BB962C8B-B14F-4D97-AF65-F5344CB8AC3E}">
        <p14:creationId xmlns:p14="http://schemas.microsoft.com/office/powerpoint/2010/main" val="2338277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Arquitetura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Solução Nativa ou Hibrido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4885039-6070-44B6-B7B7-C65506C8360D}"/>
              </a:ext>
            </a:extLst>
          </p:cNvPr>
          <p:cNvSpPr txBox="1"/>
          <p:nvPr/>
        </p:nvSpPr>
        <p:spPr>
          <a:xfrm>
            <a:off x="0" y="180950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Padrão Sugerido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DF0E93-F045-4EDC-9261-44C73FF26AAD}"/>
              </a:ext>
            </a:extLst>
          </p:cNvPr>
          <p:cNvSpPr txBox="1"/>
          <p:nvPr/>
        </p:nvSpPr>
        <p:spPr>
          <a:xfrm>
            <a:off x="0" y="2207885"/>
            <a:ext cx="768216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A proposta de abordagem é utilização do MVVM </a:t>
            </a:r>
            <a:r>
              <a:rPr lang="pt-BR" sz="1200" dirty="0" err="1">
                <a:latin typeface="Quicksand"/>
              </a:rPr>
              <a:t>pattern</a:t>
            </a:r>
            <a:r>
              <a:rPr lang="pt-BR" sz="1200" dirty="0">
                <a:latin typeface="Quicksand"/>
              </a:rPr>
              <a:t> e Clean </a:t>
            </a:r>
            <a:r>
              <a:rPr lang="pt-BR" sz="1200" dirty="0" err="1">
                <a:latin typeface="Quicksand"/>
              </a:rPr>
              <a:t>Architecture</a:t>
            </a:r>
            <a:r>
              <a:rPr lang="pt-BR" sz="1200" dirty="0">
                <a:latin typeface="Quicksand"/>
              </a:rPr>
              <a:t> para os módulos (mini apps) e aplicativo core. </a:t>
            </a:r>
            <a:endParaRPr lang="pt-BR" sz="1200" b="1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9309DC3E-5438-4248-94BE-8FE0E65C01F9}"/>
              </a:ext>
            </a:extLst>
          </p:cNvPr>
          <p:cNvSpPr txBox="1"/>
          <p:nvPr/>
        </p:nvSpPr>
        <p:spPr>
          <a:xfrm>
            <a:off x="511040" y="2779277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Camada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52DA81-2080-41CC-8CD9-B26DA0149AC6}"/>
              </a:ext>
            </a:extLst>
          </p:cNvPr>
          <p:cNvSpPr txBox="1"/>
          <p:nvPr/>
        </p:nvSpPr>
        <p:spPr>
          <a:xfrm>
            <a:off x="374664" y="3177316"/>
            <a:ext cx="768216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O acesso a fonte de dados e serviços(http) será baseado no padrão de projeto </a:t>
            </a:r>
            <a:r>
              <a:rPr lang="pt-BR" sz="1200" b="1" dirty="0" err="1">
                <a:latin typeface="Quicksand"/>
              </a:rPr>
              <a:t>repository</a:t>
            </a:r>
            <a:r>
              <a:rPr lang="pt-BR" sz="1200" b="1" dirty="0">
                <a:latin typeface="Quicksand"/>
              </a:rPr>
              <a:t> </a:t>
            </a:r>
            <a:r>
              <a:rPr lang="pt-BR" sz="1200" b="1" dirty="0" err="1">
                <a:latin typeface="Quicksand"/>
              </a:rPr>
              <a:t>pattner</a:t>
            </a:r>
            <a:r>
              <a:rPr lang="pt-BR" sz="1200" b="1" dirty="0">
                <a:latin typeface="Quicksand"/>
              </a:rPr>
              <a:t>,</a:t>
            </a:r>
            <a:r>
              <a:rPr lang="pt-BR" sz="1200" dirty="0">
                <a:latin typeface="Quicksand"/>
              </a:rPr>
              <a:t> com a criação de uma classe e interface para cada modelo, e aproveitando o principio de </a:t>
            </a:r>
            <a:r>
              <a:rPr lang="pt-BR" sz="1200" b="1" dirty="0">
                <a:latin typeface="Quicksand"/>
              </a:rPr>
              <a:t>inversão de dependência </a:t>
            </a:r>
            <a:r>
              <a:rPr lang="pt-BR" sz="1200" dirty="0">
                <a:latin typeface="Quicksand"/>
              </a:rPr>
              <a:t>para abstrair a fonte de dados.</a:t>
            </a: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81D22C-140F-4C60-9EFE-E4346CAD7A10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4250875" y="4284055"/>
            <a:ext cx="1077769" cy="20369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9A7B547-BEF0-4633-BDEE-044ADFF308DD}"/>
              </a:ext>
            </a:extLst>
          </p:cNvPr>
          <p:cNvGrpSpPr/>
          <p:nvPr/>
        </p:nvGrpSpPr>
        <p:grpSpPr>
          <a:xfrm>
            <a:off x="4250875" y="3910439"/>
            <a:ext cx="1121385" cy="2786729"/>
            <a:chOff x="2770099" y="4162424"/>
            <a:chExt cx="1307316" cy="2164634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6F1C79E6-1040-4450-9C94-BDC1246A3D91}"/>
                </a:ext>
              </a:extLst>
            </p:cNvPr>
            <p:cNvCxnSpPr/>
            <p:nvPr/>
          </p:nvCxnSpPr>
          <p:spPr>
            <a:xfrm>
              <a:off x="3465870" y="4162424"/>
              <a:ext cx="0" cy="21646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CEEECBF-02EC-41C3-AD39-51EBE979AA94}"/>
                </a:ext>
              </a:extLst>
            </p:cNvPr>
            <p:cNvCxnSpPr>
              <a:cxnSpLocks/>
              <a:stCxn id="48" idx="1"/>
              <a:endCxn id="54" idx="3"/>
            </p:cNvCxnSpPr>
            <p:nvPr/>
          </p:nvCxnSpPr>
          <p:spPr>
            <a:xfrm flipH="1">
              <a:off x="2770099" y="5231857"/>
              <a:ext cx="1307316" cy="14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2F5F8AB-E72D-4073-BEA6-492A4E4F9A14}"/>
              </a:ext>
            </a:extLst>
          </p:cNvPr>
          <p:cNvCxnSpPr>
            <a:cxnSpLocks/>
          </p:cNvCxnSpPr>
          <p:nvPr/>
        </p:nvCxnSpPr>
        <p:spPr>
          <a:xfrm flipH="1" flipV="1">
            <a:off x="6262937" y="4272250"/>
            <a:ext cx="523673" cy="11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D3EF6D0C-B48B-40D9-8838-C2051A631474}"/>
              </a:ext>
            </a:extLst>
          </p:cNvPr>
          <p:cNvCxnSpPr>
            <a:cxnSpLocks/>
          </p:cNvCxnSpPr>
          <p:nvPr/>
        </p:nvCxnSpPr>
        <p:spPr>
          <a:xfrm flipH="1">
            <a:off x="6270835" y="4456713"/>
            <a:ext cx="522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265ACD6-9D15-49D4-AC28-D4E427D956F4}"/>
              </a:ext>
            </a:extLst>
          </p:cNvPr>
          <p:cNvSpPr txBox="1"/>
          <p:nvPr/>
        </p:nvSpPr>
        <p:spPr>
          <a:xfrm>
            <a:off x="6817011" y="411120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200" dirty="0">
                <a:latin typeface="Quicksand" pitchFamily="2" charset="0"/>
              </a:rPr>
              <a:t>uses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354452-84E7-4129-B4DE-DAC39C1E7184}"/>
              </a:ext>
            </a:extLst>
          </p:cNvPr>
          <p:cNvSpPr txBox="1"/>
          <p:nvPr/>
        </p:nvSpPr>
        <p:spPr>
          <a:xfrm>
            <a:off x="6786610" y="4335493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200" dirty="0" err="1">
                <a:latin typeface="Quicksand" pitchFamily="2" charset="0"/>
              </a:rPr>
              <a:t>extends</a:t>
            </a:r>
            <a:endParaRPr lang="pt-BR" sz="1200" dirty="0">
              <a:latin typeface="Quicksand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B485AA-CC5E-450D-A92D-F1B7BF6B3FDA}"/>
              </a:ext>
            </a:extLst>
          </p:cNvPr>
          <p:cNvSpPr txBox="1"/>
          <p:nvPr/>
        </p:nvSpPr>
        <p:spPr>
          <a:xfrm>
            <a:off x="378969" y="5652020"/>
            <a:ext cx="34621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</a:t>
            </a:r>
            <a:r>
              <a:rPr lang="pt-BR" sz="1200" b="1" dirty="0" err="1">
                <a:latin typeface="Quicksand"/>
              </a:rPr>
              <a:t>DataSource</a:t>
            </a:r>
            <a:r>
              <a:rPr lang="pt-BR" sz="1200" dirty="0">
                <a:latin typeface="Quicksand"/>
              </a:rPr>
              <a:t>: A interface que o framework precisa implementar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C7B2022-7FEB-4F23-9D1C-31AF227CB7A3}"/>
              </a:ext>
            </a:extLst>
          </p:cNvPr>
          <p:cNvSpPr txBox="1"/>
          <p:nvPr/>
        </p:nvSpPr>
        <p:spPr>
          <a:xfrm>
            <a:off x="388127" y="6113685"/>
            <a:ext cx="346211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</a:t>
            </a:r>
            <a:r>
              <a:rPr lang="pt-BR" sz="1200" b="1" dirty="0" err="1">
                <a:latin typeface="Quicksand"/>
              </a:rPr>
              <a:t>Repository</a:t>
            </a:r>
            <a:r>
              <a:rPr lang="pt-BR" sz="1200" b="1" dirty="0">
                <a:latin typeface="Quicksand"/>
              </a:rPr>
              <a:t>:</a:t>
            </a:r>
            <a:r>
              <a:rPr lang="pt-BR" sz="1200" dirty="0">
                <a:latin typeface="Quicksand"/>
              </a:rPr>
              <a:t>: Prover os métodos de acesso aos dados delegados pelo </a:t>
            </a:r>
            <a:r>
              <a:rPr lang="pt-BR" sz="1200" dirty="0" err="1">
                <a:latin typeface="Quicksand"/>
              </a:rPr>
              <a:t>DataSource</a:t>
            </a:r>
            <a:r>
              <a:rPr lang="pt-BR" sz="1200" dirty="0">
                <a:latin typeface="Quicksand"/>
              </a:rPr>
              <a:t>.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43" name="Fluxograma: Processo Alternativo 42">
            <a:extLst>
              <a:ext uri="{FF2B5EF4-FFF2-40B4-BE49-F238E27FC236}">
                <a16:creationId xmlns:a16="http://schemas.microsoft.com/office/drawing/2014/main" id="{FC3328F4-57A9-4A3A-BB1E-1DCE4CED972D}"/>
              </a:ext>
            </a:extLst>
          </p:cNvPr>
          <p:cNvSpPr/>
          <p:nvPr/>
        </p:nvSpPr>
        <p:spPr>
          <a:xfrm>
            <a:off x="2074328" y="3977975"/>
            <a:ext cx="2160000" cy="540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latin typeface="Quicksand" pitchFamily="2" charset="0"/>
              </a:rPr>
              <a:t>Repository</a:t>
            </a:r>
            <a:endParaRPr lang="pt-BR" sz="1600" dirty="0">
              <a:latin typeface="Quicksand" pitchFamily="2" charset="0"/>
            </a:endParaRPr>
          </a:p>
        </p:txBody>
      </p:sp>
      <p:sp>
        <p:nvSpPr>
          <p:cNvPr id="46" name="Fluxograma: Processo Alternativo 45">
            <a:extLst>
              <a:ext uri="{FF2B5EF4-FFF2-40B4-BE49-F238E27FC236}">
                <a16:creationId xmlns:a16="http://schemas.microsoft.com/office/drawing/2014/main" id="{BCE22695-B9CC-4B39-ADDE-83B5955ECCF3}"/>
              </a:ext>
            </a:extLst>
          </p:cNvPr>
          <p:cNvSpPr/>
          <p:nvPr/>
        </p:nvSpPr>
        <p:spPr>
          <a:xfrm>
            <a:off x="5328644" y="5944794"/>
            <a:ext cx="2850962" cy="7523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t-BR" sz="1600" dirty="0">
                <a:latin typeface="Quicksand" pitchFamily="2" charset="0"/>
              </a:rPr>
            </a:br>
            <a:r>
              <a:rPr lang="pt-BR" sz="1600" dirty="0">
                <a:latin typeface="Quicksand" pitchFamily="2" charset="0"/>
              </a:rPr>
              <a:t>Framework </a:t>
            </a:r>
            <a:r>
              <a:rPr lang="pt-BR" sz="1600" dirty="0" err="1">
                <a:latin typeface="Quicksand" pitchFamily="2" charset="0"/>
              </a:rPr>
              <a:t>Class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that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initializes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Repository</a:t>
            </a:r>
            <a:r>
              <a:rPr lang="pt-BR" sz="1600" dirty="0">
                <a:latin typeface="Quicksand" pitchFamily="2" charset="0"/>
              </a:rPr>
              <a:t> </a:t>
            </a:r>
          </a:p>
          <a:p>
            <a:pPr algn="ctr"/>
            <a:endParaRPr lang="pt-BR" dirty="0">
              <a:latin typeface="Quicksand" pitchFamily="2" charset="0"/>
            </a:endParaRPr>
          </a:p>
        </p:txBody>
      </p:sp>
      <p:sp>
        <p:nvSpPr>
          <p:cNvPr id="48" name="Fluxograma: Processo Alternativo 47">
            <a:extLst>
              <a:ext uri="{FF2B5EF4-FFF2-40B4-BE49-F238E27FC236}">
                <a16:creationId xmlns:a16="http://schemas.microsoft.com/office/drawing/2014/main" id="{2A80DAAF-144E-440B-9E37-E3F35F3CC920}"/>
              </a:ext>
            </a:extLst>
          </p:cNvPr>
          <p:cNvSpPr/>
          <p:nvPr/>
        </p:nvSpPr>
        <p:spPr>
          <a:xfrm>
            <a:off x="5372260" y="5017217"/>
            <a:ext cx="2160000" cy="540000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t-BR" sz="1600" dirty="0">
                <a:latin typeface="Quicksand" pitchFamily="2" charset="0"/>
              </a:rPr>
            </a:br>
            <a:br>
              <a:rPr lang="pt-BR" sz="1600" dirty="0">
                <a:latin typeface="Quicksand" pitchFamily="2" charset="0"/>
              </a:rPr>
            </a:br>
            <a:r>
              <a:rPr lang="pt-BR" sz="1600" dirty="0" err="1">
                <a:latin typeface="Quicksand" pitchFamily="2" charset="0"/>
              </a:rPr>
              <a:t>DataSource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lmpementation</a:t>
            </a:r>
            <a:endParaRPr lang="pt-BR" sz="1600" dirty="0">
              <a:latin typeface="Quicksand" pitchFamily="2" charset="0"/>
            </a:endParaRPr>
          </a:p>
          <a:p>
            <a:pPr algn="ctr"/>
            <a:endParaRPr lang="pt-BR" sz="1600" dirty="0">
              <a:latin typeface="Quicksand" pitchFamily="2" charset="0"/>
            </a:endParaRPr>
          </a:p>
          <a:p>
            <a:pPr algn="ctr"/>
            <a:endParaRPr lang="pt-BR" dirty="0">
              <a:latin typeface="Quicksand" pitchFamily="2" charset="0"/>
            </a:endParaRPr>
          </a:p>
        </p:txBody>
      </p:sp>
      <p:sp>
        <p:nvSpPr>
          <p:cNvPr id="54" name="Fluxograma: Processo Alternativo 53">
            <a:extLst>
              <a:ext uri="{FF2B5EF4-FFF2-40B4-BE49-F238E27FC236}">
                <a16:creationId xmlns:a16="http://schemas.microsoft.com/office/drawing/2014/main" id="{6CF4B599-535D-4444-BCFB-68776AD73B0A}"/>
              </a:ext>
            </a:extLst>
          </p:cNvPr>
          <p:cNvSpPr/>
          <p:nvPr/>
        </p:nvSpPr>
        <p:spPr>
          <a:xfrm>
            <a:off x="2090875" y="5035663"/>
            <a:ext cx="2160000" cy="540000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latin typeface="Quicksand" pitchFamily="2" charset="0"/>
              </a:rPr>
              <a:t>DataSource</a:t>
            </a:r>
            <a:endParaRPr lang="pt-BR" sz="1600" dirty="0"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470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Arquitetura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356806" y="155897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Camada Framework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18E9E7E3-E25A-4F05-B8E4-B03CBF745BF0}"/>
              </a:ext>
            </a:extLst>
          </p:cNvPr>
          <p:cNvSpPr txBox="1"/>
          <p:nvPr/>
        </p:nvSpPr>
        <p:spPr>
          <a:xfrm>
            <a:off x="0" y="1243411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Padrão Sugerido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1259FB-7269-47BE-BAD8-6D464501590B}"/>
              </a:ext>
            </a:extLst>
          </p:cNvPr>
          <p:cNvSpPr txBox="1"/>
          <p:nvPr/>
        </p:nvSpPr>
        <p:spPr>
          <a:xfrm>
            <a:off x="242863" y="1935911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A camada de framework contém as implementações de interfaces definidas na camada de dados,  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F4519206-0DDC-4235-A86C-4484BA576E56}"/>
              </a:ext>
            </a:extLst>
          </p:cNvPr>
          <p:cNvSpPr txBox="1"/>
          <p:nvPr/>
        </p:nvSpPr>
        <p:spPr>
          <a:xfrm>
            <a:off x="359883" y="2436884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Camada de Apresentação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DF6E295-816A-472F-9B4D-3E7E7EAD0B08}"/>
              </a:ext>
            </a:extLst>
          </p:cNvPr>
          <p:cNvSpPr txBox="1"/>
          <p:nvPr/>
        </p:nvSpPr>
        <p:spPr>
          <a:xfrm>
            <a:off x="356806" y="2693084"/>
            <a:ext cx="76821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A campada de apresentação contém todo código relacionado a interface com o usuário. Esta camada está no mesmo nível da camada de framework. Para versão Android o padrão utilizado nessa camada será o MVVM suportado pelo Android </a:t>
            </a:r>
            <a:r>
              <a:rPr lang="pt-BR" sz="1200" dirty="0" err="1">
                <a:latin typeface="Quicksand"/>
              </a:rPr>
              <a:t>JetPack</a:t>
            </a:r>
            <a:r>
              <a:rPr lang="pt-BR" sz="1200" dirty="0">
                <a:latin typeface="Quicksand"/>
              </a:rPr>
              <a:t>.</a:t>
            </a:r>
            <a:endParaRPr lang="pt-BR" sz="1200" dirty="0">
              <a:latin typeface="Quicksand" pitchFamily="2" charset="77"/>
            </a:endParaRP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67521D42-11A9-44E8-8103-40AFB83C1A71}"/>
              </a:ext>
            </a:extLst>
          </p:cNvPr>
          <p:cNvCxnSpPr>
            <a:cxnSpLocks/>
          </p:cNvCxnSpPr>
          <p:nvPr/>
        </p:nvCxnSpPr>
        <p:spPr>
          <a:xfrm flipH="1">
            <a:off x="2300913" y="4393147"/>
            <a:ext cx="104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2A8F8C2-186A-4CC9-9045-FBD83D32D081}"/>
              </a:ext>
            </a:extLst>
          </p:cNvPr>
          <p:cNvCxnSpPr>
            <a:cxnSpLocks/>
          </p:cNvCxnSpPr>
          <p:nvPr/>
        </p:nvCxnSpPr>
        <p:spPr>
          <a:xfrm>
            <a:off x="5251056" y="4212295"/>
            <a:ext cx="104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8E96B92E-35E0-43C6-8753-469F107DA463}"/>
              </a:ext>
            </a:extLst>
          </p:cNvPr>
          <p:cNvCxnSpPr>
            <a:cxnSpLocks/>
          </p:cNvCxnSpPr>
          <p:nvPr/>
        </p:nvCxnSpPr>
        <p:spPr>
          <a:xfrm>
            <a:off x="2300913" y="3876467"/>
            <a:ext cx="104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9FFAF06-B975-454E-AFBB-84EA77399BBE}"/>
              </a:ext>
            </a:extLst>
          </p:cNvPr>
          <p:cNvGrpSpPr/>
          <p:nvPr/>
        </p:nvGrpSpPr>
        <p:grpSpPr>
          <a:xfrm>
            <a:off x="445310" y="3564413"/>
            <a:ext cx="7682290" cy="1080000"/>
            <a:chOff x="356806" y="3786114"/>
            <a:chExt cx="7682290" cy="1261230"/>
          </a:xfrm>
        </p:grpSpPr>
        <p:sp>
          <p:nvSpPr>
            <p:cNvPr id="34" name="Fluxograma: Processo Alternativo 33">
              <a:extLst>
                <a:ext uri="{FF2B5EF4-FFF2-40B4-BE49-F238E27FC236}">
                  <a16:creationId xmlns:a16="http://schemas.microsoft.com/office/drawing/2014/main" id="{4F678452-0F14-4B2C-939A-8A52CFCC60BC}"/>
                </a:ext>
              </a:extLst>
            </p:cNvPr>
            <p:cNvSpPr/>
            <p:nvPr/>
          </p:nvSpPr>
          <p:spPr>
            <a:xfrm>
              <a:off x="356806" y="3786114"/>
              <a:ext cx="1774800" cy="1260000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Quicksand" pitchFamily="2" charset="0"/>
                </a:rPr>
                <a:t>View</a:t>
              </a:r>
            </a:p>
          </p:txBody>
        </p:sp>
        <p:sp>
          <p:nvSpPr>
            <p:cNvPr id="36" name="Fluxograma: Processo Alternativo 35">
              <a:extLst>
                <a:ext uri="{FF2B5EF4-FFF2-40B4-BE49-F238E27FC236}">
                  <a16:creationId xmlns:a16="http://schemas.microsoft.com/office/drawing/2014/main" id="{5D710788-37D2-454F-8F46-A9B26C3D6F4B}"/>
                </a:ext>
              </a:extLst>
            </p:cNvPr>
            <p:cNvSpPr/>
            <p:nvPr/>
          </p:nvSpPr>
          <p:spPr>
            <a:xfrm>
              <a:off x="3310488" y="3786114"/>
              <a:ext cx="1774800" cy="1260000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Quicksand" pitchFamily="2" charset="0"/>
                </a:rPr>
                <a:t>ViewModel</a:t>
              </a:r>
            </a:p>
          </p:txBody>
        </p:sp>
        <p:sp>
          <p:nvSpPr>
            <p:cNvPr id="42" name="Fluxograma: Processo Alternativo 41">
              <a:extLst>
                <a:ext uri="{FF2B5EF4-FFF2-40B4-BE49-F238E27FC236}">
                  <a16:creationId xmlns:a16="http://schemas.microsoft.com/office/drawing/2014/main" id="{1F7F58F9-F62F-4CC9-A01E-D2C9CB39C877}"/>
                </a:ext>
              </a:extLst>
            </p:cNvPr>
            <p:cNvSpPr/>
            <p:nvPr/>
          </p:nvSpPr>
          <p:spPr>
            <a:xfrm>
              <a:off x="6264170" y="3787344"/>
              <a:ext cx="1774926" cy="1260000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latin typeface="Quicksand" pitchFamily="2" charset="0"/>
                </a:rPr>
                <a:t>Model</a:t>
              </a:r>
            </a:p>
          </p:txBody>
        </p: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2CF7C7ED-0A0D-42C5-B047-2D4EB8140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4280" y="4416114"/>
              <a:ext cx="1044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122372DA-AA56-4066-8533-A140934C2D8A}"/>
                </a:ext>
              </a:extLst>
            </p:cNvPr>
            <p:cNvSpPr txBox="1"/>
            <p:nvPr/>
          </p:nvSpPr>
          <p:spPr>
            <a:xfrm>
              <a:off x="2375921" y="3873534"/>
              <a:ext cx="7443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latin typeface="Quicksand"/>
                </a:rPr>
                <a:t>actions</a:t>
              </a:r>
              <a:endParaRPr lang="pt-BR" sz="1200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2EF974EB-A4FA-4F1E-AFAC-593DC7F6229F}"/>
                </a:ext>
              </a:extLst>
            </p:cNvPr>
            <p:cNvSpPr txBox="1"/>
            <p:nvPr/>
          </p:nvSpPr>
          <p:spPr>
            <a:xfrm>
              <a:off x="2185685" y="4428543"/>
              <a:ext cx="126127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latin typeface="Quicksand"/>
                </a:rPr>
                <a:t>async</a:t>
              </a:r>
              <a:r>
                <a:rPr lang="pt-BR" sz="1200" dirty="0">
                  <a:latin typeface="Quicksand"/>
                </a:rPr>
                <a:t> </a:t>
              </a:r>
              <a:r>
                <a:rPr lang="pt-BR" sz="1200" dirty="0" err="1">
                  <a:latin typeface="Quicksand"/>
                </a:rPr>
                <a:t>actions</a:t>
              </a:r>
              <a:endParaRPr lang="pt-BR" sz="1200" dirty="0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4E812189-0356-48CC-B157-BB717744BE61}"/>
                </a:ext>
              </a:extLst>
            </p:cNvPr>
            <p:cNvSpPr txBox="1"/>
            <p:nvPr/>
          </p:nvSpPr>
          <p:spPr>
            <a:xfrm>
              <a:off x="5162552" y="3860880"/>
              <a:ext cx="1369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 err="1">
                  <a:latin typeface="Quicksand"/>
                </a:rPr>
                <a:t>read</a:t>
              </a:r>
              <a:r>
                <a:rPr lang="pt-BR" sz="1200" dirty="0">
                  <a:latin typeface="Quicksand"/>
                </a:rPr>
                <a:t> </a:t>
              </a:r>
              <a:r>
                <a:rPr lang="pt-BR" sz="1200" dirty="0" err="1">
                  <a:latin typeface="Quicksand"/>
                </a:rPr>
                <a:t>and</a:t>
              </a:r>
              <a:r>
                <a:rPr lang="pt-BR" sz="1200" dirty="0">
                  <a:latin typeface="Quicksand"/>
                </a:rPr>
                <a:t> </a:t>
              </a:r>
            </a:p>
            <a:p>
              <a:r>
                <a:rPr lang="pt-BR" sz="1200" dirty="0" err="1">
                  <a:latin typeface="Quicksand"/>
                </a:rPr>
                <a:t>modify</a:t>
              </a:r>
              <a:r>
                <a:rPr lang="pt-BR" sz="1200" dirty="0">
                  <a:latin typeface="Quicksand"/>
                </a:rPr>
                <a:t> data</a:t>
              </a:r>
              <a:endParaRPr lang="pt-BR" sz="1200" dirty="0"/>
            </a:p>
          </p:txBody>
        </p:sp>
      </p:grpSp>
      <p:sp>
        <p:nvSpPr>
          <p:cNvPr id="53" name="Fluxograma: Processo Alternativo 52">
            <a:extLst>
              <a:ext uri="{FF2B5EF4-FFF2-40B4-BE49-F238E27FC236}">
                <a16:creationId xmlns:a16="http://schemas.microsoft.com/office/drawing/2014/main" id="{C49CD8B0-C911-4347-B45A-119B77E5256A}"/>
              </a:ext>
            </a:extLst>
          </p:cNvPr>
          <p:cNvSpPr/>
          <p:nvPr/>
        </p:nvSpPr>
        <p:spPr>
          <a:xfrm>
            <a:off x="427061" y="5239417"/>
            <a:ext cx="1774800" cy="1080000"/>
          </a:xfrm>
          <a:prstGeom prst="flowChartAlternate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/>
                </a:solidFill>
                <a:latin typeface="Quicksand" pitchFamily="2" charset="0"/>
              </a:rPr>
              <a:t>Activivity</a:t>
            </a:r>
            <a:r>
              <a:rPr lang="pt-BR" sz="1600" dirty="0">
                <a:solidFill>
                  <a:schemeClr val="tx1"/>
                </a:solidFill>
                <a:latin typeface="Quicksand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Quicksand" pitchFamily="2" charset="0"/>
              </a:rPr>
              <a:t>or</a:t>
            </a:r>
            <a:r>
              <a:rPr lang="pt-BR" sz="1600" dirty="0">
                <a:solidFill>
                  <a:schemeClr val="tx1"/>
                </a:solidFill>
                <a:latin typeface="Quicksand" pitchFamily="2" charset="0"/>
              </a:rPr>
              <a:t> fragmente (View)</a:t>
            </a:r>
          </a:p>
        </p:txBody>
      </p:sp>
      <p:sp>
        <p:nvSpPr>
          <p:cNvPr id="55" name="Fluxograma: Processo Alternativo 54">
            <a:extLst>
              <a:ext uri="{FF2B5EF4-FFF2-40B4-BE49-F238E27FC236}">
                <a16:creationId xmlns:a16="http://schemas.microsoft.com/office/drawing/2014/main" id="{3E3E8FBA-251C-4AE0-B55E-4705C1F8CE68}"/>
              </a:ext>
            </a:extLst>
          </p:cNvPr>
          <p:cNvSpPr/>
          <p:nvPr/>
        </p:nvSpPr>
        <p:spPr>
          <a:xfrm>
            <a:off x="3447538" y="5276330"/>
            <a:ext cx="1774800" cy="1080000"/>
          </a:xfrm>
          <a:prstGeom prst="flowChartAlternate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latin typeface="Quicksand" pitchFamily="2" charset="0"/>
              </a:rPr>
              <a:t>ViewModel</a:t>
            </a:r>
          </a:p>
        </p:txBody>
      </p:sp>
      <p:sp>
        <p:nvSpPr>
          <p:cNvPr id="56" name="Fluxograma: Processo Alternativo 55">
            <a:extLst>
              <a:ext uri="{FF2B5EF4-FFF2-40B4-BE49-F238E27FC236}">
                <a16:creationId xmlns:a16="http://schemas.microsoft.com/office/drawing/2014/main" id="{1CB35140-0406-4AE8-A9A0-0F71626B2C8E}"/>
              </a:ext>
            </a:extLst>
          </p:cNvPr>
          <p:cNvSpPr/>
          <p:nvPr/>
        </p:nvSpPr>
        <p:spPr>
          <a:xfrm>
            <a:off x="6646284" y="4953157"/>
            <a:ext cx="1175222" cy="648000"/>
          </a:xfrm>
          <a:prstGeom prst="flowChartAlternate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/>
                </a:solidFill>
                <a:latin typeface="Quicksand" pitchFamily="2" charset="0"/>
              </a:rPr>
              <a:t>InterectorModel</a:t>
            </a:r>
            <a:endParaRPr lang="pt-BR" sz="1600" dirty="0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57" name="Fluxograma: Processo Alternativo 56">
            <a:extLst>
              <a:ext uri="{FF2B5EF4-FFF2-40B4-BE49-F238E27FC236}">
                <a16:creationId xmlns:a16="http://schemas.microsoft.com/office/drawing/2014/main" id="{46077C11-7C00-45EA-9BFA-70B1C32870E6}"/>
              </a:ext>
            </a:extLst>
          </p:cNvPr>
          <p:cNvSpPr/>
          <p:nvPr/>
        </p:nvSpPr>
        <p:spPr>
          <a:xfrm>
            <a:off x="6646284" y="6086767"/>
            <a:ext cx="1175222" cy="648000"/>
          </a:xfrm>
          <a:prstGeom prst="flowChartAlternateProcess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chemeClr val="tx1"/>
                </a:solidFill>
                <a:latin typeface="Quicksand" pitchFamily="2" charset="0"/>
              </a:rPr>
              <a:t>InterectorModel</a:t>
            </a:r>
            <a:endParaRPr lang="pt-BR" sz="1600" dirty="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09449A49-5DF7-4CBD-8C16-94ED26D0BDD3}"/>
              </a:ext>
            </a:extLst>
          </p:cNvPr>
          <p:cNvCxnSpPr>
            <a:cxnSpLocks/>
          </p:cNvCxnSpPr>
          <p:nvPr/>
        </p:nvCxnSpPr>
        <p:spPr>
          <a:xfrm>
            <a:off x="2324389" y="5506324"/>
            <a:ext cx="104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2FF90C13-4B36-496B-A6F9-453F5EAD85AE}"/>
              </a:ext>
            </a:extLst>
          </p:cNvPr>
          <p:cNvCxnSpPr>
            <a:cxnSpLocks/>
          </p:cNvCxnSpPr>
          <p:nvPr/>
        </p:nvCxnSpPr>
        <p:spPr>
          <a:xfrm flipH="1">
            <a:off x="2264353" y="6200193"/>
            <a:ext cx="104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0EE8508F-E183-4DE8-8999-B8F471503568}"/>
              </a:ext>
            </a:extLst>
          </p:cNvPr>
          <p:cNvCxnSpPr>
            <a:cxnSpLocks/>
          </p:cNvCxnSpPr>
          <p:nvPr/>
        </p:nvCxnSpPr>
        <p:spPr>
          <a:xfrm flipV="1">
            <a:off x="5337741" y="5268617"/>
            <a:ext cx="1159341" cy="390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6C1F30-CF1D-4AFA-9757-56E2289C91C6}"/>
              </a:ext>
            </a:extLst>
          </p:cNvPr>
          <p:cNvCxnSpPr>
            <a:cxnSpLocks/>
          </p:cNvCxnSpPr>
          <p:nvPr/>
        </p:nvCxnSpPr>
        <p:spPr>
          <a:xfrm>
            <a:off x="5315128" y="6370807"/>
            <a:ext cx="1106493" cy="319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308B888-CCE4-4291-93F8-D097ED7AABF9}"/>
              </a:ext>
            </a:extLst>
          </p:cNvPr>
          <p:cNvCxnSpPr>
            <a:cxnSpLocks/>
          </p:cNvCxnSpPr>
          <p:nvPr/>
        </p:nvCxnSpPr>
        <p:spPr>
          <a:xfrm flipH="1">
            <a:off x="5400606" y="5380362"/>
            <a:ext cx="1067409" cy="404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68BC7B90-3624-4FB2-9006-79E44D59018B}"/>
              </a:ext>
            </a:extLst>
          </p:cNvPr>
          <p:cNvCxnSpPr>
            <a:cxnSpLocks/>
          </p:cNvCxnSpPr>
          <p:nvPr/>
        </p:nvCxnSpPr>
        <p:spPr>
          <a:xfrm flipH="1" flipV="1">
            <a:off x="5315128" y="6244988"/>
            <a:ext cx="1060099" cy="315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ABBCD56-AE5E-423F-8B95-F611F8EAB769}"/>
              </a:ext>
            </a:extLst>
          </p:cNvPr>
          <p:cNvSpPr txBox="1"/>
          <p:nvPr/>
        </p:nvSpPr>
        <p:spPr>
          <a:xfrm>
            <a:off x="2450749" y="5236337"/>
            <a:ext cx="744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actions</a:t>
            </a:r>
            <a:endParaRPr lang="pt-BR" sz="1200" dirty="0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B813DFF-13D6-47B7-BCB6-43C171A36B84}"/>
              </a:ext>
            </a:extLst>
          </p:cNvPr>
          <p:cNvSpPr txBox="1"/>
          <p:nvPr/>
        </p:nvSpPr>
        <p:spPr>
          <a:xfrm>
            <a:off x="2450749" y="5783323"/>
            <a:ext cx="9104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liveData</a:t>
            </a:r>
            <a:r>
              <a:rPr lang="pt-BR" sz="1200" dirty="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callback</a:t>
            </a:r>
            <a:endParaRPr lang="pt-BR" sz="1200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7CB6BA3-A5EA-4444-968F-90CAEF9D25BA}"/>
              </a:ext>
            </a:extLst>
          </p:cNvPr>
          <p:cNvSpPr txBox="1"/>
          <p:nvPr/>
        </p:nvSpPr>
        <p:spPr>
          <a:xfrm rot="20557712">
            <a:off x="5288314" y="5169453"/>
            <a:ext cx="1320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call</a:t>
            </a:r>
            <a:r>
              <a:rPr lang="pt-BR" sz="1200" dirty="0">
                <a:latin typeface="Quicksand"/>
              </a:rPr>
              <a:t> a use case</a:t>
            </a:r>
            <a:endParaRPr lang="pt-BR" sz="1200" dirty="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F0FF0B4-40EB-44F2-8842-B780D6CA9E58}"/>
              </a:ext>
            </a:extLst>
          </p:cNvPr>
          <p:cNvSpPr txBox="1"/>
          <p:nvPr/>
        </p:nvSpPr>
        <p:spPr>
          <a:xfrm rot="1099479">
            <a:off x="5334573" y="6150138"/>
            <a:ext cx="1320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call</a:t>
            </a:r>
            <a:r>
              <a:rPr lang="pt-BR" sz="1200" dirty="0">
                <a:latin typeface="Quicksand"/>
              </a:rPr>
              <a:t> a use case</a:t>
            </a:r>
            <a:endParaRPr lang="pt-BR" sz="1200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64E47AA8-6838-4A2F-A0D4-E38CD5FBE485}"/>
              </a:ext>
            </a:extLst>
          </p:cNvPr>
          <p:cNvSpPr txBox="1"/>
          <p:nvPr/>
        </p:nvSpPr>
        <p:spPr>
          <a:xfrm rot="20557712">
            <a:off x="5458102" y="5484465"/>
            <a:ext cx="1320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wait</a:t>
            </a:r>
            <a:r>
              <a:rPr lang="pt-BR" sz="1200" dirty="0">
                <a:latin typeface="Quicksand"/>
              </a:rPr>
              <a:t> for </a:t>
            </a:r>
            <a:r>
              <a:rPr lang="pt-BR" sz="1200" dirty="0" err="1">
                <a:latin typeface="Quicksand"/>
              </a:rPr>
              <a:t>result</a:t>
            </a:r>
            <a:endParaRPr lang="pt-BR" sz="1200" dirty="0"/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352B92B4-01AF-4C97-81B2-1387A7C44DBF}"/>
              </a:ext>
            </a:extLst>
          </p:cNvPr>
          <p:cNvSpPr txBox="1"/>
          <p:nvPr/>
        </p:nvSpPr>
        <p:spPr>
          <a:xfrm rot="887976">
            <a:off x="5189467" y="6507406"/>
            <a:ext cx="13207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Quicksand"/>
              </a:rPr>
              <a:t>wait</a:t>
            </a:r>
            <a:r>
              <a:rPr lang="pt-BR" sz="1200" dirty="0">
                <a:latin typeface="Quicksand"/>
              </a:rPr>
              <a:t> for </a:t>
            </a:r>
            <a:r>
              <a:rPr lang="pt-BR" sz="1200" dirty="0" err="1">
                <a:latin typeface="Quicksand"/>
              </a:rPr>
              <a:t>result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35590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Arquitetura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Solução Nativa ou Hibrido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293036" y="2297453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14885039-6070-44B6-B7B7-C65506C8360D}"/>
              </a:ext>
            </a:extLst>
          </p:cNvPr>
          <p:cNvSpPr txBox="1"/>
          <p:nvPr/>
        </p:nvSpPr>
        <p:spPr>
          <a:xfrm>
            <a:off x="0" y="180950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Padrão Adotado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8DF0E93-F045-4EDC-9261-44C73FF26AAD}"/>
              </a:ext>
            </a:extLst>
          </p:cNvPr>
          <p:cNvSpPr txBox="1"/>
          <p:nvPr/>
        </p:nvSpPr>
        <p:spPr>
          <a:xfrm>
            <a:off x="0" y="2207885"/>
            <a:ext cx="768216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A proposta de abordagem é utilização do </a:t>
            </a:r>
            <a:r>
              <a:rPr lang="pt-BR" sz="1200" b="1" dirty="0">
                <a:latin typeface="Quicksand"/>
              </a:rPr>
              <a:t>MVVM </a:t>
            </a:r>
            <a:r>
              <a:rPr lang="pt-BR" sz="1200" b="1" dirty="0" err="1">
                <a:latin typeface="Quicksand"/>
              </a:rPr>
              <a:t>pattern</a:t>
            </a:r>
            <a:r>
              <a:rPr lang="pt-BR" sz="1200" b="1" dirty="0">
                <a:latin typeface="Quicksand"/>
              </a:rPr>
              <a:t> </a:t>
            </a:r>
            <a:r>
              <a:rPr lang="pt-BR" sz="1200" dirty="0">
                <a:latin typeface="Quicksand"/>
              </a:rPr>
              <a:t>e </a:t>
            </a:r>
            <a:r>
              <a:rPr lang="pt-BR" sz="1200" b="1" dirty="0">
                <a:latin typeface="Quicksand"/>
              </a:rPr>
              <a:t>Clean </a:t>
            </a:r>
            <a:r>
              <a:rPr lang="pt-BR" sz="1200" b="1" dirty="0" err="1">
                <a:latin typeface="Quicksand"/>
              </a:rPr>
              <a:t>Architecture</a:t>
            </a:r>
            <a:r>
              <a:rPr lang="pt-BR" sz="1200" dirty="0">
                <a:latin typeface="Quicksand"/>
              </a:rPr>
              <a:t> para os módulos (mini apps) e aplicativo core. </a:t>
            </a:r>
            <a:endParaRPr lang="pt-BR" sz="1200" b="1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9309DC3E-5438-4248-94BE-8FE0E65C01F9}"/>
              </a:ext>
            </a:extLst>
          </p:cNvPr>
          <p:cNvSpPr txBox="1"/>
          <p:nvPr/>
        </p:nvSpPr>
        <p:spPr>
          <a:xfrm>
            <a:off x="511040" y="2779277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Camada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52DA81-2080-41CC-8CD9-B26DA0149AC6}"/>
              </a:ext>
            </a:extLst>
          </p:cNvPr>
          <p:cNvSpPr txBox="1"/>
          <p:nvPr/>
        </p:nvSpPr>
        <p:spPr>
          <a:xfrm>
            <a:off x="374664" y="3177316"/>
            <a:ext cx="768216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O acesso a fonte de dados e serviços(http via </a:t>
            </a:r>
            <a:r>
              <a:rPr lang="pt-BR" sz="1200" b="1" dirty="0" err="1">
                <a:latin typeface="Quicksand"/>
              </a:rPr>
              <a:t>retrofit</a:t>
            </a:r>
            <a:r>
              <a:rPr lang="pt-BR" sz="1200" b="1" dirty="0">
                <a:latin typeface="Quicksand"/>
              </a:rPr>
              <a:t>)</a:t>
            </a:r>
            <a:r>
              <a:rPr lang="pt-BR" sz="1200" dirty="0">
                <a:latin typeface="Quicksand"/>
              </a:rPr>
              <a:t> será baseado no padrão de projeto </a:t>
            </a:r>
            <a:r>
              <a:rPr lang="pt-BR" sz="1200" b="1" dirty="0" err="1">
                <a:latin typeface="Quicksand"/>
              </a:rPr>
              <a:t>repository</a:t>
            </a:r>
            <a:r>
              <a:rPr lang="pt-BR" sz="1200" b="1" dirty="0">
                <a:latin typeface="Quicksand"/>
              </a:rPr>
              <a:t> </a:t>
            </a:r>
            <a:r>
              <a:rPr lang="pt-BR" sz="1200" b="1" dirty="0" err="1">
                <a:latin typeface="Quicksand"/>
              </a:rPr>
              <a:t>pattner</a:t>
            </a:r>
            <a:r>
              <a:rPr lang="pt-BR" sz="1200" b="1" dirty="0">
                <a:latin typeface="Quicksand"/>
              </a:rPr>
              <a:t>,</a:t>
            </a:r>
            <a:r>
              <a:rPr lang="pt-BR" sz="1200" dirty="0">
                <a:latin typeface="Quicksand"/>
              </a:rPr>
              <a:t> com a criação de uma classe e interface para cada modelo, e aproveitando o principio de </a:t>
            </a:r>
            <a:r>
              <a:rPr lang="pt-BR" sz="1200" b="1" dirty="0">
                <a:latin typeface="Quicksand"/>
              </a:rPr>
              <a:t>inversão de dependência </a:t>
            </a:r>
            <a:r>
              <a:rPr lang="pt-BR" sz="1200" dirty="0">
                <a:latin typeface="Quicksand"/>
              </a:rPr>
              <a:t>para abstrair as fontes de dados.</a:t>
            </a: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81D22C-140F-4C60-9EFE-E4346CAD7A10}"/>
              </a:ext>
            </a:extLst>
          </p:cNvPr>
          <p:cNvCxnSpPr>
            <a:cxnSpLocks/>
            <a:stCxn id="46" idx="1"/>
          </p:cNvCxnSpPr>
          <p:nvPr/>
        </p:nvCxnSpPr>
        <p:spPr>
          <a:xfrm flipH="1" flipV="1">
            <a:off x="4250875" y="4284055"/>
            <a:ext cx="1077769" cy="20369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9A7B547-BEF0-4633-BDEE-044ADFF308DD}"/>
              </a:ext>
            </a:extLst>
          </p:cNvPr>
          <p:cNvGrpSpPr/>
          <p:nvPr/>
        </p:nvGrpSpPr>
        <p:grpSpPr>
          <a:xfrm>
            <a:off x="4250875" y="3910439"/>
            <a:ext cx="1121385" cy="2786729"/>
            <a:chOff x="2770099" y="4162424"/>
            <a:chExt cx="1307316" cy="2164634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6F1C79E6-1040-4450-9C94-BDC1246A3D91}"/>
                </a:ext>
              </a:extLst>
            </p:cNvPr>
            <p:cNvCxnSpPr/>
            <p:nvPr/>
          </p:nvCxnSpPr>
          <p:spPr>
            <a:xfrm>
              <a:off x="3465870" y="4162424"/>
              <a:ext cx="0" cy="21646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CEEECBF-02EC-41C3-AD39-51EBE979AA94}"/>
                </a:ext>
              </a:extLst>
            </p:cNvPr>
            <p:cNvCxnSpPr>
              <a:cxnSpLocks/>
              <a:stCxn id="48" idx="1"/>
              <a:endCxn id="54" idx="3"/>
            </p:cNvCxnSpPr>
            <p:nvPr/>
          </p:nvCxnSpPr>
          <p:spPr>
            <a:xfrm flipH="1">
              <a:off x="2770099" y="5231857"/>
              <a:ext cx="1307316" cy="143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2F5F8AB-E72D-4073-BEA6-492A4E4F9A14}"/>
              </a:ext>
            </a:extLst>
          </p:cNvPr>
          <p:cNvCxnSpPr>
            <a:cxnSpLocks/>
          </p:cNvCxnSpPr>
          <p:nvPr/>
        </p:nvCxnSpPr>
        <p:spPr>
          <a:xfrm flipH="1" flipV="1">
            <a:off x="6262937" y="4272250"/>
            <a:ext cx="523673" cy="11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D3EF6D0C-B48B-40D9-8838-C2051A631474}"/>
              </a:ext>
            </a:extLst>
          </p:cNvPr>
          <p:cNvCxnSpPr>
            <a:cxnSpLocks/>
          </p:cNvCxnSpPr>
          <p:nvPr/>
        </p:nvCxnSpPr>
        <p:spPr>
          <a:xfrm flipH="1">
            <a:off x="6270835" y="4456713"/>
            <a:ext cx="5221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265ACD6-9D15-49D4-AC28-D4E427D956F4}"/>
              </a:ext>
            </a:extLst>
          </p:cNvPr>
          <p:cNvSpPr txBox="1"/>
          <p:nvPr/>
        </p:nvSpPr>
        <p:spPr>
          <a:xfrm>
            <a:off x="6817011" y="4111201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200" dirty="0">
                <a:latin typeface="Quicksand" pitchFamily="2" charset="0"/>
              </a:rPr>
              <a:t>uses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A354452-84E7-4129-B4DE-DAC39C1E7184}"/>
              </a:ext>
            </a:extLst>
          </p:cNvPr>
          <p:cNvSpPr txBox="1"/>
          <p:nvPr/>
        </p:nvSpPr>
        <p:spPr>
          <a:xfrm>
            <a:off x="6786610" y="4335493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200" dirty="0" err="1">
                <a:latin typeface="Quicksand" pitchFamily="2" charset="0"/>
              </a:rPr>
              <a:t>extends</a:t>
            </a:r>
            <a:endParaRPr lang="pt-BR" sz="1200" dirty="0">
              <a:latin typeface="Quicksand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3B485AA-CC5E-450D-A92D-F1B7BF6B3FDA}"/>
              </a:ext>
            </a:extLst>
          </p:cNvPr>
          <p:cNvSpPr txBox="1"/>
          <p:nvPr/>
        </p:nvSpPr>
        <p:spPr>
          <a:xfrm>
            <a:off x="378969" y="5652020"/>
            <a:ext cx="34621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</a:t>
            </a:r>
            <a:r>
              <a:rPr lang="pt-BR" sz="1200" b="1" dirty="0" err="1">
                <a:latin typeface="Quicksand"/>
              </a:rPr>
              <a:t>DataSource</a:t>
            </a:r>
            <a:r>
              <a:rPr lang="pt-BR" sz="1200" dirty="0">
                <a:latin typeface="Quicksand"/>
              </a:rPr>
              <a:t>: A interface que o framework precisa implementar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C7B2022-7FEB-4F23-9D1C-31AF227CB7A3}"/>
              </a:ext>
            </a:extLst>
          </p:cNvPr>
          <p:cNvSpPr txBox="1"/>
          <p:nvPr/>
        </p:nvSpPr>
        <p:spPr>
          <a:xfrm>
            <a:off x="388127" y="6113685"/>
            <a:ext cx="3462113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</a:t>
            </a:r>
            <a:r>
              <a:rPr lang="pt-BR" sz="1200" b="1" dirty="0" err="1">
                <a:latin typeface="Quicksand"/>
              </a:rPr>
              <a:t>Repository</a:t>
            </a:r>
            <a:r>
              <a:rPr lang="pt-BR" sz="1200" b="1" dirty="0">
                <a:latin typeface="Quicksand"/>
              </a:rPr>
              <a:t>:</a:t>
            </a:r>
            <a:r>
              <a:rPr lang="pt-BR" sz="1200" dirty="0">
                <a:latin typeface="Quicksand"/>
              </a:rPr>
              <a:t>: Prover os métodos de acesso aos dados delegados pelo </a:t>
            </a:r>
            <a:r>
              <a:rPr lang="pt-BR" sz="1200" dirty="0" err="1">
                <a:latin typeface="Quicksand"/>
              </a:rPr>
              <a:t>DataSource</a:t>
            </a:r>
            <a:r>
              <a:rPr lang="pt-BR" sz="1200" dirty="0">
                <a:latin typeface="Quicksand"/>
              </a:rPr>
              <a:t>.</a:t>
            </a:r>
            <a:endParaRPr lang="pt-BR" sz="1200" dirty="0">
              <a:latin typeface="Quicksand" pitchFamily="2" charset="77"/>
            </a:endParaRPr>
          </a:p>
        </p:txBody>
      </p:sp>
      <p:sp>
        <p:nvSpPr>
          <p:cNvPr id="43" name="Fluxograma: Processo Alternativo 42">
            <a:extLst>
              <a:ext uri="{FF2B5EF4-FFF2-40B4-BE49-F238E27FC236}">
                <a16:creationId xmlns:a16="http://schemas.microsoft.com/office/drawing/2014/main" id="{FC3328F4-57A9-4A3A-BB1E-1DCE4CED972D}"/>
              </a:ext>
            </a:extLst>
          </p:cNvPr>
          <p:cNvSpPr/>
          <p:nvPr/>
        </p:nvSpPr>
        <p:spPr>
          <a:xfrm>
            <a:off x="2074328" y="3977975"/>
            <a:ext cx="2160000" cy="540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latin typeface="Quicksand" pitchFamily="2" charset="0"/>
              </a:rPr>
              <a:t>Repository</a:t>
            </a:r>
            <a:endParaRPr lang="pt-BR" sz="1600" dirty="0">
              <a:latin typeface="Quicksand" pitchFamily="2" charset="0"/>
            </a:endParaRPr>
          </a:p>
        </p:txBody>
      </p:sp>
      <p:sp>
        <p:nvSpPr>
          <p:cNvPr id="46" name="Fluxograma: Processo Alternativo 45">
            <a:extLst>
              <a:ext uri="{FF2B5EF4-FFF2-40B4-BE49-F238E27FC236}">
                <a16:creationId xmlns:a16="http://schemas.microsoft.com/office/drawing/2014/main" id="{BCE22695-B9CC-4B39-ADDE-83B5955ECCF3}"/>
              </a:ext>
            </a:extLst>
          </p:cNvPr>
          <p:cNvSpPr/>
          <p:nvPr/>
        </p:nvSpPr>
        <p:spPr>
          <a:xfrm>
            <a:off x="5328644" y="5944794"/>
            <a:ext cx="2850962" cy="75237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t-BR" sz="1600" dirty="0">
                <a:latin typeface="Quicksand" pitchFamily="2" charset="0"/>
              </a:rPr>
            </a:br>
            <a:r>
              <a:rPr lang="pt-BR" sz="1600" dirty="0">
                <a:latin typeface="Quicksand" pitchFamily="2" charset="0"/>
              </a:rPr>
              <a:t>Framework </a:t>
            </a:r>
            <a:r>
              <a:rPr lang="pt-BR" sz="1600" dirty="0" err="1">
                <a:latin typeface="Quicksand" pitchFamily="2" charset="0"/>
              </a:rPr>
              <a:t>Class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that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initializes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Repository</a:t>
            </a:r>
            <a:r>
              <a:rPr lang="pt-BR" sz="1600" dirty="0">
                <a:latin typeface="Quicksand" pitchFamily="2" charset="0"/>
              </a:rPr>
              <a:t> </a:t>
            </a:r>
          </a:p>
          <a:p>
            <a:pPr algn="ctr"/>
            <a:endParaRPr lang="pt-BR" dirty="0">
              <a:latin typeface="Quicksand" pitchFamily="2" charset="0"/>
            </a:endParaRPr>
          </a:p>
        </p:txBody>
      </p:sp>
      <p:sp>
        <p:nvSpPr>
          <p:cNvPr id="48" name="Fluxograma: Processo Alternativo 47">
            <a:extLst>
              <a:ext uri="{FF2B5EF4-FFF2-40B4-BE49-F238E27FC236}">
                <a16:creationId xmlns:a16="http://schemas.microsoft.com/office/drawing/2014/main" id="{2A80DAAF-144E-440B-9E37-E3F35F3CC920}"/>
              </a:ext>
            </a:extLst>
          </p:cNvPr>
          <p:cNvSpPr/>
          <p:nvPr/>
        </p:nvSpPr>
        <p:spPr>
          <a:xfrm>
            <a:off x="5372260" y="5017217"/>
            <a:ext cx="2160000" cy="540000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t-BR" sz="1600" dirty="0">
                <a:latin typeface="Quicksand" pitchFamily="2" charset="0"/>
              </a:rPr>
            </a:br>
            <a:br>
              <a:rPr lang="pt-BR" sz="1600" dirty="0">
                <a:latin typeface="Quicksand" pitchFamily="2" charset="0"/>
              </a:rPr>
            </a:br>
            <a:r>
              <a:rPr lang="pt-BR" sz="1600" dirty="0" err="1">
                <a:latin typeface="Quicksand" pitchFamily="2" charset="0"/>
              </a:rPr>
              <a:t>DataSource</a:t>
            </a:r>
            <a:r>
              <a:rPr lang="pt-BR" sz="1600" dirty="0">
                <a:latin typeface="Quicksand" pitchFamily="2" charset="0"/>
              </a:rPr>
              <a:t> </a:t>
            </a:r>
            <a:r>
              <a:rPr lang="pt-BR" sz="1600" dirty="0" err="1">
                <a:latin typeface="Quicksand" pitchFamily="2" charset="0"/>
              </a:rPr>
              <a:t>lmpementation</a:t>
            </a:r>
            <a:endParaRPr lang="pt-BR" sz="1600" dirty="0">
              <a:latin typeface="Quicksand" pitchFamily="2" charset="0"/>
            </a:endParaRPr>
          </a:p>
          <a:p>
            <a:pPr algn="ctr"/>
            <a:endParaRPr lang="pt-BR" sz="1600" dirty="0">
              <a:latin typeface="Quicksand" pitchFamily="2" charset="0"/>
            </a:endParaRPr>
          </a:p>
          <a:p>
            <a:pPr algn="ctr"/>
            <a:endParaRPr lang="pt-BR" dirty="0">
              <a:latin typeface="Quicksand" pitchFamily="2" charset="0"/>
            </a:endParaRPr>
          </a:p>
        </p:txBody>
      </p:sp>
      <p:sp>
        <p:nvSpPr>
          <p:cNvPr id="54" name="Fluxograma: Processo Alternativo 53">
            <a:extLst>
              <a:ext uri="{FF2B5EF4-FFF2-40B4-BE49-F238E27FC236}">
                <a16:creationId xmlns:a16="http://schemas.microsoft.com/office/drawing/2014/main" id="{6CF4B599-535D-4444-BCFB-68776AD73B0A}"/>
              </a:ext>
            </a:extLst>
          </p:cNvPr>
          <p:cNvSpPr/>
          <p:nvPr/>
        </p:nvSpPr>
        <p:spPr>
          <a:xfrm>
            <a:off x="2090875" y="5035663"/>
            <a:ext cx="2160000" cy="540000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latin typeface="Quicksand" pitchFamily="2" charset="0"/>
              </a:rPr>
              <a:t>DataSource</a:t>
            </a:r>
            <a:endParaRPr lang="pt-BR" sz="1600" dirty="0"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26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5">
            <a:extLst>
              <a:ext uri="{FF2B5EF4-FFF2-40B4-BE49-F238E27FC236}">
                <a16:creationId xmlns:a16="http://schemas.microsoft.com/office/drawing/2014/main" id="{C02D5384-784D-4A40-93B9-76653C5EF2CF}"/>
              </a:ext>
            </a:extLst>
          </p:cNvPr>
          <p:cNvSpPr txBox="1"/>
          <p:nvPr/>
        </p:nvSpPr>
        <p:spPr>
          <a:xfrm>
            <a:off x="172810" y="1457497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>
                <a:ea typeface="+mn-lt"/>
                <a:cs typeface="+mn-lt"/>
              </a:rPr>
              <a:t>TaaS (Trust as a Service) </a:t>
            </a:r>
            <a:r>
              <a:rPr lang="pt-BR" sz="1200" b="1">
                <a:solidFill>
                  <a:srgbClr val="FF0000"/>
                </a:solidFill>
                <a:latin typeface="Quicksand"/>
              </a:rPr>
              <a:t>BRAINSTORM</a:t>
            </a:r>
            <a:endParaRPr lang="pt-BR" sz="1200" b="1">
              <a:solidFill>
                <a:srgbClr val="FF0000"/>
              </a:solidFill>
              <a:latin typeface="Quicksand" pitchFamily="2" charset="7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Autenticação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C96D6C-B3AA-4E32-87CF-11CF70BD2850}"/>
              </a:ext>
            </a:extLst>
          </p:cNvPr>
          <p:cNvSpPr txBox="1"/>
          <p:nvPr/>
        </p:nvSpPr>
        <p:spPr>
          <a:xfrm>
            <a:off x="40821" y="1856957"/>
            <a:ext cx="7682164" cy="6555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Objetivo: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Prevenção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 de fraudes</a:t>
            </a: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Validação de documentos</a:t>
            </a: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 – verifica a integridade dos documentos enviados e, possivelmente, permite a extração de dados via OCR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.</a:t>
            </a:r>
            <a:endParaRPr lang="pt-BR">
              <a:solidFill>
                <a:schemeClr val="bg1">
                  <a:lumMod val="50000"/>
                </a:schemeClr>
              </a:solidFill>
              <a:latin typeface="Arial"/>
            </a:endParaRP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Face match (reconhecimento facial)</a:t>
            </a: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 - confirma que o usuário é quem diz ser, reduzindo os riscos de fraude de identidade.</a:t>
            </a: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Autenticação de múltiplos fatores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 - Não existe um tipo de autenticação perfeito dentro dos três fatores</a:t>
            </a: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 (fator de conhecimento, fator de posse e fator de inerência).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 A melhor forma de reduzir riscos é conhecer as fragilidades de cada tipo de autenticação, e sobrepor diferentes métodos, de maneira que as fragilidades sejam reduzidas. Foi assim que nasceu a autenticação de múltiplos fatores. A combinação de ao menos dois tipos diferentes de autenticação, que sejam de fatores diferentes, podem formar múltiplos fatores de autenticação.</a:t>
            </a:r>
            <a:endParaRPr lang="pt-BR" sz="120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543050" lvl="3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Vantagens: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Valoriza a segurança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Processos de cadastro e login otimizados e com alto grau de confiabilidade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Simplificação da experiência do usuário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Reduz tentativas de fraudes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Otimização de recursos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Sugestão: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Onboarding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Troca de dispositivo</a:t>
            </a: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Mais uma camada de positivação em transações "fora do comum" possivelmente identificados pelo </a:t>
            </a:r>
            <a:r>
              <a:rPr lang="pt-BR" sz="1200">
                <a:solidFill>
                  <a:schemeClr val="bg1">
                    <a:lumMod val="50000"/>
                  </a:schemeClr>
                </a:solidFill>
                <a:latin typeface="Quicksand"/>
              </a:rPr>
              <a:t>negócio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rgbClr val="FF0000"/>
              </a:solidFill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solidFill>
                  <a:srgbClr val="FF0000"/>
                </a:solidFill>
                <a:latin typeface="Quicksand"/>
              </a:rPr>
              <a:t>FaceID</a:t>
            </a:r>
            <a:r>
              <a:rPr lang="pt-BR" sz="1200" dirty="0">
                <a:solidFill>
                  <a:srgbClr val="FF0000"/>
                </a:solidFill>
                <a:latin typeface="Quicksand"/>
              </a:rPr>
              <a:t> será uma positivação a mais </a:t>
            </a:r>
            <a:endParaRPr lang="pt-BR"/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rgbClr val="FF0000"/>
                </a:solidFill>
                <a:latin typeface="Quicksand"/>
              </a:rPr>
              <a:t>soluções para jornada de </a:t>
            </a:r>
            <a:r>
              <a:rPr lang="pt-BR" sz="1200" dirty="0" err="1">
                <a:solidFill>
                  <a:srgbClr val="FF0000"/>
                </a:solidFill>
                <a:latin typeface="Quicksand"/>
              </a:rPr>
              <a:t>onboardig</a:t>
            </a:r>
            <a:r>
              <a:rPr lang="pt-BR" sz="1200" dirty="0">
                <a:solidFill>
                  <a:srgbClr val="FF0000"/>
                </a:solidFill>
                <a:latin typeface="Quicksand"/>
              </a:rPr>
              <a:t> e </a:t>
            </a:r>
            <a:r>
              <a:rPr lang="pt-BR" sz="1200" dirty="0" err="1">
                <a:solidFill>
                  <a:srgbClr val="FF0000"/>
                </a:solidFill>
                <a:latin typeface="Quicksand"/>
              </a:rPr>
              <a:t>transactions</a:t>
            </a:r>
            <a:r>
              <a:rPr lang="pt-BR" sz="1200">
                <a:solidFill>
                  <a:srgbClr val="FF0000"/>
                </a:solidFill>
                <a:latin typeface="Quicksand"/>
              </a:rPr>
              <a:t> </a:t>
            </a:r>
            <a:r>
              <a:rPr lang="pt-BR" sz="1200" dirty="0">
                <a:solidFill>
                  <a:srgbClr val="FF0000"/>
                </a:solidFill>
                <a:latin typeface="Quicksand"/>
              </a:rPr>
              <a:t> (PREVENÇÃO DE FRAUDES), avaliação dos serviços</a:t>
            </a:r>
            <a:endParaRPr lang="pt-BR" sz="1200">
              <a:solidFill>
                <a:srgbClr val="FF0000"/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b="1" dirty="0">
              <a:solidFill>
                <a:srgbClr val="FF0000"/>
              </a:solidFill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38097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Autenticação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C96D6C-B3AA-4E32-87CF-11CF70BD2850}"/>
              </a:ext>
            </a:extLst>
          </p:cNvPr>
          <p:cNvSpPr txBox="1"/>
          <p:nvPr/>
        </p:nvSpPr>
        <p:spPr>
          <a:xfrm>
            <a:off x="1024333" y="1620826"/>
            <a:ext cx="7248666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Extração de dados de documentos com OCR (RG, CNH e CRLV)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Face Match</a:t>
            </a:r>
          </a:p>
          <a:p>
            <a:pPr marL="1085850" lvl="2" indent="-171450" algn="just">
              <a:buFont typeface="Wingdings,Sans-Serif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Captura automática da foto quando atendidos os critérios de qualidade</a:t>
            </a:r>
            <a:endParaRPr lang="en-US" sz="1200" dirty="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Comparação de foto do cadastro com foto do documento</a:t>
            </a:r>
            <a:endParaRPr lang="pt-BR"/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latin typeface="Quicksand"/>
              </a:rPr>
              <a:t>Liveness</a:t>
            </a:r>
            <a:r>
              <a:rPr lang="pt-BR" sz="120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check</a:t>
            </a:r>
            <a:r>
              <a:rPr lang="pt-BR" sz="1200">
                <a:latin typeface="Quicksand"/>
              </a:rPr>
              <a:t> </a:t>
            </a:r>
            <a:r>
              <a:rPr lang="pt-BR" sz="1200">
                <a:ea typeface="+mn-lt"/>
                <a:cs typeface="+mn-lt"/>
              </a:rPr>
              <a:t>–</a:t>
            </a:r>
            <a:r>
              <a:rPr lang="pt-BR" sz="1200">
                <a:latin typeface="Quicksand"/>
              </a:rPr>
              <a:t> garante que foto foi capturada ao vivo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>
              <a:latin typeface="Quicksand"/>
            </a:endParaRPr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9229E64A-DF04-4B3C-8B85-F59B833B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6" y="1678226"/>
            <a:ext cx="1406378" cy="715040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4781AFE6-AE8C-426A-AF60-CC85089CF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1" y="5587119"/>
            <a:ext cx="1245783" cy="417464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35AC83B1-6C24-49BE-86CB-26B63CC31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2" y="6330715"/>
            <a:ext cx="1573618" cy="354149"/>
          </a:xfrm>
          <a:prstGeom prst="rect">
            <a:avLst/>
          </a:prstGeom>
        </p:spPr>
      </p:pic>
      <p:pic>
        <p:nvPicPr>
          <p:cNvPr id="6" name="Gráfico 6">
            <a:extLst>
              <a:ext uri="{FF2B5EF4-FFF2-40B4-BE49-F238E27FC236}">
                <a16:creationId xmlns:a16="http://schemas.microsoft.com/office/drawing/2014/main" id="{625FAF7B-3C4C-4E93-A2DD-5D3A2E92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80511" y="5628481"/>
            <a:ext cx="1883732" cy="441065"/>
          </a:xfrm>
          <a:prstGeom prst="rect">
            <a:avLst/>
          </a:prstGeom>
        </p:spPr>
      </p:pic>
      <p:pic>
        <p:nvPicPr>
          <p:cNvPr id="7" name="Imagem 11">
            <a:extLst>
              <a:ext uri="{FF2B5EF4-FFF2-40B4-BE49-F238E27FC236}">
                <a16:creationId xmlns:a16="http://schemas.microsoft.com/office/drawing/2014/main" id="{E6A810B6-43AE-4202-B992-52E6E4E20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842" y="5598451"/>
            <a:ext cx="1803991" cy="45062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D7B180-32E2-49AB-A939-239B8B93BD8F}"/>
              </a:ext>
            </a:extLst>
          </p:cNvPr>
          <p:cNvSpPr txBox="1"/>
          <p:nvPr/>
        </p:nvSpPr>
        <p:spPr>
          <a:xfrm>
            <a:off x="-366760" y="2514404"/>
            <a:ext cx="8630234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latin typeface="Quicksand"/>
              </a:rPr>
              <a:t>Backgroud</a:t>
            </a:r>
            <a:r>
              <a:rPr lang="pt-BR" sz="120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check</a:t>
            </a:r>
            <a:endParaRPr lang="pt-BR" dirty="0" err="1"/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Consulta de dados </a:t>
            </a:r>
            <a:r>
              <a:rPr lang="pt-BR" sz="1200" dirty="0">
                <a:latin typeface="Quicksand"/>
              </a:rPr>
              <a:t>de pessoas físicas e jurídicas </a:t>
            </a:r>
            <a:r>
              <a:rPr lang="pt-BR" sz="1200">
                <a:latin typeface="Quicksand"/>
              </a:rPr>
              <a:t>em mais de 200 bases de dados públicas e privadas (agilizar processo de </a:t>
            </a:r>
            <a:r>
              <a:rPr lang="pt-BR" sz="1200" dirty="0" err="1">
                <a:latin typeface="Quicksand"/>
              </a:rPr>
              <a:t>onboarding</a:t>
            </a:r>
            <a:r>
              <a:rPr lang="pt-BR" sz="1200">
                <a:latin typeface="Quicksand"/>
              </a:rPr>
              <a:t> digital)</a:t>
            </a:r>
            <a:endParaRPr lang="pt-BR" sz="1200" dirty="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Dashboard centraliza dados como dívidas, processos judiciais, antecedentes criminais, infrações de transito e situação de veículos, verificação de CNH, situação cadastral de CPF e CNPJ e </a:t>
            </a:r>
            <a:r>
              <a:rPr lang="pt-BR" sz="1200" dirty="0" err="1">
                <a:latin typeface="Quicksand"/>
              </a:rPr>
              <a:t>etc</a:t>
            </a:r>
            <a:endParaRPr lang="pt-BR" sz="1200" dirty="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Analise de risco automatizado e workflow configurável conforme regras do negócio, eliminando necessidade de processos manuais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UX intuitiva que instrui usuário a capturar corretamente a imagem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Documentoscopia </a:t>
            </a:r>
            <a:r>
              <a:rPr lang="pt-BR" sz="1200">
                <a:ea typeface="+mn-lt"/>
                <a:cs typeface="+mn-lt"/>
              </a:rPr>
              <a:t>–</a:t>
            </a:r>
            <a:r>
              <a:rPr lang="pt-BR" sz="1200">
                <a:latin typeface="Quicksand"/>
              </a:rPr>
              <a:t> Utiliza técnicas forenses para identificar autenticidade e integridade de documentos (RG, CNH e RNE) acessível através de API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Professional Services – serviço de consultoria em </a:t>
            </a:r>
            <a:r>
              <a:rPr lang="pt-BR" sz="1200" dirty="0" err="1">
                <a:latin typeface="Quicksand"/>
              </a:rPr>
              <a:t>onboarding</a:t>
            </a:r>
            <a:r>
              <a:rPr lang="pt-BR" sz="1200">
                <a:latin typeface="Quicksand"/>
              </a:rPr>
              <a:t> e </a:t>
            </a:r>
            <a:r>
              <a:rPr lang="pt-BR" sz="1200" dirty="0">
                <a:latin typeface="Quicksand"/>
              </a:rPr>
              <a:t>validação</a:t>
            </a:r>
            <a:r>
              <a:rPr lang="pt-BR" sz="1200">
                <a:latin typeface="Quicksand"/>
              </a:rPr>
              <a:t> de usuários composta por time multidisciplinar e certificado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SDK compatível apenas com linguagens nativas (iOS e Android)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Parceiros (instituições financeiras):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</p:txBody>
      </p:sp>
      <p:pic>
        <p:nvPicPr>
          <p:cNvPr id="12" name="Imagem 17" descr="Logotipo, nome da empresa&#10;&#10;Descrição gerada automaticamente">
            <a:extLst>
              <a:ext uri="{FF2B5EF4-FFF2-40B4-BE49-F238E27FC236}">
                <a16:creationId xmlns:a16="http://schemas.microsoft.com/office/drawing/2014/main" id="{DC52F799-189C-479C-A1BD-17323364C3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2106" y="6276811"/>
            <a:ext cx="1759689" cy="515121"/>
          </a:xfrm>
          <a:prstGeom prst="rect">
            <a:avLst/>
          </a:prstGeom>
        </p:spPr>
      </p:pic>
      <p:pic>
        <p:nvPicPr>
          <p:cNvPr id="20" name="Imagem 20" descr="Texto&#10;&#10;Descrição gerada automaticamente">
            <a:extLst>
              <a:ext uri="{FF2B5EF4-FFF2-40B4-BE49-F238E27FC236}">
                <a16:creationId xmlns:a16="http://schemas.microsoft.com/office/drawing/2014/main" id="{0DC1D801-0E69-4F4F-B997-2B95A1598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3363" y="6349725"/>
            <a:ext cx="1839433" cy="440178"/>
          </a:xfrm>
          <a:prstGeom prst="rect">
            <a:avLst/>
          </a:prstGeom>
        </p:spPr>
      </p:pic>
      <p:pic>
        <p:nvPicPr>
          <p:cNvPr id="22" name="Imagem 22">
            <a:extLst>
              <a:ext uri="{FF2B5EF4-FFF2-40B4-BE49-F238E27FC236}">
                <a16:creationId xmlns:a16="http://schemas.microsoft.com/office/drawing/2014/main" id="{584942C6-C2A0-465E-9C62-715441CCBB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5590443"/>
            <a:ext cx="1086294" cy="448916"/>
          </a:xfrm>
          <a:prstGeom prst="rect">
            <a:avLst/>
          </a:prstGeom>
        </p:spPr>
      </p:pic>
      <p:pic>
        <p:nvPicPr>
          <p:cNvPr id="19" name="Imagem 19" descr="Logotipo&#10;&#10;Descrição gerada automaticamente">
            <a:extLst>
              <a:ext uri="{FF2B5EF4-FFF2-40B4-BE49-F238E27FC236}">
                <a16:creationId xmlns:a16="http://schemas.microsoft.com/office/drawing/2014/main" id="{4114602A-F988-4B6E-AB4E-8696AB9602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94426" y="5905355"/>
            <a:ext cx="1520456" cy="859313"/>
          </a:xfrm>
          <a:prstGeom prst="rect">
            <a:avLst/>
          </a:prstGeom>
        </p:spPr>
      </p:pic>
      <p:sp>
        <p:nvSpPr>
          <p:cNvPr id="25" name="TextBox 5">
            <a:extLst>
              <a:ext uri="{FF2B5EF4-FFF2-40B4-BE49-F238E27FC236}">
                <a16:creationId xmlns:a16="http://schemas.microsoft.com/office/drawing/2014/main" id="{75153621-918B-4ADB-B569-29037E2AF485}"/>
              </a:ext>
            </a:extLst>
          </p:cNvPr>
          <p:cNvSpPr txBox="1"/>
          <p:nvPr/>
        </p:nvSpPr>
        <p:spPr>
          <a:xfrm>
            <a:off x="0" y="1361888"/>
            <a:ext cx="7822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>
              <a:latin typeface="Quicksand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29811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Autenticação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C96D6C-B3AA-4E32-87CF-11CF70BD2850}"/>
              </a:ext>
            </a:extLst>
          </p:cNvPr>
          <p:cNvSpPr txBox="1"/>
          <p:nvPr/>
        </p:nvSpPr>
        <p:spPr>
          <a:xfrm>
            <a:off x="1115442" y="1620826"/>
            <a:ext cx="7149274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Extração de dados de documentos com OCR (RG, CNH e CPF)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latin typeface="Quicksand"/>
              </a:rPr>
              <a:t>Unico</a:t>
            </a:r>
            <a:r>
              <a:rPr lang="pt-BR" sz="120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Check</a:t>
            </a:r>
            <a:r>
              <a:rPr lang="pt-BR" sz="1200">
                <a:latin typeface="Quicksand"/>
              </a:rPr>
              <a:t> (face match)</a:t>
            </a:r>
          </a:p>
          <a:p>
            <a:pPr marL="1085850" lvl="2" indent="-171450" algn="just">
              <a:buFont typeface="Wingdings,Sans-Serif" panose="05000000000000000000" pitchFamily="2" charset="2"/>
              <a:buChar char="q"/>
            </a:pPr>
            <a:r>
              <a:rPr lang="pt-BR" sz="1200">
                <a:latin typeface="Quicksand"/>
              </a:rPr>
              <a:t>Captura automática da foto quando atendidos os critérios de qualidade</a:t>
            </a:r>
            <a:endParaRPr lang="en-US" sz="120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Comparação de foto do cadastro com foto do documento</a:t>
            </a:r>
            <a:endParaRPr lang="pt-BR"/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dirty="0" err="1">
                <a:latin typeface="Quicksand"/>
              </a:rPr>
              <a:t>Liveness</a:t>
            </a:r>
            <a:r>
              <a:rPr lang="pt-BR" sz="120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check</a:t>
            </a:r>
            <a:r>
              <a:rPr lang="pt-BR" sz="1200">
                <a:latin typeface="Quicksand"/>
              </a:rPr>
              <a:t> </a:t>
            </a:r>
            <a:r>
              <a:rPr lang="pt-BR" sz="1200">
                <a:ea typeface="+mn-lt"/>
                <a:cs typeface="+mn-lt"/>
              </a:rPr>
              <a:t>–</a:t>
            </a:r>
            <a:r>
              <a:rPr lang="pt-BR" sz="1200">
                <a:latin typeface="Quicksand"/>
              </a:rPr>
              <a:t> garante que foto foi capturada ao vivo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>
              <a:latin typeface="Quicksand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D7B180-32E2-49AB-A939-239B8B93BD8F}"/>
              </a:ext>
            </a:extLst>
          </p:cNvPr>
          <p:cNvSpPr txBox="1"/>
          <p:nvPr/>
        </p:nvSpPr>
        <p:spPr>
          <a:xfrm>
            <a:off x="-366760" y="2542979"/>
            <a:ext cx="863023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Confirmação de </a:t>
            </a:r>
            <a:r>
              <a:rPr lang="pt-BR" sz="1200" dirty="0">
                <a:latin typeface="Quicksand"/>
              </a:rPr>
              <a:t>identificação </a:t>
            </a:r>
            <a:r>
              <a:rPr lang="pt-BR" sz="1200">
                <a:latin typeface="Quicksand"/>
              </a:rPr>
              <a:t>do usuário em menos de 1 segundo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Validação </a:t>
            </a:r>
            <a:r>
              <a:rPr lang="pt-BR" sz="1200" dirty="0">
                <a:latin typeface="Quicksand"/>
              </a:rPr>
              <a:t>automática</a:t>
            </a:r>
            <a:r>
              <a:rPr lang="pt-BR" sz="1200">
                <a:latin typeface="Quicksand"/>
              </a:rPr>
              <a:t> se documento enviado realmente é o que foi solicitado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Consulta de dados em bases de dados públicas e própria (agilizar processo de </a:t>
            </a:r>
            <a:r>
              <a:rPr lang="pt-BR" sz="1200" dirty="0" err="1">
                <a:latin typeface="Quicksand"/>
              </a:rPr>
              <a:t>onboarding</a:t>
            </a:r>
            <a:r>
              <a:rPr lang="pt-BR" sz="1200" dirty="0">
                <a:latin typeface="Quicksand"/>
              </a:rPr>
              <a:t> digital)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UX intuitiva que instrui usuário a capturar corretamente a imagem (impede envio de fotos embaçadas ou de baixa qualidade)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SDK compatível apenas com Android (nativo), iOS (nativo), </a:t>
            </a:r>
            <a:r>
              <a:rPr lang="pt-BR" sz="1200" dirty="0" err="1">
                <a:latin typeface="Quicksand"/>
              </a:rPr>
              <a:t>JavaScript</a:t>
            </a:r>
            <a:r>
              <a:rPr lang="pt-BR" sz="1200">
                <a:latin typeface="Quicksand"/>
              </a:rPr>
              <a:t>, </a:t>
            </a:r>
            <a:r>
              <a:rPr lang="pt-BR" sz="1200" dirty="0" err="1">
                <a:latin typeface="Quicksand"/>
              </a:rPr>
              <a:t>React</a:t>
            </a:r>
            <a:r>
              <a:rPr lang="pt-BR" sz="1200">
                <a:latin typeface="Quicksand"/>
              </a:rPr>
              <a:t> </a:t>
            </a:r>
            <a:r>
              <a:rPr lang="pt-BR" sz="1200" dirty="0" err="1">
                <a:latin typeface="Quicksand"/>
              </a:rPr>
              <a:t>Native</a:t>
            </a:r>
            <a:r>
              <a:rPr lang="pt-BR" sz="1200">
                <a:latin typeface="Quicksand"/>
              </a:rPr>
              <a:t>, </a:t>
            </a:r>
            <a:r>
              <a:rPr lang="pt-BR" sz="1200" dirty="0" err="1">
                <a:latin typeface="Quicksand"/>
              </a:rPr>
              <a:t>Flutter</a:t>
            </a:r>
            <a:r>
              <a:rPr lang="pt-BR" sz="1200">
                <a:latin typeface="Quicksand"/>
              </a:rPr>
              <a:t>, </a:t>
            </a:r>
            <a:r>
              <a:rPr lang="pt-BR" sz="1200" dirty="0" err="1">
                <a:latin typeface="Quicksand"/>
              </a:rPr>
              <a:t>npm</a:t>
            </a:r>
            <a:endParaRPr lang="pt-BR" sz="1200" dirty="0">
              <a:latin typeface="Quicksand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>
                <a:latin typeface="Quicksand"/>
              </a:rPr>
              <a:t>Parceiros (instituições financeiras):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75153621-918B-4ADB-B569-29037E2AF485}"/>
              </a:ext>
            </a:extLst>
          </p:cNvPr>
          <p:cNvSpPr txBox="1"/>
          <p:nvPr/>
        </p:nvSpPr>
        <p:spPr>
          <a:xfrm>
            <a:off x="0" y="1361888"/>
            <a:ext cx="7822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>
                <a:latin typeface="Quicksand"/>
              </a:rPr>
              <a:t>TaaS (Trust as a Service) - UNICO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pic>
        <p:nvPicPr>
          <p:cNvPr id="3" name="Gráfico 14">
            <a:extLst>
              <a:ext uri="{FF2B5EF4-FFF2-40B4-BE49-F238E27FC236}">
                <a16:creationId xmlns:a16="http://schemas.microsoft.com/office/drawing/2014/main" id="{658F2D5C-9101-4A42-93B5-33F108D96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587" y="1914525"/>
            <a:ext cx="1409700" cy="323850"/>
          </a:xfrm>
          <a:prstGeom prst="rect">
            <a:avLst/>
          </a:prstGeom>
        </p:spPr>
      </p:pic>
      <p:pic>
        <p:nvPicPr>
          <p:cNvPr id="15" name="Imagem 17">
            <a:extLst>
              <a:ext uri="{FF2B5EF4-FFF2-40B4-BE49-F238E27FC236}">
                <a16:creationId xmlns:a16="http://schemas.microsoft.com/office/drawing/2014/main" id="{EAAC9CD6-2B76-4CC3-9F02-24820292D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353050"/>
            <a:ext cx="1924050" cy="609600"/>
          </a:xfrm>
          <a:prstGeom prst="rect">
            <a:avLst/>
          </a:prstGeom>
        </p:spPr>
      </p:pic>
      <p:pic>
        <p:nvPicPr>
          <p:cNvPr id="18" name="Imagem 20">
            <a:extLst>
              <a:ext uri="{FF2B5EF4-FFF2-40B4-BE49-F238E27FC236}">
                <a16:creationId xmlns:a16="http://schemas.microsoft.com/office/drawing/2014/main" id="{5553AE2B-665B-4BED-8786-FD3DA5C0FF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6975" y="5478780"/>
            <a:ext cx="1924050" cy="386715"/>
          </a:xfrm>
          <a:prstGeom prst="rect">
            <a:avLst/>
          </a:prstGeom>
        </p:spPr>
      </p:pic>
      <p:pic>
        <p:nvPicPr>
          <p:cNvPr id="21" name="Imagem 22" descr="Ícone&#10;&#10;Descrição gerada automaticamente">
            <a:extLst>
              <a:ext uri="{FF2B5EF4-FFF2-40B4-BE49-F238E27FC236}">
                <a16:creationId xmlns:a16="http://schemas.microsoft.com/office/drawing/2014/main" id="{C8F40143-915C-4A0E-B650-170960CF5A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150" y="6132576"/>
            <a:ext cx="1390650" cy="660273"/>
          </a:xfrm>
          <a:prstGeom prst="rect">
            <a:avLst/>
          </a:prstGeom>
        </p:spPr>
      </p:pic>
      <p:pic>
        <p:nvPicPr>
          <p:cNvPr id="23" name="Imagem 23" descr="Ícone&#10;&#10;Descrição gerada automaticamente">
            <a:extLst>
              <a:ext uri="{FF2B5EF4-FFF2-40B4-BE49-F238E27FC236}">
                <a16:creationId xmlns:a16="http://schemas.microsoft.com/office/drawing/2014/main" id="{B8F8E634-C36C-4CDA-A4B7-8F7E868D05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6975" y="5353050"/>
            <a:ext cx="1314450" cy="1295400"/>
          </a:xfrm>
          <a:prstGeom prst="rect">
            <a:avLst/>
          </a:prstGeom>
        </p:spPr>
      </p:pic>
      <p:pic>
        <p:nvPicPr>
          <p:cNvPr id="26" name="Imagem 26" descr="Desenho de um cachorro&#10;&#10;Descrição gerada automaticamente">
            <a:extLst>
              <a:ext uri="{FF2B5EF4-FFF2-40B4-BE49-F238E27FC236}">
                <a16:creationId xmlns:a16="http://schemas.microsoft.com/office/drawing/2014/main" id="{2C8788FB-7BC2-453B-9A00-2CF718D166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6131150"/>
            <a:ext cx="2743200" cy="558350"/>
          </a:xfrm>
          <a:prstGeom prst="rect">
            <a:avLst/>
          </a:prstGeom>
        </p:spPr>
      </p:pic>
      <p:pic>
        <p:nvPicPr>
          <p:cNvPr id="27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6B550655-D412-4F64-B3EB-F2442E4381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4425" y="5353331"/>
            <a:ext cx="914400" cy="98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9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Autenticação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C8889EA9-F1DE-4F34-A19A-3EDD3D93B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946890"/>
              </p:ext>
            </p:extLst>
          </p:nvPr>
        </p:nvGraphicFramePr>
        <p:xfrm>
          <a:off x="123245" y="2238093"/>
          <a:ext cx="8168640" cy="31306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87404861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401489900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594768800"/>
                    </a:ext>
                  </a:extLst>
                </a:gridCol>
              </a:tblGrid>
              <a:tr h="778564">
                <a:tc>
                  <a:txBody>
                    <a:bodyPr/>
                    <a:lstStyle/>
                    <a:p>
                      <a:endParaRPr lang="pt-BR" dirty="0">
                        <a:latin typeface="Quicksand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latin typeface="Quicksand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latin typeface="Quicksand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675936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Extração de dados com OCR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RG, CNH, CRLV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</a:rPr>
                        <a:t>RG, CNH, CPF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411546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Comparação de fotos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Selfie da hora do cadastro e foto do documento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Selfie da hora do cadastro e foto do documento</a:t>
                      </a:r>
                      <a:endParaRPr lang="pt-BR">
                        <a:latin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744211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Captura de imagem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UX intuitiva para melhor captura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UX </a:t>
                      </a: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</a:rPr>
                        <a:t>intuitiva </a:t>
                      </a: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para melhor captura</a:t>
                      </a:r>
                      <a:endParaRPr lang="pt-B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471240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Liveness check</a:t>
                      </a:r>
                      <a:endParaRPr lang="pt-BR" sz="1100" dirty="0" err="1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Realiza checagem ao obter </a:t>
                      </a: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</a:rPr>
                        <a:t>selfie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</a:rPr>
                        <a:t>Realiza checagem ao obter selfie</a:t>
                      </a:r>
                      <a:endParaRPr lang="pt-B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0558684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Análise de risco automático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Sim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Não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003018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Documentoscopia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b="0" i="0" u="none" strike="noStrike" noProof="0">
                          <a:solidFill>
                            <a:schemeClr val="tx1"/>
                          </a:solidFill>
                        </a:rPr>
                        <a:t>RH, CNH e RNE</a:t>
                      </a: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rgbClr val="FF0000"/>
                          </a:solidFill>
                          <a:latin typeface="Quicksand"/>
                          <a:ea typeface="+mn-ea"/>
                          <a:cs typeface="+mn-cs"/>
                        </a:rPr>
                        <a:t>Possui (quais documentos?)</a:t>
                      </a:r>
                      <a:endParaRPr lang="pt-BR" sz="1100" dirty="0">
                        <a:solidFill>
                          <a:srgbClr val="FF0000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977796"/>
                  </a:ext>
                </a:extLst>
              </a:tr>
              <a:tr h="2567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Compatibilidade do SDK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Nativo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100">
                          <a:solidFill>
                            <a:schemeClr val="tx1"/>
                          </a:solidFill>
                          <a:latin typeface="Quicksand"/>
                          <a:ea typeface="+mn-ea"/>
                          <a:cs typeface="+mn-cs"/>
                        </a:rPr>
                        <a:t>Nativo, </a:t>
                      </a:r>
                      <a:r>
                        <a:rPr lang="pt-BR" sz="1100" b="0" i="0" u="none" strike="noStrike" noProof="0"/>
                        <a:t>React Native, Flutter</a:t>
                      </a:r>
                      <a:endParaRPr lang="pt-BR" sz="1100" dirty="0" err="1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03678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100" dirty="0" err="1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100" dirty="0">
                        <a:solidFill>
                          <a:schemeClr val="tx1"/>
                        </a:solidFill>
                        <a:latin typeface="Quicksand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BR" sz="1100" b="0" i="0" u="none" strike="noStrike" noProof="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037910"/>
                  </a:ext>
                </a:extLst>
              </a:tr>
            </a:tbl>
          </a:graphicData>
        </a:graphic>
      </p:graphicFrame>
      <p:pic>
        <p:nvPicPr>
          <p:cNvPr id="4" name="Imagem 2" descr="Ícone&#10;&#10;Descrição gerada automaticamente">
            <a:extLst>
              <a:ext uri="{FF2B5EF4-FFF2-40B4-BE49-F238E27FC236}">
                <a16:creationId xmlns:a16="http://schemas.microsoft.com/office/drawing/2014/main" id="{B92D811E-6BE9-4426-BD0F-E3AEF0DEB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8252" y="2266291"/>
            <a:ext cx="1406378" cy="715040"/>
          </a:xfrm>
          <a:prstGeom prst="rect">
            <a:avLst/>
          </a:prstGeom>
        </p:spPr>
      </p:pic>
      <p:pic>
        <p:nvPicPr>
          <p:cNvPr id="5" name="Gráfico 14">
            <a:extLst>
              <a:ext uri="{FF2B5EF4-FFF2-40B4-BE49-F238E27FC236}">
                <a16:creationId xmlns:a16="http://schemas.microsoft.com/office/drawing/2014/main" id="{435483BE-AD36-4D2C-BCDB-CFB3BC85F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4283" y="2461177"/>
            <a:ext cx="14097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6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</a:t>
            </a:r>
            <a:r>
              <a:rPr lang="pt-BR" sz="1800" kern="1200" dirty="0" err="1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SDKs</a:t>
            </a:r>
            <a:endParaRPr lang="pt-BR" sz="1800" kern="1200" dirty="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Integrações </a:t>
            </a:r>
            <a:r>
              <a:rPr lang="pt-BR" sz="1200" b="1" dirty="0" err="1">
                <a:latin typeface="Quicksand" pitchFamily="2" charset="77"/>
              </a:rPr>
              <a:t>third-party</a:t>
            </a:r>
            <a:r>
              <a:rPr lang="pt-BR" sz="1200" b="1" dirty="0">
                <a:latin typeface="Quicksand" pitchFamily="2" charset="77"/>
              </a:rPr>
              <a:t> via Conector de </a:t>
            </a:r>
            <a:r>
              <a:rPr lang="pt-BR" sz="1200" b="1" dirty="0" err="1">
                <a:latin typeface="Quicksand" pitchFamily="2" charset="77"/>
              </a:rPr>
              <a:t>SDKs</a:t>
            </a:r>
            <a:r>
              <a:rPr lang="pt-BR" sz="1200" b="1" dirty="0">
                <a:latin typeface="Quicksand" pitchFamily="2" charset="77"/>
              </a:rPr>
              <a:t> (Software </a:t>
            </a:r>
            <a:r>
              <a:rPr lang="pt-BR" sz="1200" b="1" dirty="0" err="1">
                <a:latin typeface="Quicksand" pitchFamily="2" charset="77"/>
              </a:rPr>
              <a:t>Development</a:t>
            </a:r>
            <a:r>
              <a:rPr lang="pt-BR" sz="1200" b="1" dirty="0">
                <a:latin typeface="Quicksand" pitchFamily="2" charset="77"/>
              </a:rPr>
              <a:t> Kit)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80010" y="1720839"/>
            <a:ext cx="7682164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/>
              </a:rPr>
              <a:t> 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Atualmente não existe no Aplicativo VR e VC o conceito de uma camada de abstração para conectar as diversas plataformas via SDK. Com o objetivo de diminuir possíveis adaptações no Super APP decorrentes de remoção ou mudanças nas funcionalidades de cada SDK, é recomendado uma camada de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abastração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 entre os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SDKs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 e as funcionalidades do APP.. Essa abstração também deve garantir uso otimizado ao sistemas de APIs dos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SDKs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, evitar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memory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leak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 por parte do SDK e garantir performance na implementação das chamadas ao recursos dos </a:t>
            </a:r>
            <a:r>
              <a:rPr lang="pt-BR" sz="1200" dirty="0" err="1">
                <a:solidFill>
                  <a:srgbClr val="292929"/>
                </a:solidFill>
                <a:latin typeface="charter"/>
              </a:rPr>
              <a:t>SDKs</a:t>
            </a:r>
            <a:r>
              <a:rPr lang="pt-BR" sz="1200" dirty="0">
                <a:solidFill>
                  <a:srgbClr val="292929"/>
                </a:solidFill>
                <a:latin typeface="charter"/>
              </a:rPr>
              <a:t>.</a:t>
            </a: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rgbClr val="292929"/>
              </a:solidFill>
              <a:latin typeface="charter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rgbClr val="292929"/>
              </a:solidFill>
              <a:latin typeface="charter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solidFill>
                <a:srgbClr val="FF0000"/>
              </a:solidFill>
              <a:latin typeface="Quicksand"/>
            </a:endParaRPr>
          </a:p>
          <a:p>
            <a:pPr lvl="1" algn="just"/>
            <a:r>
              <a:rPr lang="pt-BR" sz="1200" dirty="0">
                <a:solidFill>
                  <a:srgbClr val="FF0000"/>
                </a:solidFill>
                <a:latin typeface="Quicksand"/>
              </a:rPr>
              <a:t>. 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charter"/>
              </a:rPr>
              <a:t>through scripts, cocoa pods, and providing </a:t>
            </a:r>
            <a:r>
              <a:rPr lang="en-US" sz="1200" b="0" i="0" dirty="0" err="1">
                <a:solidFill>
                  <a:srgbClr val="292929"/>
                </a:solidFill>
                <a:effectLst/>
                <a:latin typeface="charter"/>
              </a:rPr>
              <a:t>Xcode</a:t>
            </a:r>
            <a:r>
              <a:rPr lang="en-US" sz="1200" b="0" i="0" dirty="0">
                <a:solidFill>
                  <a:srgbClr val="292929"/>
                </a:solidFill>
                <a:effectLst/>
                <a:latin typeface="charter"/>
              </a:rPr>
              <a:t> template</a:t>
            </a:r>
            <a:endParaRPr lang="pt-BR" sz="1200" dirty="0">
              <a:solidFill>
                <a:srgbClr val="FF0000"/>
              </a:solidFill>
              <a:latin typeface="Quicksand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b="1" dirty="0">
              <a:solidFill>
                <a:srgbClr val="FF0000"/>
              </a:solidFill>
              <a:latin typeface="Quicksand" pitchFamily="2" charset="77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Slow</a:t>
            </a: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 app builds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Dependency</a:t>
            </a: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hell</a:t>
            </a:r>
            <a:endParaRPr lang="pt-BR" sz="1200" b="1" dirty="0">
              <a:solidFill>
                <a:srgbClr val="7A7A7A"/>
              </a:solidFill>
              <a:latin typeface="Open Sans" panose="020B0606030504020204" pitchFamily="34" charset="0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Stability</a:t>
            </a: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and</a:t>
            </a: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 performance </a:t>
            </a: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issues</a:t>
            </a:r>
            <a:endParaRPr lang="pt-BR" sz="1200" b="1" i="0" dirty="0">
              <a:solidFill>
                <a:srgbClr val="7A7A7A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Security </a:t>
            </a: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risk</a:t>
            </a:r>
            <a:endParaRPr lang="pt-BR" sz="1200" b="1" dirty="0">
              <a:solidFill>
                <a:srgbClr val="7A7A7A"/>
              </a:solidFill>
              <a:latin typeface="Open Sans" panose="020B0606030504020204" pitchFamily="34" charset="0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i="0" dirty="0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Data </a:t>
            </a:r>
            <a:r>
              <a:rPr lang="pt-BR" sz="1200" b="1" i="0" dirty="0" err="1">
                <a:solidFill>
                  <a:srgbClr val="7A7A7A"/>
                </a:solidFill>
                <a:effectLst/>
                <a:latin typeface="Open Sans" panose="020B0606030504020204" pitchFamily="34" charset="0"/>
              </a:rPr>
              <a:t>quality</a:t>
            </a:r>
            <a:endParaRPr lang="pt-BR" sz="1200" b="1" i="0" dirty="0">
              <a:solidFill>
                <a:srgbClr val="7A7A7A"/>
              </a:solidFill>
              <a:effectLst/>
              <a:latin typeface="Open Sans" panose="020B0606030504020204" pitchFamily="34" charset="0"/>
            </a:endParaRP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r>
              <a:rPr lang="pt-BR" sz="1200" b="1" dirty="0">
                <a:solidFill>
                  <a:srgbClr val="7A7A7A"/>
                </a:solidFill>
                <a:latin typeface="Open Sans" panose="020B0606030504020204" pitchFamily="34" charset="0"/>
              </a:rPr>
              <a:t>Referências : https://www.headspin.io/blog/webinar/missing-the-bloat-improving-mobile-user-experience-through-sdk-abstraction/</a:t>
            </a:r>
          </a:p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88053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</a:t>
            </a:r>
            <a:r>
              <a:rPr lang="pt-BR" sz="1800" kern="1200" dirty="0" err="1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WhiteLabel</a:t>
            </a:r>
            <a:endParaRPr lang="pt-BR" sz="1800" kern="1200" dirty="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b="1" dirty="0" err="1">
                <a:latin typeface="Quicksand" pitchFamily="2" charset="77"/>
              </a:rPr>
              <a:t>Whitelabel</a:t>
            </a:r>
            <a:r>
              <a:rPr lang="pt-BR" sz="1200" b="1" dirty="0">
                <a:latin typeface="Quicksand" pitchFamily="2" charset="77"/>
              </a:rPr>
              <a:t> (Thales)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pPr marL="171450" indent="-171450">
              <a:buFont typeface="Wingdings,Sans-Serif" panose="05000000000000000000" pitchFamily="2" charset="2"/>
              <a:buChar char="v"/>
            </a:pPr>
            <a:r>
              <a:rPr lang="pt-BR" sz="1200" dirty="0">
                <a:latin typeface="Arial"/>
                <a:ea typeface="+mn-lt"/>
                <a:cs typeface="+mn-lt"/>
              </a:rPr>
              <a:t>Definição de modulo base</a:t>
            </a:r>
            <a:endParaRPr lang="en-US" sz="1200" dirty="0">
              <a:latin typeface="Arial"/>
              <a:ea typeface="+mn-lt"/>
              <a:cs typeface="+mn-lt"/>
            </a:endParaRPr>
          </a:p>
          <a:p>
            <a:pPr marL="171450" indent="-171450">
              <a:buFont typeface="Wingdings,Sans-Serif" panose="05000000000000000000" pitchFamily="2" charset="2"/>
              <a:buChar char="v"/>
            </a:pPr>
            <a:r>
              <a:rPr lang="pt-BR" sz="1200" dirty="0">
                <a:latin typeface="Arial"/>
                <a:ea typeface="+mn-lt"/>
                <a:cs typeface="+mn-lt"/>
              </a:rPr>
              <a:t>Guia de estilo:</a:t>
            </a:r>
            <a:endParaRPr lang="en-US" sz="1200" dirty="0" err="1">
              <a:latin typeface="Arial"/>
              <a:ea typeface="+mn-lt"/>
              <a:cs typeface="+mn-lt"/>
            </a:endParaRPr>
          </a:p>
          <a:p>
            <a:pPr marL="628650" lvl="1" indent="-171450">
              <a:buFont typeface="Wingdings,Sans-Serif" panose="05000000000000000000" pitchFamily="2" charset="2"/>
              <a:buChar char="v"/>
            </a:pPr>
            <a:r>
              <a:rPr lang="pt-BR" sz="1200" dirty="0">
                <a:latin typeface="Arial"/>
                <a:ea typeface="+mn-lt"/>
                <a:cs typeface="+mn-lt"/>
              </a:rPr>
              <a:t>Design deve ser pensado já na modularização do que pode ou não ser alterado de acordo com o </a:t>
            </a:r>
            <a:r>
              <a:rPr lang="pt-BR" sz="1200" dirty="0" err="1">
                <a:latin typeface="Arial"/>
                <a:ea typeface="+mn-lt"/>
                <a:cs typeface="+mn-lt"/>
              </a:rPr>
              <a:t>flavour</a:t>
            </a:r>
            <a:endParaRPr lang="pt-BR" sz="1200" dirty="0">
              <a:latin typeface="Arial"/>
              <a:ea typeface="+mn-lt"/>
              <a:cs typeface="+mn-lt"/>
            </a:endParaRPr>
          </a:p>
          <a:p>
            <a:pPr marL="628650" lvl="1" indent="-171450">
              <a:buFont typeface="Wingdings,Sans-Serif" panose="05000000000000000000" pitchFamily="2" charset="2"/>
              <a:buChar char="v"/>
            </a:pPr>
            <a:r>
              <a:rPr lang="pt-BR" sz="1200" dirty="0">
                <a:latin typeface="Arial"/>
                <a:ea typeface="+mn-lt"/>
                <a:cs typeface="+mn-lt"/>
              </a:rPr>
              <a:t>Definição de paleta de cores com nomes sugestivos estilo cor-texto cor-titulo cor-fundo para fácil mapeamento de estilo para cada </a:t>
            </a:r>
            <a:r>
              <a:rPr lang="pt-BR" sz="1200" dirty="0" err="1">
                <a:latin typeface="Arial"/>
                <a:ea typeface="+mn-lt"/>
                <a:cs typeface="+mn-lt"/>
              </a:rPr>
              <a:t>flavour</a:t>
            </a:r>
            <a:endParaRPr lang="pt-BR" dirty="0">
              <a:latin typeface="Arial"/>
              <a:ea typeface="+mn-lt"/>
              <a:cs typeface="+mn-lt"/>
            </a:endParaRPr>
          </a:p>
          <a:p>
            <a:pPr marL="628650" lvl="1" indent="-171450">
              <a:buFont typeface="Wingdings,Sans-Serif" panose="05000000000000000000" pitchFamily="2" charset="2"/>
              <a:buChar char="v"/>
            </a:pPr>
            <a:r>
              <a:rPr lang="pt-BR" sz="1200" dirty="0">
                <a:cs typeface="Arial"/>
              </a:rPr>
              <a:t>Definição de </a:t>
            </a:r>
            <a:r>
              <a:rPr lang="pt-BR" sz="1200" dirty="0" err="1">
                <a:cs typeface="Arial"/>
              </a:rPr>
              <a:t>assets</a:t>
            </a:r>
            <a:r>
              <a:rPr lang="pt-BR" sz="1200" dirty="0">
                <a:cs typeface="Arial"/>
              </a:rPr>
              <a:t> por "paleta" também</a:t>
            </a:r>
          </a:p>
          <a:p>
            <a:pPr marL="628650" lvl="1" indent="-171450" algn="just">
              <a:buFont typeface="Wingdings,Sans-Serif" panose="05000000000000000000" pitchFamily="2" charset="2"/>
              <a:buChar char="q"/>
            </a:pPr>
            <a:endParaRPr lang="pt-BR" sz="1200" dirty="0">
              <a:latin typeface="Arial"/>
              <a:ea typeface="+mn-lt"/>
              <a:cs typeface="+mn-lt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  <a:cs typeface="Arial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r>
              <a:rPr lang="pt-BR" sz="1200" b="1" dirty="0">
                <a:latin typeface="Quicksand" pitchFamily="2" charset="77"/>
              </a:rPr>
              <a:t>https://proandroiddev.com/dynamic-screens-using-server-driven-ui-in-android-262f1e7875c1</a:t>
            </a:r>
          </a:p>
        </p:txBody>
      </p:sp>
    </p:spTree>
    <p:extLst>
      <p:ext uri="{BB962C8B-B14F-4D97-AF65-F5344CB8AC3E}">
        <p14:creationId xmlns:p14="http://schemas.microsoft.com/office/powerpoint/2010/main" val="2437455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Modularização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Modularização (Mini APPS) Thales e Ferrarini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  <a:p>
            <a:pPr marL="628650" lvl="1" indent="-171450">
              <a:buFont typeface="Wingdings" panose="05000000000000000000" pitchFamily="2" charset="2"/>
              <a:buChar char="v"/>
            </a:pPr>
            <a:r>
              <a:rPr lang="pt-BR" sz="1200" b="1">
                <a:latin typeface="Quicksand"/>
              </a:rPr>
              <a:t>Com o app todo nativo  os mini apps podem ser adicionados como forma de libs</a:t>
            </a: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400253" y="3107038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r>
              <a:rPr lang="pt-BR" sz="1200" dirty="0">
                <a:latin typeface="Quicksand" pitchFamily="2" charset="77"/>
              </a:rPr>
              <a:t>https://reactnative.dev/docs/integration-with-existing-apps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0FB9488-CF80-4010-8525-E3B7DEC05549}"/>
              </a:ext>
            </a:extLst>
          </p:cNvPr>
          <p:cNvSpPr txBox="1"/>
          <p:nvPr/>
        </p:nvSpPr>
        <p:spPr>
          <a:xfrm>
            <a:off x="113592" y="2189826"/>
            <a:ext cx="782280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latin typeface="Quicksand" pitchFamily="2" charset="77"/>
              </a:rPr>
              <a:t>Referências</a:t>
            </a:r>
          </a:p>
          <a:p>
            <a:endParaRPr lang="pt-BR" sz="1200" dirty="0">
              <a:latin typeface="Quicksand" pitchFamily="2" charset="77"/>
            </a:endParaRPr>
          </a:p>
          <a:p>
            <a:r>
              <a:rPr lang="pt-BR" sz="1200" dirty="0">
                <a:latin typeface="Quicksand" pitchFamily="2" charset="77"/>
                <a:hlinkClick r:id="rId5"/>
              </a:rPr>
              <a:t>https://proandroiddev.com/build-a-modular-android-app-architecture-25342d99de82</a:t>
            </a:r>
            <a:endParaRPr lang="pt-BR" sz="1200" dirty="0">
              <a:latin typeface="Quicksand" pitchFamily="2" charset="77"/>
            </a:endParaRPr>
          </a:p>
          <a:p>
            <a:r>
              <a:rPr lang="pt-BR" sz="1200" dirty="0">
                <a:latin typeface="Quicksand" pitchFamily="2" charset="77"/>
                <a:hlinkClick r:id="rId6"/>
              </a:rPr>
              <a:t>https://medium.com/google-developer-experts/modularizing-android-applications-9e2d18f244a0</a:t>
            </a:r>
            <a:endParaRPr lang="pt-BR" sz="1200" dirty="0">
              <a:latin typeface="Quicksand" pitchFamily="2" charset="77"/>
            </a:endParaRPr>
          </a:p>
          <a:p>
            <a:r>
              <a:rPr lang="pt-BR" sz="1200" dirty="0">
                <a:latin typeface="Quicksand" pitchFamily="2" charset="77"/>
                <a:hlinkClick r:id="rId7"/>
              </a:rPr>
              <a:t>https://medium.com/@mydogtom/modularization-part-1-application-structure-overview-9e465909a9bc</a:t>
            </a:r>
            <a:endParaRPr lang="pt-BR" sz="1200" dirty="0">
              <a:latin typeface="Quicksand" pitchFamily="2" charset="77"/>
            </a:endParaRPr>
          </a:p>
          <a:p>
            <a:endParaRPr lang="pt-BR" sz="120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9768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5EC26-2589-4A43-85DD-1DA9F065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</a:t>
            </a:r>
            <a:r>
              <a:rPr lang="pt-BR" dirty="0" err="1"/>
              <a:t>SuperApp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4799D9-EC63-4047-9E4D-64632D24D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6325" indent="-342900" algn="l">
              <a:buFont typeface="Arial" panose="020B0604020202020204" pitchFamily="34" charset="0"/>
              <a:buChar char="•"/>
            </a:pPr>
            <a:r>
              <a:rPr lang="pt-BR" dirty="0"/>
              <a:t>Conexão ao negócio</a:t>
            </a:r>
          </a:p>
          <a:p>
            <a:pPr marL="1076325" indent="-342900" algn="l">
              <a:buFont typeface="Arial" panose="020B0604020202020204" pitchFamily="34" charset="0"/>
              <a:buChar char="•"/>
            </a:pPr>
            <a:r>
              <a:rPr lang="pt-BR" dirty="0"/>
              <a:t>Sustentação tecnológica</a:t>
            </a:r>
          </a:p>
          <a:p>
            <a:pPr marL="1076325" indent="-342900" algn="l">
              <a:buFont typeface="Arial" panose="020B0604020202020204" pitchFamily="34" charset="0"/>
              <a:buChar char="•"/>
            </a:pPr>
            <a:r>
              <a:rPr lang="pt-BR" dirty="0"/>
              <a:t>Drivers</a:t>
            </a:r>
          </a:p>
        </p:txBody>
      </p:sp>
    </p:spTree>
    <p:extLst>
      <p:ext uri="{BB962C8B-B14F-4D97-AF65-F5344CB8AC3E}">
        <p14:creationId xmlns:p14="http://schemas.microsoft.com/office/powerpoint/2010/main" val="430848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r>
              <a:rPr lang="pt-BR" sz="2000" kern="1200" dirty="0">
                <a:solidFill>
                  <a:schemeClr val="tx1"/>
                </a:solidFill>
                <a:latin typeface="Quicksand"/>
                <a:cs typeface="Times New Roman"/>
              </a:rPr>
              <a:t># </a:t>
            </a:r>
            <a:r>
              <a:rPr lang="pt-BR" sz="1800" kern="1200">
                <a:solidFill>
                  <a:schemeClr val="tx1"/>
                </a:solidFill>
                <a:latin typeface="Quicksand"/>
                <a:cs typeface="Times New Roman"/>
              </a:rPr>
              <a:t>ANÁLISE: Pipeline CI/CD SaaS x On-premises</a:t>
            </a:r>
            <a:endParaRPr lang="pt-BR" sz="1800" kern="120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16795" y="1638887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8353683-CCEF-4979-8368-47A18D035127}"/>
              </a:ext>
            </a:extLst>
          </p:cNvPr>
          <p:cNvSpPr txBox="1"/>
          <p:nvPr/>
        </p:nvSpPr>
        <p:spPr>
          <a:xfrm>
            <a:off x="0" y="1731219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E5137CB-EE87-4876-8BE5-6BB1022E6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60827"/>
              </p:ext>
            </p:extLst>
          </p:nvPr>
        </p:nvGraphicFramePr>
        <p:xfrm>
          <a:off x="306943" y="1622549"/>
          <a:ext cx="7739142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14">
                  <a:extLst>
                    <a:ext uri="{9D8B030D-6E8A-4147-A177-3AD203B41FA5}">
                      <a16:colId xmlns:a16="http://schemas.microsoft.com/office/drawing/2014/main" val="4061845470"/>
                    </a:ext>
                  </a:extLst>
                </a:gridCol>
                <a:gridCol w="2579714">
                  <a:extLst>
                    <a:ext uri="{9D8B030D-6E8A-4147-A177-3AD203B41FA5}">
                      <a16:colId xmlns:a16="http://schemas.microsoft.com/office/drawing/2014/main" val="2325097074"/>
                    </a:ext>
                  </a:extLst>
                </a:gridCol>
                <a:gridCol w="2579714">
                  <a:extLst>
                    <a:ext uri="{9D8B030D-6E8A-4147-A177-3AD203B41FA5}">
                      <a16:colId xmlns:a16="http://schemas.microsoft.com/office/drawing/2014/main" val="39088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SaaS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On-premises</a:t>
                      </a:r>
                      <a:endParaRPr lang="pt-BR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1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b="1">
                          <a:latin typeface="Quicksand" pitchFamily="2" charset="0"/>
                        </a:rPr>
                        <a:t>A</a:t>
                      </a:r>
                      <a:r>
                        <a:rPr lang="pt-BR" sz="1200" b="1" i="0" u="none" strike="noStrike" noProof="0">
                          <a:latin typeface="Quicksand" pitchFamily="2" charset="0"/>
                        </a:rPr>
                        <a:t>cesso ao código-fonte e dados sensíveis</a:t>
                      </a:r>
                      <a:endParaRPr lang="pt-BR" sz="1200" b="1" i="0" u="none" strike="noStrike" noProof="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Quicksand" pitchFamily="2" charset="0"/>
                        </a:rPr>
                        <a:t>Provedor tem acesso de leitura &amp; escrita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Quicksand" pitchFamily="2" charset="0"/>
                        </a:rPr>
                        <a:t>Acesso restrito à própria empresa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b="1">
                          <a:latin typeface="Quicksand" pitchFamily="2" charset="0"/>
                        </a:rPr>
                        <a:t>Serviços/Ferramentas CI/CD</a:t>
                      </a:r>
                      <a:endParaRPr lang="pt-BR" sz="1200" b="1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Quicksand" pitchFamily="2" charset="0"/>
                        </a:rPr>
                        <a:t>Bitrise</a:t>
                      </a:r>
                    </a:p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Codemagic</a:t>
                      </a:r>
                    </a:p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Github Workflows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Quicksand" pitchFamily="2" charset="0"/>
                        </a:rPr>
                        <a:t>Fastlane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b="1">
                          <a:latin typeface="Quicksand" pitchFamily="2" charset="0"/>
                        </a:rPr>
                        <a:t>Custos</a:t>
                      </a:r>
                      <a:endParaRPr lang="pt-BR" sz="1200" b="1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Quicksand" pitchFamily="2" charset="0"/>
                        </a:rPr>
                        <a:t>Custo de uso do serviço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Quicksand" pitchFamily="2" charset="0"/>
                        </a:rPr>
                        <a:t>Máquinas p/ CI/CD</a:t>
                      </a:r>
                    </a:p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Gerenciamento de ferramentas</a:t>
                      </a:r>
                    </a:p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Custo com pessoal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67669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>
                          <a:latin typeface="Quicksand" pitchFamily="2" charset="0"/>
                        </a:rPr>
                        <a:t>Gerenciamento de infraestrutura</a:t>
                      </a:r>
                      <a:endParaRPr lang="pt-BR" sz="1200" b="1" dirty="0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Gerenciamento do provedor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Gerenciamento da própria empresa (ou terceiros)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9504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200" b="1">
                          <a:latin typeface="Quicksand" pitchFamily="2" charset="0"/>
                        </a:rPr>
                        <a:t>Restrições</a:t>
                      </a:r>
                      <a:endParaRPr lang="pt-BR" sz="1200" b="1" dirty="0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>
                          <a:latin typeface="Quicksand" pitchFamily="2" charset="0"/>
                        </a:rPr>
                        <a:t>Uso restrito às opções disponibilizadas pelo provedor</a:t>
                      </a:r>
                      <a:endParaRPr lang="pt-BR" sz="1200" dirty="0">
                        <a:latin typeface="Quicksan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sz="1200" dirty="0">
                          <a:latin typeface="Quicksand" pitchFamily="2" charset="0"/>
                        </a:rPr>
                        <a:t>Maior liberdade para configuração de pipelines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325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577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r>
              <a:rPr lang="pt-BR" sz="2000" kern="1200" dirty="0">
                <a:solidFill>
                  <a:schemeClr val="tx1"/>
                </a:solidFill>
                <a:latin typeface="Quicksand"/>
                <a:cs typeface="Times New Roman"/>
              </a:rPr>
              <a:t># </a:t>
            </a:r>
            <a:r>
              <a:rPr lang="pt-BR" sz="1800" kern="1200">
                <a:solidFill>
                  <a:schemeClr val="tx1"/>
                </a:solidFill>
                <a:latin typeface="Quicksand"/>
                <a:cs typeface="Times New Roman"/>
              </a:rPr>
              <a:t>ANÁLISE: Comparativo de provedores SaaS CI/CD</a:t>
            </a:r>
            <a:endParaRPr lang="pt-BR" sz="1800" kern="120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16795" y="1638887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8353683-CCEF-4979-8368-47A18D035127}"/>
              </a:ext>
            </a:extLst>
          </p:cNvPr>
          <p:cNvSpPr txBox="1"/>
          <p:nvPr/>
        </p:nvSpPr>
        <p:spPr>
          <a:xfrm>
            <a:off x="0" y="1731219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77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BE5137CB-EE87-4876-8BE5-6BB1022E6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358941"/>
              </p:ext>
            </p:extLst>
          </p:nvPr>
        </p:nvGraphicFramePr>
        <p:xfrm>
          <a:off x="279862" y="1345831"/>
          <a:ext cx="7739142" cy="4053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714">
                  <a:extLst>
                    <a:ext uri="{9D8B030D-6E8A-4147-A177-3AD203B41FA5}">
                      <a16:colId xmlns:a16="http://schemas.microsoft.com/office/drawing/2014/main" val="4061845470"/>
                    </a:ext>
                  </a:extLst>
                </a:gridCol>
                <a:gridCol w="2579714">
                  <a:extLst>
                    <a:ext uri="{9D8B030D-6E8A-4147-A177-3AD203B41FA5}">
                      <a16:colId xmlns:a16="http://schemas.microsoft.com/office/drawing/2014/main" val="2325097074"/>
                    </a:ext>
                  </a:extLst>
                </a:gridCol>
                <a:gridCol w="2579714">
                  <a:extLst>
                    <a:ext uri="{9D8B030D-6E8A-4147-A177-3AD203B41FA5}">
                      <a16:colId xmlns:a16="http://schemas.microsoft.com/office/drawing/2014/main" val="390882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Bitrise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Codemagic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1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/>
                        <a:t>Preço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 partir de USD35/mês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7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/>
                        <a:t>Máquinas dedicadas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0982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/>
                        <a:t>Editor de Workflow</a:t>
                      </a:r>
                      <a:endParaRPr lang="pt-BR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67669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Complexidade configuração via YAML (pipeline as code)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Média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dirty="0"/>
                        <a:t>Baixa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619504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Conexão com repositórios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 b="0" i="0" u="none" strike="noStrike" noProof="0">
                          <a:latin typeface="Arial"/>
                        </a:rPr>
                        <a:t>GitHub, GitLab ou Bitbucket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3258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Single Sign-On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BR"/>
                        <a:t>SAML SSO com 2FA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97871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b="1"/>
                        <a:t>Integrações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63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2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r>
              <a:rPr lang="pt-BR" sz="2000" kern="1200" dirty="0">
                <a:solidFill>
                  <a:schemeClr val="tx1"/>
                </a:solidFill>
                <a:latin typeface="Quicksand"/>
                <a:cs typeface="Times New Roman"/>
              </a:rPr>
              <a:t># </a:t>
            </a:r>
            <a:r>
              <a:rPr lang="pt-BR" sz="1800" kern="1200">
                <a:solidFill>
                  <a:schemeClr val="tx1"/>
                </a:solidFill>
                <a:latin typeface="Quicksand"/>
                <a:cs typeface="Times New Roman"/>
              </a:rPr>
              <a:t>ANÁLISE: Pipeline CI/CD SaaS x On-premises</a:t>
            </a:r>
            <a:endParaRPr lang="pt-BR" sz="1800" kern="120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Pipeline CI/CD (Andre Xavier)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16795" y="1638887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48353683-CCEF-4979-8368-47A18D035127}"/>
              </a:ext>
            </a:extLst>
          </p:cNvPr>
          <p:cNvSpPr txBox="1"/>
          <p:nvPr/>
        </p:nvSpPr>
        <p:spPr>
          <a:xfrm>
            <a:off x="0" y="1731219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Testes Automatizados (Andre Xavier)</a:t>
            </a:r>
          </a:p>
        </p:txBody>
      </p:sp>
    </p:spTree>
    <p:extLst>
      <p:ext uri="{BB962C8B-B14F-4D97-AF65-F5344CB8AC3E}">
        <p14:creationId xmlns:p14="http://schemas.microsoft.com/office/powerpoint/2010/main" val="16990336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Segregação de Notificações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3656" y="-170614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/>
              </a:rPr>
              <a:t> Segregação de Notificações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5D520-E720-4AFB-B213-755EF906ACDD}"/>
              </a:ext>
            </a:extLst>
          </p:cNvPr>
          <p:cNvSpPr txBox="1"/>
          <p:nvPr/>
        </p:nvSpPr>
        <p:spPr>
          <a:xfrm>
            <a:off x="80683" y="1891553"/>
            <a:ext cx="7944690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Quicksand" pitchFamily="2" charset="0"/>
              </a:rPr>
              <a:t>Isolação</a:t>
            </a:r>
            <a:r>
              <a:rPr lang="en-US" sz="1200" dirty="0">
                <a:latin typeface="Quicksand" pitchFamily="2" charset="0"/>
              </a:rPr>
              <a:t> do </a:t>
            </a:r>
            <a:r>
              <a:rPr lang="en-US" sz="1200" dirty="0" err="1">
                <a:latin typeface="Quicksand" pitchFamily="2" charset="0"/>
              </a:rPr>
              <a:t>sistema</a:t>
            </a:r>
            <a:r>
              <a:rPr lang="en-US" sz="1200" dirty="0">
                <a:latin typeface="Quicksand" pitchFamily="2" charset="0"/>
              </a:rPr>
              <a:t> de </a:t>
            </a:r>
            <a:r>
              <a:rPr lang="en-US" sz="1200" dirty="0" err="1">
                <a:latin typeface="Quicksand" pitchFamily="2" charset="0"/>
              </a:rPr>
              <a:t>comunicação</a:t>
            </a:r>
            <a:r>
              <a:rPr lang="en-US" sz="1200" dirty="0">
                <a:latin typeface="Quicksand" pitchFamily="2" charset="0"/>
              </a:rPr>
              <a:t> com o </a:t>
            </a:r>
            <a:r>
              <a:rPr lang="en-US" sz="1200" dirty="0" err="1">
                <a:latin typeface="Quicksand" pitchFamily="2" charset="0"/>
              </a:rPr>
              <a:t>usuário</a:t>
            </a:r>
            <a:r>
              <a:rPr lang="en-US" sz="1200" dirty="0">
                <a:latin typeface="Quicksand" pitchFamily="2" charset="0"/>
              </a:rPr>
              <a:t> </a:t>
            </a:r>
            <a:r>
              <a:rPr lang="en-US" sz="1200" dirty="0" err="1">
                <a:latin typeface="Quicksand" pitchFamily="2" charset="0"/>
              </a:rPr>
              <a:t>através</a:t>
            </a:r>
            <a:r>
              <a:rPr lang="en-US" sz="1200" dirty="0">
                <a:latin typeface="Quicksand" pitchFamily="2" charset="0"/>
              </a:rPr>
              <a:t> de </a:t>
            </a:r>
            <a:r>
              <a:rPr lang="en-US" sz="1200" dirty="0" err="1">
                <a:latin typeface="Quicksand" pitchFamily="2" charset="0"/>
              </a:rPr>
              <a:t>uma</a:t>
            </a:r>
            <a:r>
              <a:rPr lang="en-US" sz="1200" dirty="0">
                <a:latin typeface="Quicksand" pitchFamily="2" charset="0"/>
              </a:rPr>
              <a:t> interface (</a:t>
            </a:r>
            <a:r>
              <a:rPr lang="en-US" sz="1200" dirty="0" err="1">
                <a:latin typeface="Quicksand" pitchFamily="2" charset="0"/>
              </a:rPr>
              <a:t>contrato</a:t>
            </a:r>
            <a:r>
              <a:rPr lang="en-US" sz="1200" dirty="0">
                <a:latin typeface="Quicksand" pitchFamily="2" charset="0"/>
              </a:rPr>
              <a:t>) que é </a:t>
            </a:r>
            <a:r>
              <a:rPr lang="en-US" sz="1200" dirty="0" err="1">
                <a:latin typeface="Quicksand" pitchFamily="2" charset="0"/>
              </a:rPr>
              <a:t>conhecida</a:t>
            </a:r>
            <a:r>
              <a:rPr lang="en-US" sz="1200" dirty="0">
                <a:latin typeface="Quicksand" pitchFamily="2" charset="0"/>
              </a:rPr>
              <a:t>, </a:t>
            </a:r>
            <a:r>
              <a:rPr lang="en-US" sz="1200" dirty="0" err="1">
                <a:latin typeface="Quicksand" pitchFamily="2" charset="0"/>
              </a:rPr>
              <a:t>documentada</a:t>
            </a:r>
            <a:r>
              <a:rPr lang="en-US" sz="1200" dirty="0">
                <a:latin typeface="Quicksand" pitchFamily="2" charset="0"/>
              </a:rPr>
              <a:t> e </a:t>
            </a:r>
            <a:r>
              <a:rPr lang="en-US" sz="1200" dirty="0" err="1">
                <a:latin typeface="Quicksand" pitchFamily="2" charset="0"/>
              </a:rPr>
              <a:t>gerenciável</a:t>
            </a:r>
            <a:r>
              <a:rPr lang="en-US" sz="1200" dirty="0">
                <a:latin typeface="Quicksand" pitchFamily="2" charset="0"/>
              </a:rPr>
              <a:t>.</a:t>
            </a:r>
          </a:p>
          <a:p>
            <a:endParaRPr lang="en-US" sz="1200" dirty="0">
              <a:latin typeface="Quicksand" pitchFamily="2" charset="0"/>
            </a:endParaRPr>
          </a:p>
          <a:p>
            <a:r>
              <a:rPr lang="en-US" sz="1200" dirty="0">
                <a:latin typeface="Quicksand" pitchFamily="2" charset="0"/>
                <a:ea typeface="+mn-lt"/>
                <a:cs typeface="+mn-lt"/>
              </a:rPr>
              <a:t>Segregação 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controle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utilização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através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identificação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aplicação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(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client_id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) /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serviço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(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service_id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)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chamador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.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Esta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identificação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permite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que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os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assets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necessários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para 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construção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mensagem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final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sejam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selecionados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.</a:t>
            </a:r>
            <a:endParaRPr lang="en-US" sz="1200" dirty="0">
              <a:latin typeface="Quicksand" pitchFamily="2" charset="0"/>
            </a:endParaRPr>
          </a:p>
          <a:p>
            <a:endParaRPr lang="en-US" sz="1200" dirty="0">
              <a:latin typeface="Quicksand" pitchFamily="2" charset="0"/>
            </a:endParaRPr>
          </a:p>
          <a:p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Desacoplamento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dos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canais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comunicação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possibilidade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expansão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horizontal. Cada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consumidor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irá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responder a um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prefixo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routing_key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específico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do canal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comunicação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dependendo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do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tipo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mensagem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. Pode-se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adicionar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mais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consumidores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para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aumentar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capacidade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de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entrega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geral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do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sistema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ou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reconfigurar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topologia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das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filas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para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beneficiar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 um </a:t>
            </a:r>
            <a:r>
              <a:rPr lang="en-US" sz="1200" dirty="0" err="1">
                <a:latin typeface="Quicksand" pitchFamily="2" charset="0"/>
                <a:ea typeface="+mn-lt"/>
                <a:cs typeface="+mn-lt"/>
              </a:rPr>
              <a:t>client_id</a:t>
            </a:r>
            <a:r>
              <a:rPr lang="en-US" sz="1200" dirty="0">
                <a:latin typeface="Quicksand" pitchFamily="2" charset="0"/>
                <a:ea typeface="+mn-lt"/>
                <a:cs typeface="+mn-lt"/>
              </a:rPr>
              <a:t>.</a:t>
            </a:r>
            <a:endParaRPr lang="en-US" sz="1200" dirty="0">
              <a:latin typeface="Quicksand" pitchFamily="2" charset="0"/>
            </a:endParaRPr>
          </a:p>
          <a:p>
            <a:endParaRPr lang="en-US" sz="1200" dirty="0">
              <a:latin typeface="Quicksand" pitchFamily="2" charset="0"/>
            </a:endParaRPr>
          </a:p>
          <a:p>
            <a:r>
              <a:rPr lang="en-US" sz="1200" dirty="0">
                <a:latin typeface="Quicksand" pitchFamily="2" charset="0"/>
                <a:cs typeface="Arial"/>
              </a:rPr>
              <a:t>Cada </a:t>
            </a:r>
            <a:r>
              <a:rPr lang="en-US" sz="1200" dirty="0" err="1">
                <a:latin typeface="Quicksand" pitchFamily="2" charset="0"/>
                <a:cs typeface="Arial"/>
              </a:rPr>
              <a:t>instância</a:t>
            </a:r>
            <a:r>
              <a:rPr lang="en-US" sz="1200" dirty="0">
                <a:latin typeface="Quicksand" pitchFamily="2" charset="0"/>
                <a:cs typeface="Arial"/>
              </a:rPr>
              <a:t> que </a:t>
            </a:r>
            <a:r>
              <a:rPr lang="en-US" sz="1200" dirty="0" err="1">
                <a:latin typeface="Quicksand" pitchFamily="2" charset="0"/>
                <a:cs typeface="Arial"/>
              </a:rPr>
              <a:t>tenha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responsabilidade</a:t>
            </a:r>
            <a:r>
              <a:rPr lang="en-US" sz="1200" dirty="0">
                <a:latin typeface="Quicksand" pitchFamily="2" charset="0"/>
                <a:cs typeface="Arial"/>
              </a:rPr>
              <a:t> de se </a:t>
            </a:r>
            <a:r>
              <a:rPr lang="en-US" sz="1200" dirty="0" err="1">
                <a:latin typeface="Quicksand" pitchFamily="2" charset="0"/>
                <a:cs typeface="Arial"/>
              </a:rPr>
              <a:t>comunicar</a:t>
            </a:r>
            <a:r>
              <a:rPr lang="en-US" sz="1200" dirty="0">
                <a:latin typeface="Quicksand" pitchFamily="2" charset="0"/>
                <a:cs typeface="Arial"/>
              </a:rPr>
              <a:t> com brokers </a:t>
            </a:r>
            <a:r>
              <a:rPr lang="en-US" sz="1200" dirty="0" err="1">
                <a:latin typeface="Quicksand" pitchFamily="2" charset="0"/>
                <a:cs typeface="Arial"/>
              </a:rPr>
              <a:t>externos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deve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ter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acesso</a:t>
            </a:r>
            <a:r>
              <a:rPr lang="en-US" sz="1200" dirty="0">
                <a:latin typeface="Quicksand" pitchFamily="2" charset="0"/>
                <a:cs typeface="Arial"/>
              </a:rPr>
              <a:t> as </a:t>
            </a:r>
            <a:r>
              <a:rPr lang="en-US" sz="1200" dirty="0" err="1">
                <a:latin typeface="Quicksand" pitchFamily="2" charset="0"/>
                <a:cs typeface="Arial"/>
              </a:rPr>
              <a:t>credenciais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necessárias</a:t>
            </a:r>
            <a:r>
              <a:rPr lang="en-US" sz="1200" dirty="0">
                <a:latin typeface="Quicksand" pitchFamily="2" charset="0"/>
                <a:cs typeface="Arial"/>
              </a:rPr>
              <a:t> para a </a:t>
            </a:r>
            <a:r>
              <a:rPr lang="en-US" sz="1200" dirty="0" err="1">
                <a:latin typeface="Quicksand" pitchFamily="2" charset="0"/>
                <a:cs typeface="Arial"/>
              </a:rPr>
              <a:t>realização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deste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trabalho</a:t>
            </a:r>
            <a:r>
              <a:rPr lang="en-US" sz="1200" dirty="0">
                <a:latin typeface="Quicksand" pitchFamily="2" charset="0"/>
                <a:cs typeface="Arial"/>
              </a:rPr>
              <a:t>. </a:t>
            </a:r>
            <a:r>
              <a:rPr lang="en-US" sz="1200" dirty="0" err="1">
                <a:latin typeface="Quicksand" pitchFamily="2" charset="0"/>
                <a:cs typeface="Arial"/>
              </a:rPr>
              <a:t>Estas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credenciais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devem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estar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disponíveis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somente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leitura</a:t>
            </a:r>
            <a:r>
              <a:rPr lang="en-US" sz="1200" dirty="0">
                <a:latin typeface="Quicksand" pitchFamily="2" charset="0"/>
                <a:cs typeface="Arial"/>
              </a:rPr>
              <a:t> </a:t>
            </a:r>
            <a:r>
              <a:rPr lang="en-US" sz="1200" dirty="0" err="1">
                <a:latin typeface="Quicksand" pitchFamily="2" charset="0"/>
                <a:cs typeface="Arial"/>
              </a:rPr>
              <a:t>em</a:t>
            </a:r>
            <a:r>
              <a:rPr lang="en-US" sz="1200" dirty="0">
                <a:latin typeface="Quicksand" pitchFamily="2" charset="0"/>
                <a:cs typeface="Arial"/>
              </a:rPr>
              <a:t> um </a:t>
            </a:r>
            <a:r>
              <a:rPr lang="en-US" sz="1200" dirty="0" err="1">
                <a:latin typeface="Quicksand" pitchFamily="2" charset="0"/>
                <a:cs typeface="Arial"/>
              </a:rPr>
              <a:t>serviço</a:t>
            </a:r>
            <a:r>
              <a:rPr lang="en-US" sz="1200" dirty="0">
                <a:latin typeface="Quicksand" pitchFamily="2" charset="0"/>
                <a:cs typeface="Arial"/>
              </a:rPr>
              <a:t> de vault.</a:t>
            </a:r>
            <a:endParaRPr lang="en-US" sz="1200" dirty="0">
              <a:latin typeface="Quicksand" pitchFamily="2" charset="0"/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4058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Segregação de Notificações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3656" y="-170614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/>
              </a:rPr>
              <a:t> Segregação de Notificações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5D520-E720-4AFB-B213-755EF906ACDD}"/>
              </a:ext>
            </a:extLst>
          </p:cNvPr>
          <p:cNvSpPr txBox="1"/>
          <p:nvPr/>
        </p:nvSpPr>
        <p:spPr>
          <a:xfrm>
            <a:off x="80683" y="1891553"/>
            <a:ext cx="8193740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dirty="0">
              <a:ea typeface="+mn-lt"/>
              <a:cs typeface="+mn-lt"/>
            </a:endParaRPr>
          </a:p>
          <a:p>
            <a:r>
              <a:rPr lang="en-US" sz="1200" err="1">
                <a:ea typeface="+mn-lt"/>
                <a:cs typeface="+mn-lt"/>
              </a:rPr>
              <a:t>Retorno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confirmação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leitura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mensagem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através</a:t>
            </a:r>
            <a:r>
              <a:rPr lang="en-US" sz="1200" dirty="0">
                <a:ea typeface="+mn-lt"/>
                <a:cs typeface="+mn-lt"/>
              </a:rPr>
              <a:t> de webhook, </a:t>
            </a:r>
            <a:r>
              <a:rPr lang="en-US" sz="1200" err="1">
                <a:ea typeface="+mn-lt"/>
                <a:cs typeface="+mn-lt"/>
              </a:rPr>
              <a:t>pagina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redirecionamento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ou</a:t>
            </a:r>
            <a:r>
              <a:rPr lang="en-US" sz="1200" dirty="0">
                <a:ea typeface="+mn-lt"/>
                <a:cs typeface="+mn-lt"/>
              </a:rPr>
              <a:t> API. O broker </a:t>
            </a:r>
            <a:r>
              <a:rPr lang="en-US" sz="1200" err="1">
                <a:ea typeface="+mn-lt"/>
                <a:cs typeface="+mn-lt"/>
              </a:rPr>
              <a:t>escolhido</a:t>
            </a:r>
            <a:r>
              <a:rPr lang="en-US" sz="1200" dirty="0">
                <a:ea typeface="+mn-lt"/>
                <a:cs typeface="+mn-lt"/>
              </a:rPr>
              <a:t> para lidar com as </a:t>
            </a:r>
            <a:r>
              <a:rPr lang="en-US" sz="1200" err="1">
                <a:ea typeface="+mn-lt"/>
                <a:cs typeface="+mn-lt"/>
              </a:rPr>
              <a:t>mensagens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deve</a:t>
            </a:r>
            <a:r>
              <a:rPr lang="en-US" sz="1200" dirty="0">
                <a:ea typeface="+mn-lt"/>
                <a:cs typeface="+mn-lt"/>
              </a:rPr>
              <a:t> ser </a:t>
            </a:r>
            <a:r>
              <a:rPr lang="en-US" sz="1200" err="1">
                <a:ea typeface="+mn-lt"/>
                <a:cs typeface="+mn-lt"/>
              </a:rPr>
              <a:t>capaz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informar</a:t>
            </a:r>
            <a:r>
              <a:rPr lang="en-US" sz="1200" dirty="0">
                <a:ea typeface="+mn-lt"/>
                <a:cs typeface="+mn-lt"/>
              </a:rPr>
              <a:t> via webhook </a:t>
            </a:r>
            <a:r>
              <a:rPr lang="en-US" sz="1200" err="1">
                <a:ea typeface="+mn-lt"/>
                <a:cs typeface="+mn-lt"/>
              </a:rPr>
              <a:t>quando</a:t>
            </a:r>
            <a:r>
              <a:rPr lang="en-US" sz="1200" dirty="0">
                <a:ea typeface="+mn-lt"/>
                <a:cs typeface="+mn-lt"/>
              </a:rPr>
              <a:t> o </a:t>
            </a:r>
            <a:r>
              <a:rPr lang="en-US" sz="1200" err="1">
                <a:ea typeface="+mn-lt"/>
                <a:cs typeface="+mn-lt"/>
              </a:rPr>
              <a:t>destinatário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efetuar</a:t>
            </a:r>
            <a:r>
              <a:rPr lang="en-US" sz="1200" dirty="0">
                <a:ea typeface="+mn-lt"/>
                <a:cs typeface="+mn-lt"/>
              </a:rPr>
              <a:t> a </a:t>
            </a:r>
            <a:r>
              <a:rPr lang="en-US" sz="1200" err="1">
                <a:ea typeface="+mn-lt"/>
                <a:cs typeface="+mn-lt"/>
              </a:rPr>
              <a:t>leitura</a:t>
            </a:r>
            <a:r>
              <a:rPr lang="en-US" sz="1200" dirty="0">
                <a:ea typeface="+mn-lt"/>
                <a:cs typeface="+mn-lt"/>
              </a:rPr>
              <a:t> da </a:t>
            </a:r>
            <a:r>
              <a:rPr lang="en-US" sz="1200" err="1">
                <a:ea typeface="+mn-lt"/>
                <a:cs typeface="+mn-lt"/>
              </a:rPr>
              <a:t>mensagem</a:t>
            </a:r>
            <a:r>
              <a:rPr lang="en-US" sz="1200" dirty="0">
                <a:ea typeface="+mn-lt"/>
                <a:cs typeface="+mn-lt"/>
              </a:rPr>
              <a:t>. Quando o canal for </a:t>
            </a:r>
            <a:r>
              <a:rPr lang="en-US" sz="1200" err="1">
                <a:ea typeface="+mn-lt"/>
                <a:cs typeface="+mn-lt"/>
              </a:rPr>
              <a:t>Aplicativo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móvel</a:t>
            </a:r>
            <a:r>
              <a:rPr lang="en-US" sz="1200" dirty="0">
                <a:ea typeface="+mn-lt"/>
                <a:cs typeface="+mn-lt"/>
              </a:rPr>
              <a:t> o </a:t>
            </a:r>
            <a:r>
              <a:rPr lang="en-US" sz="1200" err="1">
                <a:ea typeface="+mn-lt"/>
                <a:cs typeface="+mn-lt"/>
              </a:rPr>
              <a:t>próprio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aparelho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deve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fazer</a:t>
            </a:r>
            <a:r>
              <a:rPr lang="en-US" sz="1200" dirty="0">
                <a:ea typeface="+mn-lt"/>
                <a:cs typeface="+mn-lt"/>
              </a:rPr>
              <a:t> a </a:t>
            </a:r>
            <a:r>
              <a:rPr lang="en-US" sz="1200" err="1">
                <a:ea typeface="+mn-lt"/>
                <a:cs typeface="+mn-lt"/>
              </a:rPr>
              <a:t>chamada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síncrona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ou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não</a:t>
            </a:r>
            <a:r>
              <a:rPr lang="en-US" sz="1200" dirty="0">
                <a:ea typeface="+mn-lt"/>
                <a:cs typeface="+mn-lt"/>
              </a:rPr>
              <a:t>, batch </a:t>
            </a:r>
            <a:r>
              <a:rPr lang="en-US" sz="1200" err="1">
                <a:ea typeface="+mn-lt"/>
                <a:cs typeface="+mn-lt"/>
              </a:rPr>
              <a:t>ou</a:t>
            </a:r>
            <a:r>
              <a:rPr lang="en-US" sz="1200" dirty="0">
                <a:ea typeface="+mn-lt"/>
                <a:cs typeface="+mn-lt"/>
              </a:rPr>
              <a:t> individual à API de </a:t>
            </a:r>
            <a:r>
              <a:rPr lang="en-US" sz="1200" err="1">
                <a:ea typeface="+mn-lt"/>
                <a:cs typeface="+mn-lt"/>
              </a:rPr>
              <a:t>confirmação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leitura</a:t>
            </a:r>
            <a:r>
              <a:rPr lang="en-US" sz="1200" dirty="0">
                <a:ea typeface="+mn-lt"/>
                <a:cs typeface="+mn-lt"/>
              </a:rPr>
              <a:t>. </a:t>
            </a:r>
            <a:r>
              <a:rPr lang="en-US" sz="1200" err="1">
                <a:ea typeface="+mn-lt"/>
                <a:cs typeface="+mn-lt"/>
              </a:rPr>
              <a:t>Em</a:t>
            </a:r>
            <a:r>
              <a:rPr lang="en-US" sz="1200" dirty="0">
                <a:ea typeface="+mn-lt"/>
                <a:cs typeface="+mn-lt"/>
              </a:rPr>
              <a:t> se </a:t>
            </a:r>
            <a:r>
              <a:rPr lang="en-US" sz="1200" err="1">
                <a:ea typeface="+mn-lt"/>
                <a:cs typeface="+mn-lt"/>
              </a:rPr>
              <a:t>tratando</a:t>
            </a:r>
            <a:r>
              <a:rPr lang="en-US" sz="1200" dirty="0">
                <a:ea typeface="+mn-lt"/>
                <a:cs typeface="+mn-lt"/>
              </a:rPr>
              <a:t> de brokers que </a:t>
            </a:r>
            <a:r>
              <a:rPr lang="en-US" sz="1200" err="1">
                <a:ea typeface="+mn-lt"/>
                <a:cs typeface="+mn-lt"/>
              </a:rPr>
              <a:t>não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possuam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formas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informar</a:t>
            </a:r>
            <a:r>
              <a:rPr lang="en-US" sz="1200" dirty="0">
                <a:ea typeface="+mn-lt"/>
                <a:cs typeface="+mn-lt"/>
              </a:rPr>
              <a:t> a </a:t>
            </a:r>
            <a:r>
              <a:rPr lang="en-US" sz="1200" err="1">
                <a:ea typeface="+mn-lt"/>
                <a:cs typeface="+mn-lt"/>
              </a:rPr>
              <a:t>leitura</a:t>
            </a:r>
            <a:r>
              <a:rPr lang="en-US" sz="1200" dirty="0">
                <a:ea typeface="+mn-lt"/>
                <a:cs typeface="+mn-lt"/>
              </a:rPr>
              <a:t>, um link de </a:t>
            </a:r>
            <a:r>
              <a:rPr lang="en-US" sz="1200" err="1">
                <a:ea typeface="+mn-lt"/>
                <a:cs typeface="+mn-lt"/>
              </a:rPr>
              <a:t>redirecionamento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pode</a:t>
            </a:r>
            <a:r>
              <a:rPr lang="en-US" sz="1200" dirty="0">
                <a:ea typeface="+mn-lt"/>
                <a:cs typeface="+mn-lt"/>
              </a:rPr>
              <a:t> ser </a:t>
            </a:r>
            <a:r>
              <a:rPr lang="en-US" sz="1200" err="1">
                <a:ea typeface="+mn-lt"/>
                <a:cs typeface="+mn-lt"/>
              </a:rPr>
              <a:t>embarcado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na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mensagem</a:t>
            </a:r>
            <a:r>
              <a:rPr lang="en-US" sz="1200" dirty="0">
                <a:ea typeface="+mn-lt"/>
                <a:cs typeface="+mn-lt"/>
              </a:rPr>
              <a:t>.</a:t>
            </a:r>
            <a:br>
              <a:rPr lang="en-US" sz="1200" dirty="0">
                <a:ea typeface="+mn-lt"/>
                <a:cs typeface="+mn-lt"/>
              </a:rPr>
            </a:br>
            <a:endParaRPr lang="en-US" sz="1200" dirty="0">
              <a:ea typeface="+mn-lt"/>
              <a:cs typeface="+mn-lt"/>
            </a:endParaRPr>
          </a:p>
          <a:p>
            <a:r>
              <a:rPr lang="en-US" sz="1200" err="1">
                <a:ea typeface="+mn-lt"/>
                <a:cs typeface="+mn-lt"/>
              </a:rPr>
              <a:t>Contabilização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efetividade</a:t>
            </a:r>
            <a:r>
              <a:rPr lang="en-US" sz="1200" dirty="0">
                <a:ea typeface="+mn-lt"/>
                <a:cs typeface="+mn-lt"/>
              </a:rPr>
              <a:t> do </a:t>
            </a:r>
            <a:r>
              <a:rPr lang="en-US" sz="1200" err="1">
                <a:ea typeface="+mn-lt"/>
                <a:cs typeface="+mn-lt"/>
              </a:rPr>
              <a:t>disparo</a:t>
            </a:r>
            <a:r>
              <a:rPr lang="en-US" sz="1200" dirty="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mensagem</a:t>
            </a:r>
            <a:r>
              <a:rPr lang="en-US" sz="1200" dirty="0">
                <a:ea typeface="+mn-lt"/>
                <a:cs typeface="+mn-lt"/>
              </a:rPr>
              <a:t>. </a:t>
            </a:r>
            <a:r>
              <a:rPr lang="en-US" sz="1200" err="1">
                <a:ea typeface="+mn-lt"/>
                <a:cs typeface="+mn-lt"/>
              </a:rPr>
              <a:t>Através</a:t>
            </a:r>
            <a:r>
              <a:rPr lang="en-US" sz="1200" dirty="0">
                <a:ea typeface="+mn-lt"/>
                <a:cs typeface="+mn-lt"/>
              </a:rPr>
              <a:t> de um </a:t>
            </a:r>
            <a:r>
              <a:rPr lang="en-US" sz="1200" err="1">
                <a:ea typeface="+mn-lt"/>
                <a:cs typeface="+mn-lt"/>
              </a:rPr>
              <a:t>serviço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autônomo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acionado</a:t>
            </a:r>
            <a:r>
              <a:rPr lang="en-US" sz="1200" dirty="0">
                <a:ea typeface="+mn-lt"/>
                <a:cs typeface="+mn-lt"/>
              </a:rPr>
              <a:t> com </a:t>
            </a:r>
            <a:r>
              <a:rPr lang="en-US" sz="1200" err="1">
                <a:ea typeface="+mn-lt"/>
                <a:cs typeface="+mn-lt"/>
              </a:rPr>
              <a:t>uma</a:t>
            </a:r>
            <a:r>
              <a:rPr lang="en-US" sz="1200" dirty="0">
                <a:ea typeface="+mn-lt"/>
                <a:cs typeface="+mn-lt"/>
              </a:rPr>
              <a:t> base temporal </a:t>
            </a:r>
            <a:r>
              <a:rPr lang="en-US" sz="1200" err="1">
                <a:ea typeface="+mn-lt"/>
                <a:cs typeface="+mn-lt"/>
              </a:rPr>
              <a:t>predefinida</a:t>
            </a:r>
            <a:r>
              <a:rPr lang="en-US" sz="1200" dirty="0">
                <a:ea typeface="+mn-lt"/>
                <a:cs typeface="+mn-lt"/>
              </a:rPr>
              <a:t> a </a:t>
            </a:r>
            <a:r>
              <a:rPr lang="en-US" sz="1200" err="1">
                <a:ea typeface="+mn-lt"/>
                <a:cs typeface="+mn-lt"/>
              </a:rPr>
              <a:t>contagem</a:t>
            </a:r>
            <a:r>
              <a:rPr lang="en-US" sz="1200" dirty="0">
                <a:ea typeface="+mn-lt"/>
                <a:cs typeface="+mn-lt"/>
              </a:rPr>
              <a:t> das </a:t>
            </a:r>
            <a:r>
              <a:rPr lang="en-US" sz="1200" err="1">
                <a:ea typeface="+mn-lt"/>
                <a:cs typeface="+mn-lt"/>
              </a:rPr>
              <a:t>estatísticas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acerca</a:t>
            </a:r>
            <a:r>
              <a:rPr lang="en-US" sz="1200" dirty="0">
                <a:ea typeface="+mn-lt"/>
                <a:cs typeface="+mn-lt"/>
              </a:rPr>
              <a:t> das </a:t>
            </a:r>
            <a:r>
              <a:rPr lang="en-US" sz="1200" err="1">
                <a:ea typeface="+mn-lt"/>
                <a:cs typeface="+mn-lt"/>
              </a:rPr>
              <a:t>quantidades</a:t>
            </a:r>
            <a:r>
              <a:rPr lang="en-US" sz="1200" dirty="0">
                <a:ea typeface="+mn-lt"/>
                <a:cs typeface="+mn-lt"/>
              </a:rPr>
              <a:t> e tempos </a:t>
            </a:r>
            <a:r>
              <a:rPr lang="en-US" sz="1200" err="1">
                <a:ea typeface="+mn-lt"/>
                <a:cs typeface="+mn-lt"/>
              </a:rPr>
              <a:t>decorridos</a:t>
            </a:r>
            <a:r>
              <a:rPr lang="en-US" sz="1200" dirty="0">
                <a:ea typeface="+mn-lt"/>
                <a:cs typeface="+mn-lt"/>
              </a:rPr>
              <a:t> entre </a:t>
            </a:r>
            <a:r>
              <a:rPr lang="en-US" sz="1200" err="1">
                <a:ea typeface="+mn-lt"/>
                <a:cs typeface="+mn-lt"/>
              </a:rPr>
              <a:t>os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envios</a:t>
            </a:r>
            <a:r>
              <a:rPr lang="en-US" sz="1200" dirty="0">
                <a:ea typeface="+mn-lt"/>
                <a:cs typeface="+mn-lt"/>
              </a:rPr>
              <a:t> e as </a:t>
            </a:r>
            <a:r>
              <a:rPr lang="en-US" sz="1200" err="1">
                <a:ea typeface="+mn-lt"/>
                <a:cs typeface="+mn-lt"/>
              </a:rPr>
              <a:t>leituras</a:t>
            </a:r>
            <a:r>
              <a:rPr lang="en-US" sz="1200" dirty="0">
                <a:ea typeface="+mn-lt"/>
                <a:cs typeface="+mn-lt"/>
              </a:rPr>
              <a:t> (</a:t>
            </a:r>
            <a:r>
              <a:rPr lang="en-US" sz="1200" err="1">
                <a:ea typeface="+mn-lt"/>
                <a:cs typeface="+mn-lt"/>
              </a:rPr>
              <a:t>caso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existam</a:t>
            </a:r>
            <a:r>
              <a:rPr lang="en-US" sz="1200" dirty="0">
                <a:ea typeface="+mn-lt"/>
                <a:cs typeface="+mn-lt"/>
              </a:rPr>
              <a:t>) </a:t>
            </a:r>
            <a:r>
              <a:rPr lang="en-US" sz="1200" err="1">
                <a:ea typeface="+mn-lt"/>
                <a:cs typeface="+mn-lt"/>
              </a:rPr>
              <a:t>são</a:t>
            </a:r>
            <a:r>
              <a:rPr lang="en-US" sz="1200" dirty="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feitos</a:t>
            </a:r>
            <a:r>
              <a:rPr lang="en-US" sz="1200" dirty="0">
                <a:ea typeface="+mn-lt"/>
                <a:cs typeface="+mn-lt"/>
              </a:rPr>
              <a:t> e </a:t>
            </a:r>
            <a:r>
              <a:rPr lang="en-US" sz="1200" err="1">
                <a:ea typeface="+mn-lt"/>
                <a:cs typeface="+mn-lt"/>
              </a:rPr>
              <a:t>enviados</a:t>
            </a:r>
            <a:r>
              <a:rPr lang="en-US" sz="1200" dirty="0">
                <a:ea typeface="+mn-lt"/>
                <a:cs typeface="+mn-lt"/>
              </a:rPr>
              <a:t> para o </a:t>
            </a:r>
            <a:r>
              <a:rPr lang="en-US" sz="1200" err="1">
                <a:ea typeface="+mn-lt"/>
                <a:cs typeface="+mn-lt"/>
              </a:rPr>
              <a:t>sistema</a:t>
            </a:r>
            <a:r>
              <a:rPr lang="en-US" sz="1200" dirty="0">
                <a:ea typeface="+mn-lt"/>
                <a:cs typeface="+mn-lt"/>
              </a:rPr>
              <a:t> de BI </a:t>
            </a:r>
            <a:r>
              <a:rPr lang="en-US" sz="1200" err="1">
                <a:ea typeface="+mn-lt"/>
                <a:cs typeface="+mn-lt"/>
              </a:rPr>
              <a:t>correspondente</a:t>
            </a:r>
            <a:r>
              <a:rPr lang="en-US" sz="1200" dirty="0">
                <a:ea typeface="+mn-lt"/>
                <a:cs typeface="+mn-lt"/>
              </a:rPr>
              <a:t>.</a:t>
            </a:r>
          </a:p>
          <a:p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348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80010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Quicksand" pitchFamily="2" charset="77"/>
              </a:rPr>
              <a:t>Segregação de </a:t>
            </a:r>
            <a:r>
              <a:rPr lang="en-US" sz="2000" dirty="0" err="1">
                <a:solidFill>
                  <a:schemeClr val="bg1"/>
                </a:solidFill>
                <a:latin typeface="Quicksand" pitchFamily="2" charset="77"/>
              </a:rPr>
              <a:t>Notificações</a:t>
            </a:r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Segregação de Notificações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1200" b="1" dirty="0">
              <a:latin typeface="Quicksand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0D189C5-5283-4BCB-B317-2D69C099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05" y="1260104"/>
            <a:ext cx="10219265" cy="56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41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</a:t>
            </a:r>
            <a:r>
              <a:rPr lang="pt-BR" sz="1800" kern="1200" dirty="0" err="1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SDKs</a:t>
            </a:r>
            <a:endParaRPr lang="pt-BR" sz="1800" kern="1200" dirty="0">
              <a:solidFill>
                <a:schemeClr val="tx1"/>
              </a:solidFill>
              <a:latin typeface="Quicksand" pitchFamily="2" charset="77"/>
              <a:cs typeface="Times New Roman" panose="02020603050405020304" pitchFamily="18" charset="0"/>
            </a:endParaRP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b="1" dirty="0">
                <a:latin typeface="Quicksand" pitchFamily="2" charset="0"/>
              </a:rPr>
              <a:t>segregação de cadastro/login (Anderson / André)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pt-BR" sz="1200" b="1" dirty="0">
              <a:latin typeface="Quicksand" pitchFamily="2" charset="0"/>
            </a:endParaRPr>
          </a:p>
          <a:p>
            <a:pPr marL="628650" lvl="1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0"/>
              </a:rPr>
              <a:t>Da uma </a:t>
            </a:r>
            <a:r>
              <a:rPr lang="pt-BR" sz="1200" b="1" dirty="0" err="1">
                <a:latin typeface="Quicksand" pitchFamily="2" charset="0"/>
              </a:rPr>
              <a:t>verficada</a:t>
            </a:r>
            <a:r>
              <a:rPr lang="pt-BR" sz="1200" b="1" dirty="0">
                <a:latin typeface="Quicksand" pitchFamily="2" charset="0"/>
              </a:rPr>
              <a:t> em solução de elevação de privilegio </a:t>
            </a: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16795" y="1638887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514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C1DD01E-1D54-4CC0-970C-53E467E63314}"/>
              </a:ext>
            </a:extLst>
          </p:cNvPr>
          <p:cNvSpPr txBox="1"/>
          <p:nvPr/>
        </p:nvSpPr>
        <p:spPr>
          <a:xfrm>
            <a:off x="40822" y="758758"/>
            <a:ext cx="3984170" cy="400110"/>
          </a:xfrm>
          <a:prstGeom prst="rect">
            <a:avLst/>
          </a:prstGeom>
          <a:solidFill>
            <a:srgbClr val="00C4ED"/>
          </a:solidFill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/>
              </a:solidFill>
              <a:latin typeface="Quicksand" pitchFamily="2" charset="77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4EAEFF8-6956-4DDB-8A67-F880842AA3B7}"/>
              </a:ext>
            </a:extLst>
          </p:cNvPr>
          <p:cNvCxnSpPr>
            <a:cxnSpLocks/>
          </p:cNvCxnSpPr>
          <p:nvPr/>
        </p:nvCxnSpPr>
        <p:spPr>
          <a:xfrm>
            <a:off x="40821" y="1158868"/>
            <a:ext cx="8086779" cy="0"/>
          </a:xfrm>
          <a:prstGeom prst="line">
            <a:avLst/>
          </a:prstGeom>
          <a:ln>
            <a:solidFill>
              <a:srgbClr val="00C4E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áfico 12">
            <a:extLst>
              <a:ext uri="{FF2B5EF4-FFF2-40B4-BE49-F238E27FC236}">
                <a16:creationId xmlns:a16="http://schemas.microsoft.com/office/drawing/2014/main" id="{C00CF5EF-5ACC-4529-AD52-F224252DB6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8825" y="2695575"/>
            <a:ext cx="1466849" cy="1466849"/>
          </a:xfrm>
          <a:prstGeom prst="rect">
            <a:avLst/>
          </a:prstGeom>
        </p:spPr>
      </p:pic>
      <p:sp>
        <p:nvSpPr>
          <p:cNvPr id="16" name="Google Shape;748;p50">
            <a:extLst>
              <a:ext uri="{FF2B5EF4-FFF2-40B4-BE49-F238E27FC236}">
                <a16:creationId xmlns:a16="http://schemas.microsoft.com/office/drawing/2014/main" id="{26E17BD6-71B9-4111-B250-A4C3C7E6078C}"/>
              </a:ext>
            </a:extLst>
          </p:cNvPr>
          <p:cNvSpPr/>
          <p:nvPr/>
        </p:nvSpPr>
        <p:spPr>
          <a:xfrm>
            <a:off x="8025373" y="2133934"/>
            <a:ext cx="308467" cy="29527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;g7b29a26fc5_0_12">
            <a:extLst>
              <a:ext uri="{FF2B5EF4-FFF2-40B4-BE49-F238E27FC236}">
                <a16:creationId xmlns:a16="http://schemas.microsoft.com/office/drawing/2014/main" id="{365B23D9-BFBB-8042-97CE-BE2C2997E831}"/>
              </a:ext>
            </a:extLst>
          </p:cNvPr>
          <p:cNvSpPr txBox="1">
            <a:spLocks/>
          </p:cNvSpPr>
          <p:nvPr/>
        </p:nvSpPr>
        <p:spPr>
          <a:xfrm>
            <a:off x="80010" y="61230"/>
            <a:ext cx="11510300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algn="l" rtl="0"/>
            <a:r>
              <a:rPr lang="pt-BR" sz="20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# </a:t>
            </a:r>
            <a:r>
              <a:rPr lang="pt-BR" sz="1800" kern="1200" dirty="0">
                <a:solidFill>
                  <a:schemeClr val="tx1"/>
                </a:solidFill>
                <a:latin typeface="Quicksand" pitchFamily="2" charset="77"/>
                <a:cs typeface="Times New Roman" panose="02020603050405020304" pitchFamily="18" charset="0"/>
              </a:rPr>
              <a:t>ANÁLISE: Segregação</a:t>
            </a:r>
          </a:p>
        </p:txBody>
      </p:sp>
      <p:pic>
        <p:nvPicPr>
          <p:cNvPr id="10" name="Imagem 9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EF637D9E-3DCE-4F6B-9B58-0049D6F6B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8589" y="15652"/>
            <a:ext cx="2542034" cy="253886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E1C2DCD-C689-4D8E-89E8-11F6D8202DD5}"/>
              </a:ext>
            </a:extLst>
          </p:cNvPr>
          <p:cNvSpPr txBox="1"/>
          <p:nvPr/>
        </p:nvSpPr>
        <p:spPr>
          <a:xfrm>
            <a:off x="0" y="1361888"/>
            <a:ext cx="782280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pt-BR" sz="1200" b="1" dirty="0">
                <a:latin typeface="Quicksand" pitchFamily="2" charset="77"/>
              </a:rPr>
              <a:t> </a:t>
            </a:r>
            <a:r>
              <a:rPr lang="pt-BR" sz="1200" b="1" dirty="0">
                <a:latin typeface="Quicksand" pitchFamily="2" charset="0"/>
              </a:rPr>
              <a:t>segregação de politicas, termos de uso e LGPD</a:t>
            </a:r>
            <a:r>
              <a:rPr lang="en-BR" sz="1200" b="1" dirty="0">
                <a:latin typeface="Quicksand" pitchFamily="2" charset="0"/>
              </a:rPr>
              <a:t>.</a:t>
            </a:r>
            <a:r>
              <a:rPr lang="pt-BR" sz="1200" b="1" dirty="0">
                <a:latin typeface="Quicksand" pitchFamily="2" charset="0"/>
              </a:rPr>
              <a:t> (Andre. Andre Xavier e Alex)</a:t>
            </a:r>
            <a:endParaRPr lang="pt-BR" sz="1200" b="1" dirty="0">
              <a:latin typeface="Quicksand" pitchFamily="2" charset="77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F5E23E-8200-4D4A-8C82-BF99C5B4011E}"/>
              </a:ext>
            </a:extLst>
          </p:cNvPr>
          <p:cNvSpPr txBox="1"/>
          <p:nvPr/>
        </p:nvSpPr>
        <p:spPr>
          <a:xfrm>
            <a:off x="-16795" y="1638887"/>
            <a:ext cx="768216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085850" lvl="2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  <a:p>
            <a:pPr marL="628650" lvl="1" indent="-171450" algn="just">
              <a:buFont typeface="Wingdings" panose="05000000000000000000" pitchFamily="2" charset="2"/>
              <a:buChar char="q"/>
            </a:pPr>
            <a:endParaRPr lang="pt-BR" sz="1200" dirty="0">
              <a:latin typeface="Quicksan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2824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E3079-C2C4-48A0-97B6-AE27BAEF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Segurança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55A5EA-8CC8-4603-8F06-784FBF827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497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5EAC8-AAF0-4AA0-AD2B-6ABC0CB31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743C0D-A764-4B9D-B390-FD3EA5669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11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>
            <a:extLst>
              <a:ext uri="{FF2B5EF4-FFF2-40B4-BE49-F238E27FC236}">
                <a16:creationId xmlns:a16="http://schemas.microsoft.com/office/drawing/2014/main" id="{77B77154-E1C2-41DC-A974-84C7015F5DB0}"/>
              </a:ext>
            </a:extLst>
          </p:cNvPr>
          <p:cNvSpPr/>
          <p:nvPr/>
        </p:nvSpPr>
        <p:spPr>
          <a:xfrm>
            <a:off x="0" y="1066798"/>
            <a:ext cx="12204037" cy="5791202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2034B7A-943B-4EA5-9BEF-206479F72CCA}"/>
              </a:ext>
            </a:extLst>
          </p:cNvPr>
          <p:cNvSpPr/>
          <p:nvPr/>
        </p:nvSpPr>
        <p:spPr>
          <a:xfrm>
            <a:off x="-12044" y="5519366"/>
            <a:ext cx="12204041" cy="1334545"/>
          </a:xfrm>
          <a:custGeom>
            <a:avLst/>
            <a:gdLst>
              <a:gd name="connsiteX0" fmla="*/ 0 w 12204041"/>
              <a:gd name="connsiteY0" fmla="*/ 0 h 1334545"/>
              <a:gd name="connsiteX1" fmla="*/ 228449 w 12204041"/>
              <a:gd name="connsiteY1" fmla="*/ 2193 h 1334545"/>
              <a:gd name="connsiteX2" fmla="*/ 478769 w 12204041"/>
              <a:gd name="connsiteY2" fmla="*/ 7788 h 1334545"/>
              <a:gd name="connsiteX3" fmla="*/ 2545694 w 12204041"/>
              <a:gd name="connsiteY3" fmla="*/ 298828 h 1334545"/>
              <a:gd name="connsiteX4" fmla="*/ 4269719 w 12204041"/>
              <a:gd name="connsiteY4" fmla="*/ 90942 h 1334545"/>
              <a:gd name="connsiteX5" fmla="*/ 5803244 w 12204041"/>
              <a:gd name="connsiteY5" fmla="*/ 257251 h 1334545"/>
              <a:gd name="connsiteX6" fmla="*/ 7460594 w 12204041"/>
              <a:gd name="connsiteY6" fmla="*/ 65996 h 1334545"/>
              <a:gd name="connsiteX7" fmla="*/ 9337019 w 12204041"/>
              <a:gd name="connsiteY7" fmla="*/ 357036 h 1334545"/>
              <a:gd name="connsiteX8" fmla="*/ 11308694 w 12204041"/>
              <a:gd name="connsiteY8" fmla="*/ 140835 h 1334545"/>
              <a:gd name="connsiteX9" fmla="*/ 11936377 w 12204041"/>
              <a:gd name="connsiteY9" fmla="*/ 160714 h 1334545"/>
              <a:gd name="connsiteX10" fmla="*/ 12204041 w 12204041"/>
              <a:gd name="connsiteY10" fmla="*/ 178493 h 1334545"/>
              <a:gd name="connsiteX11" fmla="*/ 12204041 w 12204041"/>
              <a:gd name="connsiteY11" fmla="*/ 1334545 h 1334545"/>
              <a:gd name="connsiteX12" fmla="*/ 0 w 12204041"/>
              <a:gd name="connsiteY12" fmla="*/ 1334545 h 1334545"/>
              <a:gd name="connsiteX13" fmla="*/ 0 w 12204041"/>
              <a:gd name="connsiteY13" fmla="*/ 0 h 13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4041" h="1334545">
                <a:moveTo>
                  <a:pt x="0" y="0"/>
                </a:moveTo>
                <a:lnTo>
                  <a:pt x="228449" y="2193"/>
                </a:lnTo>
                <a:cubicBezTo>
                  <a:pt x="314587" y="3695"/>
                  <a:pt x="398600" y="5709"/>
                  <a:pt x="478769" y="7788"/>
                </a:cubicBezTo>
                <a:cubicBezTo>
                  <a:pt x="1120119" y="24419"/>
                  <a:pt x="1913869" y="284969"/>
                  <a:pt x="2545694" y="298828"/>
                </a:cubicBezTo>
                <a:cubicBezTo>
                  <a:pt x="3177519" y="312687"/>
                  <a:pt x="3726794" y="97871"/>
                  <a:pt x="4269719" y="90942"/>
                </a:cubicBezTo>
                <a:cubicBezTo>
                  <a:pt x="4812644" y="84012"/>
                  <a:pt x="5271432" y="261408"/>
                  <a:pt x="5803244" y="257251"/>
                </a:cubicBezTo>
                <a:cubicBezTo>
                  <a:pt x="6335056" y="253094"/>
                  <a:pt x="6871632" y="49365"/>
                  <a:pt x="7460594" y="65996"/>
                </a:cubicBezTo>
                <a:cubicBezTo>
                  <a:pt x="8049556" y="82627"/>
                  <a:pt x="8695669" y="344564"/>
                  <a:pt x="9337019" y="357036"/>
                </a:cubicBezTo>
                <a:cubicBezTo>
                  <a:pt x="9978369" y="369509"/>
                  <a:pt x="10568919" y="143607"/>
                  <a:pt x="11308694" y="140835"/>
                </a:cubicBezTo>
                <a:cubicBezTo>
                  <a:pt x="11493638" y="140142"/>
                  <a:pt x="11709240" y="147765"/>
                  <a:pt x="11936377" y="160714"/>
                </a:cubicBezTo>
                <a:lnTo>
                  <a:pt x="12204041" y="178493"/>
                </a:lnTo>
                <a:lnTo>
                  <a:pt x="12204041" y="1334545"/>
                </a:lnTo>
                <a:lnTo>
                  <a:pt x="0" y="13345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C99A84-E224-4572-B6AC-C2C9E529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Conexão ao negócio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0E479F-CBE3-4BC1-AECD-9DDF36E3F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Nosso entendimento sobre os objetivos de negócio da VR</a:t>
            </a:r>
          </a:p>
        </p:txBody>
      </p:sp>
      <p:sp>
        <p:nvSpPr>
          <p:cNvPr id="157" name="Forma Livre: Forma 156">
            <a:extLst>
              <a:ext uri="{FF2B5EF4-FFF2-40B4-BE49-F238E27FC236}">
                <a16:creationId xmlns:a16="http://schemas.microsoft.com/office/drawing/2014/main" id="{11A9F98F-C1C6-486A-A37F-145C9E01D2F0}"/>
              </a:ext>
            </a:extLst>
          </p:cNvPr>
          <p:cNvSpPr/>
          <p:nvPr/>
        </p:nvSpPr>
        <p:spPr>
          <a:xfrm rot="5400000">
            <a:off x="5695851" y="-4240224"/>
            <a:ext cx="788261" cy="12204041"/>
          </a:xfrm>
          <a:custGeom>
            <a:avLst/>
            <a:gdLst>
              <a:gd name="connsiteX0" fmla="*/ 0 w 1343675"/>
              <a:gd name="connsiteY0" fmla="*/ 12204041 h 12204041"/>
              <a:gd name="connsiteX1" fmla="*/ 0 w 1343675"/>
              <a:gd name="connsiteY1" fmla="*/ 4 h 12204041"/>
              <a:gd name="connsiteX2" fmla="*/ 850297 w 1343675"/>
              <a:gd name="connsiteY2" fmla="*/ 4 h 12204041"/>
              <a:gd name="connsiteX3" fmla="*/ 850297 w 1343675"/>
              <a:gd name="connsiteY3" fmla="*/ 0 h 12204041"/>
              <a:gd name="connsiteX4" fmla="*/ 1343675 w 1343675"/>
              <a:gd name="connsiteY4" fmla="*/ 0 h 12204041"/>
              <a:gd name="connsiteX5" fmla="*/ 1343675 w 1343675"/>
              <a:gd name="connsiteY5" fmla="*/ 9782 h 12204041"/>
              <a:gd name="connsiteX6" fmla="*/ 1330019 w 1343675"/>
              <a:gd name="connsiteY6" fmla="*/ 31507 h 12204041"/>
              <a:gd name="connsiteX7" fmla="*/ 1068188 w 1343675"/>
              <a:gd name="connsiteY7" fmla="*/ 6102022 h 12204041"/>
              <a:gd name="connsiteX8" fmla="*/ 1330019 w 1343675"/>
              <a:gd name="connsiteY8" fmla="*/ 12172538 h 12204041"/>
              <a:gd name="connsiteX9" fmla="*/ 1343675 w 1343675"/>
              <a:gd name="connsiteY9" fmla="*/ 12194263 h 12204041"/>
              <a:gd name="connsiteX10" fmla="*/ 1343675 w 1343675"/>
              <a:gd name="connsiteY10" fmla="*/ 12204038 h 12204041"/>
              <a:gd name="connsiteX11" fmla="*/ 855493 w 1343675"/>
              <a:gd name="connsiteY11" fmla="*/ 12204038 h 12204041"/>
              <a:gd name="connsiteX12" fmla="*/ 855493 w 1343675"/>
              <a:gd name="connsiteY12" fmla="*/ 12204041 h 1220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43675" h="12204041">
                <a:moveTo>
                  <a:pt x="0" y="12204041"/>
                </a:moveTo>
                <a:lnTo>
                  <a:pt x="0" y="4"/>
                </a:lnTo>
                <a:lnTo>
                  <a:pt x="850297" y="4"/>
                </a:lnTo>
                <a:lnTo>
                  <a:pt x="850297" y="0"/>
                </a:lnTo>
                <a:lnTo>
                  <a:pt x="1343675" y="0"/>
                </a:lnTo>
                <a:lnTo>
                  <a:pt x="1343675" y="9782"/>
                </a:lnTo>
                <a:lnTo>
                  <a:pt x="1330019" y="31507"/>
                </a:lnTo>
                <a:cubicBezTo>
                  <a:pt x="1182953" y="343992"/>
                  <a:pt x="1068188" y="2942599"/>
                  <a:pt x="1068188" y="6102022"/>
                </a:cubicBezTo>
                <a:cubicBezTo>
                  <a:pt x="1068188" y="9261445"/>
                  <a:pt x="1182952" y="11860053"/>
                  <a:pt x="1330019" y="12172538"/>
                </a:cubicBezTo>
                <a:lnTo>
                  <a:pt x="1343675" y="12194263"/>
                </a:lnTo>
                <a:lnTo>
                  <a:pt x="1343675" y="12204038"/>
                </a:lnTo>
                <a:lnTo>
                  <a:pt x="855493" y="12204038"/>
                </a:lnTo>
                <a:lnTo>
                  <a:pt x="855493" y="12204041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>
            <a:noAutofit/>
          </a:bodyPr>
          <a:lstStyle/>
          <a:p>
            <a:pPr algn="ctr"/>
            <a:endParaRPr lang="pt-BR">
              <a:latin typeface="Quicksand" pitchFamily="2" charset="0"/>
            </a:endParaRPr>
          </a:p>
        </p:txBody>
      </p:sp>
      <p:sp>
        <p:nvSpPr>
          <p:cNvPr id="159" name="Forma Livre: Forma 158">
            <a:extLst>
              <a:ext uri="{FF2B5EF4-FFF2-40B4-BE49-F238E27FC236}">
                <a16:creationId xmlns:a16="http://schemas.microsoft.com/office/drawing/2014/main" id="{350E612B-099A-4185-8D78-873ED6943630}"/>
              </a:ext>
            </a:extLst>
          </p:cNvPr>
          <p:cNvSpPr/>
          <p:nvPr/>
        </p:nvSpPr>
        <p:spPr>
          <a:xfrm rot="5400000" flipH="1">
            <a:off x="5504695" y="-4860444"/>
            <a:ext cx="1170569" cy="12204035"/>
          </a:xfrm>
          <a:custGeom>
            <a:avLst/>
            <a:gdLst>
              <a:gd name="connsiteX0" fmla="*/ 1897290 w 1897290"/>
              <a:gd name="connsiteY0" fmla="*/ 3 h 12204035"/>
              <a:gd name="connsiteX1" fmla="*/ 1897290 w 1897290"/>
              <a:gd name="connsiteY1" fmla="*/ 0 h 12204035"/>
              <a:gd name="connsiteX2" fmla="*/ 1525522 w 1897290"/>
              <a:gd name="connsiteY2" fmla="*/ 0 h 12204035"/>
              <a:gd name="connsiteX3" fmla="*/ 1466875 w 1897290"/>
              <a:gd name="connsiteY3" fmla="*/ 0 h 12204035"/>
              <a:gd name="connsiteX4" fmla="*/ 1153754 w 1897290"/>
              <a:gd name="connsiteY4" fmla="*/ 0 h 12204035"/>
              <a:gd name="connsiteX5" fmla="*/ 1095107 w 1897290"/>
              <a:gd name="connsiteY5" fmla="*/ 0 h 12204035"/>
              <a:gd name="connsiteX6" fmla="*/ 781987 w 1897290"/>
              <a:gd name="connsiteY6" fmla="*/ 0 h 12204035"/>
              <a:gd name="connsiteX7" fmla="*/ 723339 w 1897290"/>
              <a:gd name="connsiteY7" fmla="*/ 0 h 12204035"/>
              <a:gd name="connsiteX8" fmla="*/ 351572 w 1897290"/>
              <a:gd name="connsiteY8" fmla="*/ 0 h 12204035"/>
              <a:gd name="connsiteX9" fmla="*/ 350557 w 1897290"/>
              <a:gd name="connsiteY9" fmla="*/ 68372 h 12204035"/>
              <a:gd name="connsiteX10" fmla="*/ 165 w 1897290"/>
              <a:gd name="connsiteY10" fmla="*/ 6408526 h 12204035"/>
              <a:gd name="connsiteX11" fmla="*/ 216754 w 1897290"/>
              <a:gd name="connsiteY11" fmla="*/ 12171561 h 12204035"/>
              <a:gd name="connsiteX12" fmla="*/ 218707 w 1897290"/>
              <a:gd name="connsiteY12" fmla="*/ 12204035 h 12204035"/>
              <a:gd name="connsiteX13" fmla="*/ 603000 w 1897290"/>
              <a:gd name="connsiteY13" fmla="*/ 12204035 h 12204035"/>
              <a:gd name="connsiteX14" fmla="*/ 603000 w 1897290"/>
              <a:gd name="connsiteY14" fmla="*/ 12204035 h 12204035"/>
              <a:gd name="connsiteX15" fmla="*/ 974767 w 1897290"/>
              <a:gd name="connsiteY15" fmla="*/ 12204035 h 12204035"/>
              <a:gd name="connsiteX16" fmla="*/ 974767 w 1897290"/>
              <a:gd name="connsiteY16" fmla="*/ 12204034 h 12204035"/>
              <a:gd name="connsiteX17" fmla="*/ 1334010 w 1897290"/>
              <a:gd name="connsiteY17" fmla="*/ 12204034 h 12204035"/>
              <a:gd name="connsiteX18" fmla="*/ 1346535 w 1897290"/>
              <a:gd name="connsiteY18" fmla="*/ 12204034 h 12204035"/>
              <a:gd name="connsiteX19" fmla="*/ 1718303 w 1897290"/>
              <a:gd name="connsiteY19" fmla="*/ 12204034 h 12204035"/>
              <a:gd name="connsiteX20" fmla="*/ 1716350 w 1897290"/>
              <a:gd name="connsiteY20" fmla="*/ 12171561 h 12204035"/>
              <a:gd name="connsiteX21" fmla="*/ 1499761 w 1897290"/>
              <a:gd name="connsiteY21" fmla="*/ 6408527 h 12204035"/>
              <a:gd name="connsiteX22" fmla="*/ 1850153 w 1897290"/>
              <a:gd name="connsiteY22" fmla="*/ 68373 h 12204035"/>
              <a:gd name="connsiteX23" fmla="*/ 1851168 w 1897290"/>
              <a:gd name="connsiteY23" fmla="*/ 3 h 1220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97290" h="12204035">
                <a:moveTo>
                  <a:pt x="1897290" y="3"/>
                </a:moveTo>
                <a:lnTo>
                  <a:pt x="1897290" y="0"/>
                </a:lnTo>
                <a:lnTo>
                  <a:pt x="1525522" y="0"/>
                </a:lnTo>
                <a:lnTo>
                  <a:pt x="1466875" y="0"/>
                </a:lnTo>
                <a:lnTo>
                  <a:pt x="1153754" y="0"/>
                </a:lnTo>
                <a:lnTo>
                  <a:pt x="1095107" y="0"/>
                </a:lnTo>
                <a:lnTo>
                  <a:pt x="781987" y="0"/>
                </a:lnTo>
                <a:lnTo>
                  <a:pt x="723339" y="0"/>
                </a:lnTo>
                <a:lnTo>
                  <a:pt x="351572" y="0"/>
                </a:lnTo>
                <a:lnTo>
                  <a:pt x="350557" y="68372"/>
                </a:lnTo>
                <a:cubicBezTo>
                  <a:pt x="321357" y="1440218"/>
                  <a:pt x="-8438" y="3961450"/>
                  <a:pt x="165" y="6408526"/>
                </a:cubicBezTo>
                <a:cubicBezTo>
                  <a:pt x="5542" y="7937948"/>
                  <a:pt x="107463" y="10294360"/>
                  <a:pt x="216754" y="12171561"/>
                </a:cubicBezTo>
                <a:lnTo>
                  <a:pt x="218707" y="12204035"/>
                </a:lnTo>
                <a:lnTo>
                  <a:pt x="603000" y="12204035"/>
                </a:lnTo>
                <a:lnTo>
                  <a:pt x="603000" y="12204035"/>
                </a:lnTo>
                <a:lnTo>
                  <a:pt x="974767" y="12204035"/>
                </a:lnTo>
                <a:lnTo>
                  <a:pt x="974767" y="12204034"/>
                </a:lnTo>
                <a:lnTo>
                  <a:pt x="1334010" y="12204034"/>
                </a:lnTo>
                <a:lnTo>
                  <a:pt x="1346535" y="12204034"/>
                </a:lnTo>
                <a:lnTo>
                  <a:pt x="1718303" y="12204034"/>
                </a:lnTo>
                <a:lnTo>
                  <a:pt x="1716350" y="12171561"/>
                </a:lnTo>
                <a:cubicBezTo>
                  <a:pt x="1607059" y="10294361"/>
                  <a:pt x="1505139" y="7937949"/>
                  <a:pt x="1499761" y="6408527"/>
                </a:cubicBezTo>
                <a:cubicBezTo>
                  <a:pt x="1491158" y="3961451"/>
                  <a:pt x="1820953" y="1440219"/>
                  <a:pt x="1850153" y="68373"/>
                </a:cubicBezTo>
                <a:lnTo>
                  <a:pt x="1851168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4D31715D-9CD3-4DE2-AA5E-51648359A786}"/>
              </a:ext>
            </a:extLst>
          </p:cNvPr>
          <p:cNvSpPr txBox="1"/>
          <p:nvPr/>
        </p:nvSpPr>
        <p:spPr>
          <a:xfrm>
            <a:off x="2075617" y="933796"/>
            <a:ext cx="1130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Jornadas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BC6DC638-DE28-4EAF-9160-4F2C2A716407}"/>
              </a:ext>
            </a:extLst>
          </p:cNvPr>
          <p:cNvSpPr txBox="1"/>
          <p:nvPr/>
        </p:nvSpPr>
        <p:spPr>
          <a:xfrm>
            <a:off x="3644671" y="1216991"/>
            <a:ext cx="1130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Customer Experience</a:t>
            </a:r>
          </a:p>
        </p:txBody>
      </p:sp>
      <p:sp>
        <p:nvSpPr>
          <p:cNvPr id="132" name="CaixaDeTexto 131">
            <a:extLst>
              <a:ext uri="{FF2B5EF4-FFF2-40B4-BE49-F238E27FC236}">
                <a16:creationId xmlns:a16="http://schemas.microsoft.com/office/drawing/2014/main" id="{06E03A3B-51A9-41F0-ABEA-530A0845B554}"/>
              </a:ext>
            </a:extLst>
          </p:cNvPr>
          <p:cNvSpPr txBox="1"/>
          <p:nvPr/>
        </p:nvSpPr>
        <p:spPr>
          <a:xfrm>
            <a:off x="6990677" y="1214226"/>
            <a:ext cx="1548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Incorporar parceiros</a:t>
            </a:r>
          </a:p>
        </p:txBody>
      </p:sp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57D5FD6D-F9B0-41FD-8FB9-23C352823A24}"/>
              </a:ext>
            </a:extLst>
          </p:cNvPr>
          <p:cNvSpPr txBox="1"/>
          <p:nvPr/>
        </p:nvSpPr>
        <p:spPr>
          <a:xfrm>
            <a:off x="10741679" y="1060614"/>
            <a:ext cx="1130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Time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to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 Market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5DC07CB5-2D47-47B8-9BBA-5DC4C716E03F}"/>
              </a:ext>
            </a:extLst>
          </p:cNvPr>
          <p:cNvSpPr txBox="1"/>
          <p:nvPr/>
        </p:nvSpPr>
        <p:spPr>
          <a:xfrm>
            <a:off x="5209924" y="1458928"/>
            <a:ext cx="1466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  <a:latin typeface="Quicksand Light" pitchFamily="2" charset="0"/>
              </a:rPr>
              <a:t>MINDSET</a:t>
            </a:r>
          </a:p>
        </p:txBody>
      </p:sp>
      <p:sp>
        <p:nvSpPr>
          <p:cNvPr id="155" name="CaixaDeTexto 154">
            <a:extLst>
              <a:ext uri="{FF2B5EF4-FFF2-40B4-BE49-F238E27FC236}">
                <a16:creationId xmlns:a16="http://schemas.microsoft.com/office/drawing/2014/main" id="{F34F8B4C-F580-488B-B301-2C6A2980555C}"/>
              </a:ext>
            </a:extLst>
          </p:cNvPr>
          <p:cNvSpPr txBox="1"/>
          <p:nvPr/>
        </p:nvSpPr>
        <p:spPr>
          <a:xfrm>
            <a:off x="2955131" y="1775693"/>
            <a:ext cx="615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Quicksand" pitchFamily="2" charset="0"/>
              </a:rPr>
              <a:t>Principais Interações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E4B2C33-0E23-41B7-9BD6-A0B77F81F2B7}"/>
              </a:ext>
            </a:extLst>
          </p:cNvPr>
          <p:cNvSpPr txBox="1"/>
          <p:nvPr/>
        </p:nvSpPr>
        <p:spPr>
          <a:xfrm>
            <a:off x="9075185" y="867435"/>
            <a:ext cx="1130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Marketing Digital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5E8DD5F-8690-4E6D-BC8D-5FBD718A68C7}"/>
              </a:ext>
            </a:extLst>
          </p:cNvPr>
          <p:cNvGrpSpPr/>
          <p:nvPr/>
        </p:nvGrpSpPr>
        <p:grpSpPr>
          <a:xfrm>
            <a:off x="4819723" y="3272493"/>
            <a:ext cx="2322534" cy="2322534"/>
            <a:chOff x="4628527" y="3272493"/>
            <a:chExt cx="2322534" cy="2322534"/>
          </a:xfrm>
        </p:grpSpPr>
        <p:pic>
          <p:nvPicPr>
            <p:cNvPr id="6" name="Gráfico 5" descr="Atualizar estrutura de tópicos">
              <a:extLst>
                <a:ext uri="{FF2B5EF4-FFF2-40B4-BE49-F238E27FC236}">
                  <a16:creationId xmlns:a16="http://schemas.microsoft.com/office/drawing/2014/main" id="{9DA76FAA-92E2-4C52-BC84-FD9A471B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860642">
              <a:off x="4628527" y="3272493"/>
              <a:ext cx="2322534" cy="232253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F39788-CEB3-4C48-BA62-F298585D1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592" y="4049386"/>
              <a:ext cx="1141058" cy="71936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1F392EF-77C8-4521-88E8-3510E06C0B65}"/>
              </a:ext>
            </a:extLst>
          </p:cNvPr>
          <p:cNvGrpSpPr/>
          <p:nvPr/>
        </p:nvGrpSpPr>
        <p:grpSpPr>
          <a:xfrm>
            <a:off x="8714415" y="3249066"/>
            <a:ext cx="2554754" cy="1349643"/>
            <a:chOff x="8714415" y="3249066"/>
            <a:chExt cx="2554754" cy="1349643"/>
          </a:xfrm>
        </p:grpSpPr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BD8320E-971D-4995-8AA6-DFFAF379A9A2}"/>
                </a:ext>
              </a:extLst>
            </p:cNvPr>
            <p:cNvSpPr txBox="1"/>
            <p:nvPr/>
          </p:nvSpPr>
          <p:spPr>
            <a:xfrm>
              <a:off x="8735086" y="3767712"/>
              <a:ext cx="2513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Quicksand Light" pitchFamily="2" charset="0"/>
                </a:rPr>
                <a:t>Aumentar o grau fidelização nos estabelecimentos.</a:t>
              </a:r>
            </a:p>
            <a:p>
              <a:pPr algn="ctr"/>
              <a:r>
                <a:rPr lang="pt-BR" sz="1200" dirty="0">
                  <a:solidFill>
                    <a:schemeClr val="bg1"/>
                  </a:solidFill>
                  <a:latin typeface="Quicksand Light" pitchFamily="2" charset="0"/>
                </a:rPr>
                <a:t>Aumentar a gama de estabelecimentos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1D2349B0-2C2B-4A99-A593-82456608259A}"/>
                </a:ext>
              </a:extLst>
            </p:cNvPr>
            <p:cNvGrpSpPr/>
            <p:nvPr/>
          </p:nvGrpSpPr>
          <p:grpSpPr>
            <a:xfrm>
              <a:off x="8714415" y="3249066"/>
              <a:ext cx="2554754" cy="516253"/>
              <a:chOff x="8315325" y="5478277"/>
              <a:chExt cx="2665930" cy="538718"/>
            </a:xfrm>
          </p:grpSpPr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64F4F7E6-0041-4C3C-A00D-F5C0B6C78299}"/>
                  </a:ext>
                </a:extLst>
              </p:cNvPr>
              <p:cNvSpPr txBox="1"/>
              <p:nvPr/>
            </p:nvSpPr>
            <p:spPr>
              <a:xfrm>
                <a:off x="8834768" y="5564565"/>
                <a:ext cx="2146487" cy="385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Quicksand" pitchFamily="2" charset="0"/>
                  </a:rPr>
                  <a:t>Estabelecimentos</a:t>
                </a:r>
              </a:p>
            </p:txBody>
          </p:sp>
          <p:pic>
            <p:nvPicPr>
              <p:cNvPr id="47" name="Gráfico 46" descr="Loja estrutura de tópicos">
                <a:extLst>
                  <a:ext uri="{FF2B5EF4-FFF2-40B4-BE49-F238E27FC236}">
                    <a16:creationId xmlns:a16="http://schemas.microsoft.com/office/drawing/2014/main" id="{86C40AF6-4618-40F3-9044-08E24A399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315325" y="5478277"/>
                <a:ext cx="538718" cy="538718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F800F44-604E-4709-8E5A-C500C1409160}"/>
              </a:ext>
            </a:extLst>
          </p:cNvPr>
          <p:cNvGrpSpPr/>
          <p:nvPr/>
        </p:nvGrpSpPr>
        <p:grpSpPr>
          <a:xfrm>
            <a:off x="4471559" y="2135983"/>
            <a:ext cx="3027768" cy="1216766"/>
            <a:chOff x="4665999" y="2135983"/>
            <a:chExt cx="3027768" cy="1216766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E5B073A9-F1C0-428D-9130-A2BAEE41D4E8}"/>
                </a:ext>
              </a:extLst>
            </p:cNvPr>
            <p:cNvGrpSpPr/>
            <p:nvPr/>
          </p:nvGrpSpPr>
          <p:grpSpPr>
            <a:xfrm>
              <a:off x="5171009" y="2135983"/>
              <a:ext cx="2017749" cy="516253"/>
              <a:chOff x="8315325" y="1678064"/>
              <a:chExt cx="2105555" cy="538718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302C976-2BA9-4646-A794-C825F5363082}"/>
                  </a:ext>
                </a:extLst>
              </p:cNvPr>
              <p:cNvSpPr txBox="1"/>
              <p:nvPr/>
            </p:nvSpPr>
            <p:spPr>
              <a:xfrm>
                <a:off x="8834768" y="1762757"/>
                <a:ext cx="1586112" cy="385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rgbClr val="FFC000"/>
                    </a:solidFill>
                    <a:latin typeface="Quicksand" pitchFamily="2" charset="0"/>
                  </a:rPr>
                  <a:t>Trabalhador</a:t>
                </a:r>
              </a:p>
            </p:txBody>
          </p:sp>
          <p:pic>
            <p:nvPicPr>
              <p:cNvPr id="41" name="Gráfico 40" descr="Trabalhador de construção estrutura de tópicos">
                <a:extLst>
                  <a:ext uri="{FF2B5EF4-FFF2-40B4-BE49-F238E27FC236}">
                    <a16:creationId xmlns:a16="http://schemas.microsoft.com/office/drawing/2014/main" id="{0A71C485-4E27-4F1F-9A50-73A39F3A2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15325" y="1678064"/>
                <a:ext cx="538718" cy="538718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E5D6690-676A-4EFC-85B8-0F6A536F3A77}"/>
                </a:ext>
              </a:extLst>
            </p:cNvPr>
            <p:cNvSpPr txBox="1"/>
            <p:nvPr/>
          </p:nvSpPr>
          <p:spPr>
            <a:xfrm>
              <a:off x="4665999" y="2706418"/>
              <a:ext cx="30277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Quicksand Light" pitchFamily="2" charset="0"/>
                </a:rPr>
                <a:t>Conhecer melhor comportamentos para aumentar a conexão com trabalhadores e suas famílias.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B4314BE-6B07-4B51-A693-8FDA8E90263D}"/>
              </a:ext>
            </a:extLst>
          </p:cNvPr>
          <p:cNvGrpSpPr/>
          <p:nvPr/>
        </p:nvGrpSpPr>
        <p:grpSpPr>
          <a:xfrm>
            <a:off x="963007" y="3507189"/>
            <a:ext cx="2293465" cy="950071"/>
            <a:chOff x="963007" y="3507189"/>
            <a:chExt cx="2293465" cy="950071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69F26C1A-7BA2-45BE-983E-2C6D5071F930}"/>
                </a:ext>
              </a:extLst>
            </p:cNvPr>
            <p:cNvGrpSpPr/>
            <p:nvPr/>
          </p:nvGrpSpPr>
          <p:grpSpPr>
            <a:xfrm>
              <a:off x="963007" y="3507189"/>
              <a:ext cx="2293465" cy="516253"/>
              <a:chOff x="8315325" y="3326518"/>
              <a:chExt cx="2393270" cy="538718"/>
            </a:xfrm>
          </p:grpSpPr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39262EE-DA77-4278-B510-C99269438851}"/>
                  </a:ext>
                </a:extLst>
              </p:cNvPr>
              <p:cNvSpPr txBox="1"/>
              <p:nvPr/>
            </p:nvSpPr>
            <p:spPr>
              <a:xfrm>
                <a:off x="8834768" y="3411211"/>
                <a:ext cx="1873827" cy="385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Quicksand" pitchFamily="2" charset="0"/>
                  </a:rPr>
                  <a:t>Empresas (RH)</a:t>
                </a:r>
              </a:p>
            </p:txBody>
          </p:sp>
          <p:pic>
            <p:nvPicPr>
              <p:cNvPr id="44" name="Gráfico 43" descr="Cidade estrutura de tópicos">
                <a:extLst>
                  <a:ext uri="{FF2B5EF4-FFF2-40B4-BE49-F238E27FC236}">
                    <a16:creationId xmlns:a16="http://schemas.microsoft.com/office/drawing/2014/main" id="{80302381-C015-42D8-B3C8-F94316A02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315325" y="3326518"/>
                <a:ext cx="538718" cy="538718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B3C424D6-2A0F-4627-BBBC-6EACF45923B5}"/>
                </a:ext>
              </a:extLst>
            </p:cNvPr>
            <p:cNvSpPr txBox="1"/>
            <p:nvPr/>
          </p:nvSpPr>
          <p:spPr>
            <a:xfrm>
              <a:off x="1062354" y="3995595"/>
              <a:ext cx="20947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latin typeface="Quicksand Light" pitchFamily="2" charset="0"/>
                </a:rPr>
                <a:t>Facilitar o trabalho do RH na gestão de benefícios.</a:t>
              </a:r>
            </a:p>
          </p:txBody>
        </p:sp>
      </p:grp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99D94597-E664-45DA-BCD4-CF7F8A1B4697}"/>
              </a:ext>
            </a:extLst>
          </p:cNvPr>
          <p:cNvSpPr txBox="1"/>
          <p:nvPr/>
        </p:nvSpPr>
        <p:spPr>
          <a:xfrm>
            <a:off x="12389" y="6266914"/>
            <a:ext cx="11303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Entregar Melhor CX</a:t>
            </a:r>
          </a:p>
        </p:txBody>
      </p:sp>
      <p:pic>
        <p:nvPicPr>
          <p:cNvPr id="16" name="Gráfico 15" descr="Bússola estrutura de tópicos">
            <a:extLst>
              <a:ext uri="{FF2B5EF4-FFF2-40B4-BE49-F238E27FC236}">
                <a16:creationId xmlns:a16="http://schemas.microsoft.com/office/drawing/2014/main" id="{D43650A6-C8DE-40DB-ADE8-DDCDF7F894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08510" y="895490"/>
            <a:ext cx="669302" cy="669302"/>
          </a:xfrm>
          <a:prstGeom prst="rect">
            <a:avLst/>
          </a:prstGeom>
        </p:spPr>
      </p:pic>
      <p:sp>
        <p:nvSpPr>
          <p:cNvPr id="74" name="TextBox 46">
            <a:extLst>
              <a:ext uri="{FF2B5EF4-FFF2-40B4-BE49-F238E27FC236}">
                <a16:creationId xmlns:a16="http://schemas.microsoft.com/office/drawing/2014/main" id="{249B391E-7495-4B4C-AD6B-9FC8E4FA48DA}"/>
              </a:ext>
            </a:extLst>
          </p:cNvPr>
          <p:cNvSpPr txBox="1"/>
          <p:nvPr/>
        </p:nvSpPr>
        <p:spPr>
          <a:xfrm>
            <a:off x="1576024" y="6266914"/>
            <a:ext cx="186573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Modularização e desacoplamento</a:t>
            </a:r>
          </a:p>
        </p:txBody>
      </p:sp>
      <p:sp>
        <p:nvSpPr>
          <p:cNvPr id="75" name="TextBox 54">
            <a:extLst>
              <a:ext uri="{FF2B5EF4-FFF2-40B4-BE49-F238E27FC236}">
                <a16:creationId xmlns:a16="http://schemas.microsoft.com/office/drawing/2014/main" id="{59028E30-7D31-4D90-AC93-B7A3830BC564}"/>
              </a:ext>
            </a:extLst>
          </p:cNvPr>
          <p:cNvSpPr txBox="1"/>
          <p:nvPr/>
        </p:nvSpPr>
        <p:spPr>
          <a:xfrm>
            <a:off x="7366242" y="6374636"/>
            <a:ext cx="827214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Mini Apps</a:t>
            </a:r>
          </a:p>
        </p:txBody>
      </p:sp>
      <p:sp>
        <p:nvSpPr>
          <p:cNvPr id="76" name="TextBox 57">
            <a:extLst>
              <a:ext uri="{FF2B5EF4-FFF2-40B4-BE49-F238E27FC236}">
                <a16:creationId xmlns:a16="http://schemas.microsoft.com/office/drawing/2014/main" id="{26696B42-97D4-476A-B6E9-78BC7EE27078}"/>
              </a:ext>
            </a:extLst>
          </p:cNvPr>
          <p:cNvSpPr txBox="1"/>
          <p:nvPr/>
        </p:nvSpPr>
        <p:spPr>
          <a:xfrm>
            <a:off x="3875090" y="6159192"/>
            <a:ext cx="1516210" cy="73866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Distribuição e conformidade com a loja</a:t>
            </a:r>
          </a:p>
        </p:txBody>
      </p:sp>
      <p:sp>
        <p:nvSpPr>
          <p:cNvPr id="77" name="TextBox 71">
            <a:extLst>
              <a:ext uri="{FF2B5EF4-FFF2-40B4-BE49-F238E27FC236}">
                <a16:creationId xmlns:a16="http://schemas.microsoft.com/office/drawing/2014/main" id="{AD60EDB4-60D7-4D22-BC6B-63251B9DFBBF}"/>
              </a:ext>
            </a:extLst>
          </p:cNvPr>
          <p:cNvSpPr txBox="1"/>
          <p:nvPr/>
        </p:nvSpPr>
        <p:spPr>
          <a:xfrm>
            <a:off x="5875604" y="6374636"/>
            <a:ext cx="979435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Estabilidade</a:t>
            </a:r>
          </a:p>
        </p:txBody>
      </p:sp>
      <p:sp>
        <p:nvSpPr>
          <p:cNvPr id="79" name="TextBox 84">
            <a:extLst>
              <a:ext uri="{FF2B5EF4-FFF2-40B4-BE49-F238E27FC236}">
                <a16:creationId xmlns:a16="http://schemas.microsoft.com/office/drawing/2014/main" id="{60D58A3B-9532-4CF6-9B7B-34D46EF9C02C}"/>
              </a:ext>
            </a:extLst>
          </p:cNvPr>
          <p:cNvSpPr txBox="1"/>
          <p:nvPr/>
        </p:nvSpPr>
        <p:spPr>
          <a:xfrm>
            <a:off x="10741679" y="6266914"/>
            <a:ext cx="1373996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Longevidade do produto</a:t>
            </a:r>
          </a:p>
        </p:txBody>
      </p:sp>
      <p:sp>
        <p:nvSpPr>
          <p:cNvPr id="80" name="TextBox 82">
            <a:extLst>
              <a:ext uri="{FF2B5EF4-FFF2-40B4-BE49-F238E27FC236}">
                <a16:creationId xmlns:a16="http://schemas.microsoft.com/office/drawing/2014/main" id="{FCF9B9FC-1934-4D30-A8E5-9F38A57E24AF}"/>
              </a:ext>
            </a:extLst>
          </p:cNvPr>
          <p:cNvSpPr txBox="1"/>
          <p:nvPr/>
        </p:nvSpPr>
        <p:spPr>
          <a:xfrm>
            <a:off x="8653683" y="6266914"/>
            <a:ext cx="1654665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Quicksand Light" pitchFamily="2" charset="0"/>
              </a:rPr>
              <a:t>Facilidades de desenvolvimento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D141F65-2225-4F19-BD53-2D687D84EC47}"/>
              </a:ext>
            </a:extLst>
          </p:cNvPr>
          <p:cNvSpPr txBox="1"/>
          <p:nvPr/>
        </p:nvSpPr>
        <p:spPr>
          <a:xfrm>
            <a:off x="88549" y="1219314"/>
            <a:ext cx="1548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Quicksand Light" pitchFamily="2" charset="0"/>
              </a:rPr>
              <a:t>Experimentação</a:t>
            </a:r>
          </a:p>
        </p:txBody>
      </p:sp>
      <p:sp>
        <p:nvSpPr>
          <p:cNvPr id="22" name="Balão de Fala: Retângulo com Cantos Arredondados 21">
            <a:extLst>
              <a:ext uri="{FF2B5EF4-FFF2-40B4-BE49-F238E27FC236}">
                <a16:creationId xmlns:a16="http://schemas.microsoft.com/office/drawing/2014/main" id="{ECBDB739-6A1E-4FD9-B0F1-D6ACC5B64FA0}"/>
              </a:ext>
            </a:extLst>
          </p:cNvPr>
          <p:cNvSpPr/>
          <p:nvPr/>
        </p:nvSpPr>
        <p:spPr>
          <a:xfrm>
            <a:off x="7749187" y="2148807"/>
            <a:ext cx="3290288" cy="938715"/>
          </a:xfrm>
          <a:prstGeom prst="wedgeRoundRectCallout">
            <a:avLst>
              <a:gd name="adj1" fmla="val -58743"/>
              <a:gd name="adj2" fmla="val 36139"/>
              <a:gd name="adj3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rgbClr val="FF0000"/>
                </a:solidFill>
                <a:latin typeface="Quicksand Light" pitchFamily="2" charset="0"/>
              </a:rPr>
              <a:t>Em concordando com estes pontos como objetivos de alto nível, como pensam em materializar na estratégia de </a:t>
            </a:r>
            <a:r>
              <a:rPr lang="pt-BR" sz="1400" dirty="0" err="1">
                <a:solidFill>
                  <a:srgbClr val="FF0000"/>
                </a:solidFill>
                <a:latin typeface="Quicksand Light" pitchFamily="2" charset="0"/>
              </a:rPr>
              <a:t>SuperApp</a:t>
            </a:r>
            <a:r>
              <a:rPr lang="pt-BR" sz="1400" dirty="0">
                <a:solidFill>
                  <a:srgbClr val="FF0000"/>
                </a:solidFill>
                <a:latin typeface="Quicksand Light" pitchFamily="2" charset="0"/>
              </a:rPr>
              <a:t>?</a:t>
            </a:r>
          </a:p>
        </p:txBody>
      </p:sp>
      <p:sp>
        <p:nvSpPr>
          <p:cNvPr id="49" name="TextBox 57">
            <a:extLst>
              <a:ext uri="{FF2B5EF4-FFF2-40B4-BE49-F238E27FC236}">
                <a16:creationId xmlns:a16="http://schemas.microsoft.com/office/drawing/2014/main" id="{4610EC51-25F3-4459-A36A-FC7E4548A5B9}"/>
              </a:ext>
            </a:extLst>
          </p:cNvPr>
          <p:cNvSpPr txBox="1"/>
          <p:nvPr/>
        </p:nvSpPr>
        <p:spPr>
          <a:xfrm>
            <a:off x="2424508" y="5814298"/>
            <a:ext cx="6988422" cy="423327"/>
          </a:xfrm>
          <a:prstGeom prst="roundRect">
            <a:avLst>
              <a:gd name="adj" fmla="val 10451"/>
            </a:avLst>
          </a:prstGeom>
          <a:noFill/>
        </p:spPr>
        <p:txBody>
          <a:bodyPr wrap="square" lIns="0" rtlCol="0" anchor="ctr">
            <a:spAutoFit/>
          </a:bodyPr>
          <a:lstStyle/>
          <a:p>
            <a:pPr algn="ctr"/>
            <a:r>
              <a:rPr lang="pt-BR" sz="2000" dirty="0">
                <a:solidFill>
                  <a:srgbClr val="00B050"/>
                </a:solidFill>
                <a:latin typeface="Quicksand Light" pitchFamily="2" charset="0"/>
              </a:rPr>
              <a:t>Pilares de sustentação tecnológica para estratégia mobile</a:t>
            </a:r>
          </a:p>
        </p:txBody>
      </p:sp>
    </p:spTree>
    <p:extLst>
      <p:ext uri="{BB962C8B-B14F-4D97-AF65-F5344CB8AC3E}">
        <p14:creationId xmlns:p14="http://schemas.microsoft.com/office/powerpoint/2010/main" val="39842085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33E9C-1482-43EC-B348-0FD7C53F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de atenção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D48E6B-CF20-4759-9CF8-1634A4A35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108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1;g7b29a26fc5_0_12">
            <a:extLst>
              <a:ext uri="{FF2B5EF4-FFF2-40B4-BE49-F238E27FC236}">
                <a16:creationId xmlns:a16="http://schemas.microsoft.com/office/drawing/2014/main" id="{D4DF04F3-BFB8-40CE-A9D2-04CE68085B62}"/>
              </a:ext>
            </a:extLst>
          </p:cNvPr>
          <p:cNvSpPr txBox="1">
            <a:spLocks/>
          </p:cNvSpPr>
          <p:nvPr/>
        </p:nvSpPr>
        <p:spPr>
          <a:xfrm>
            <a:off x="80010" y="1484086"/>
            <a:ext cx="11510300" cy="83099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3200" kern="0" dirty="0">
                <a:solidFill>
                  <a:srgbClr val="0B477B"/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</a:lstStyle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Quicksand Light" pitchFamily="2" charset="0"/>
              </a:rPr>
              <a:t>Necessidade de rescrever os legados.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/>
                </a:solidFill>
                <a:latin typeface="Quicksand Light" pitchFamily="2" charset="0"/>
              </a:rPr>
              <a:t>Fortes diretrizes de integração.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/>
              </a:solidFill>
              <a:latin typeface="Quicksand Light" pitchFamily="2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D877A04-C6FF-4AE6-9D3B-F27E6E12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de Atenção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8221B57-B701-45FC-9EF5-583CD2075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684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2213DB3-FAA0-094B-9A88-347A3053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430" y="-110857"/>
            <a:ext cx="1908810" cy="1908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63F4D0-4C30-4E4E-B60B-1B7E91DC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Síntese &amp;</a:t>
            </a:r>
            <a:br>
              <a:rPr lang="pt-BR" dirty="0"/>
            </a:br>
            <a:r>
              <a:rPr lang="pt-BR" dirty="0"/>
              <a:t>recomendações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311EC0-06ED-4533-9512-D9FE05C84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4957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FD002D-CCD0-2A48-8C11-487365E37594}"/>
              </a:ext>
            </a:extLst>
          </p:cNvPr>
          <p:cNvSpPr/>
          <p:nvPr/>
        </p:nvSpPr>
        <p:spPr>
          <a:xfrm>
            <a:off x="0" y="0"/>
            <a:ext cx="12192000" cy="524959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oogle Shape;102;p1">
            <a:extLst>
              <a:ext uri="{FF2B5EF4-FFF2-40B4-BE49-F238E27FC236}">
                <a16:creationId xmlns:a16="http://schemas.microsoft.com/office/drawing/2014/main" id="{7D7D08E8-D79B-4745-B564-826CF12C31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5463" y="759022"/>
            <a:ext cx="3121073" cy="37315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ED399-3DB8-6542-8ED8-957A7B8D7FE3}"/>
              </a:ext>
            </a:extLst>
          </p:cNvPr>
          <p:cNvSpPr txBox="1"/>
          <p:nvPr/>
        </p:nvSpPr>
        <p:spPr>
          <a:xfrm>
            <a:off x="2506086" y="5623893"/>
            <a:ext cx="7179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4400">
                <a:latin typeface="Quicksand" pitchFamily="2" charset="77"/>
              </a:rPr>
              <a:t>SEE YOU SOON!</a:t>
            </a:r>
          </a:p>
        </p:txBody>
      </p:sp>
    </p:spTree>
    <p:extLst>
      <p:ext uri="{BB962C8B-B14F-4D97-AF65-F5344CB8AC3E}">
        <p14:creationId xmlns:p14="http://schemas.microsoft.com/office/powerpoint/2010/main" val="175111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97F8F077-CC24-432C-8888-C336EE68827F}"/>
              </a:ext>
            </a:extLst>
          </p:cNvPr>
          <p:cNvSpPr/>
          <p:nvPr/>
        </p:nvSpPr>
        <p:spPr>
          <a:xfrm>
            <a:off x="2986287" y="4502150"/>
            <a:ext cx="6812716" cy="2238375"/>
          </a:xfrm>
          <a:prstGeom prst="roundRect">
            <a:avLst>
              <a:gd name="adj" fmla="val 5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B0F4ADC9-3B79-42EA-B0AE-61C821B13120}"/>
              </a:ext>
            </a:extLst>
          </p:cNvPr>
          <p:cNvSpPr/>
          <p:nvPr/>
        </p:nvSpPr>
        <p:spPr>
          <a:xfrm>
            <a:off x="2986287" y="1504950"/>
            <a:ext cx="6812716" cy="2238375"/>
          </a:xfrm>
          <a:prstGeom prst="roundRect">
            <a:avLst>
              <a:gd name="adj" fmla="val 52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9AF8E4A1-CAA9-4746-8245-CF774260AFBD}"/>
              </a:ext>
            </a:extLst>
          </p:cNvPr>
          <p:cNvSpPr/>
          <p:nvPr/>
        </p:nvSpPr>
        <p:spPr>
          <a:xfrm>
            <a:off x="5400676" y="0"/>
            <a:ext cx="5648324" cy="1179076"/>
          </a:xfrm>
          <a:custGeom>
            <a:avLst/>
            <a:gdLst>
              <a:gd name="connsiteX0" fmla="*/ 121548 w 5648324"/>
              <a:gd name="connsiteY0" fmla="*/ 0 h 1179076"/>
              <a:gd name="connsiteX1" fmla="*/ 5526776 w 5648324"/>
              <a:gd name="connsiteY1" fmla="*/ 0 h 1179076"/>
              <a:gd name="connsiteX2" fmla="*/ 5574087 w 5648324"/>
              <a:gd name="connsiteY2" fmla="*/ 9551 h 1179076"/>
              <a:gd name="connsiteX3" fmla="*/ 5648324 w 5648324"/>
              <a:gd name="connsiteY3" fmla="*/ 121549 h 1179076"/>
              <a:gd name="connsiteX4" fmla="*/ 5648324 w 5648324"/>
              <a:gd name="connsiteY4" fmla="*/ 737203 h 1179076"/>
              <a:gd name="connsiteX5" fmla="*/ 5497676 w 5648324"/>
              <a:gd name="connsiteY5" fmla="*/ 753457 h 1179076"/>
              <a:gd name="connsiteX6" fmla="*/ 382799 w 5648324"/>
              <a:gd name="connsiteY6" fmla="*/ 1178827 h 1179076"/>
              <a:gd name="connsiteX7" fmla="*/ 11995 w 5648324"/>
              <a:gd name="connsiteY7" fmla="*/ 1172989 h 1179076"/>
              <a:gd name="connsiteX8" fmla="*/ 9553 w 5648324"/>
              <a:gd name="connsiteY8" fmla="*/ 1169366 h 1179076"/>
              <a:gd name="connsiteX9" fmla="*/ 0 w 5648324"/>
              <a:gd name="connsiteY9" fmla="*/ 1122053 h 1179076"/>
              <a:gd name="connsiteX10" fmla="*/ 0 w 5648324"/>
              <a:gd name="connsiteY10" fmla="*/ 121549 h 1179076"/>
              <a:gd name="connsiteX11" fmla="*/ 74238 w 5648324"/>
              <a:gd name="connsiteY11" fmla="*/ 9551 h 117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48324" h="1179076">
                <a:moveTo>
                  <a:pt x="121548" y="0"/>
                </a:moveTo>
                <a:lnTo>
                  <a:pt x="5526776" y="0"/>
                </a:lnTo>
                <a:lnTo>
                  <a:pt x="5574087" y="9551"/>
                </a:lnTo>
                <a:cubicBezTo>
                  <a:pt x="5617713" y="28004"/>
                  <a:pt x="5648324" y="71202"/>
                  <a:pt x="5648324" y="121549"/>
                </a:cubicBezTo>
                <a:lnTo>
                  <a:pt x="5648324" y="737203"/>
                </a:lnTo>
                <a:lnTo>
                  <a:pt x="5497676" y="753457"/>
                </a:lnTo>
                <a:cubicBezTo>
                  <a:pt x="4095126" y="911278"/>
                  <a:pt x="2218106" y="1188556"/>
                  <a:pt x="382799" y="1178827"/>
                </a:cubicBezTo>
                <a:lnTo>
                  <a:pt x="11995" y="1172989"/>
                </a:lnTo>
                <a:lnTo>
                  <a:pt x="9553" y="1169366"/>
                </a:lnTo>
                <a:cubicBezTo>
                  <a:pt x="3402" y="1154824"/>
                  <a:pt x="0" y="1138836"/>
                  <a:pt x="0" y="1122053"/>
                </a:cubicBezTo>
                <a:lnTo>
                  <a:pt x="0" y="121549"/>
                </a:lnTo>
                <a:cubicBezTo>
                  <a:pt x="0" y="71202"/>
                  <a:pt x="30612" y="28004"/>
                  <a:pt x="74238" y="9551"/>
                </a:cubicBezTo>
                <a:close/>
              </a:path>
            </a:pathLst>
          </a:cu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5E508F-ADBC-41D3-9CDE-CA27B59BB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SuperApp</a:t>
            </a:r>
            <a:r>
              <a:rPr lang="pt-BR" dirty="0"/>
              <a:t> VR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7F61828-B4AA-4909-9042-E852C887C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Como ele sustentar a estratégia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4A288BCB-76D6-4E22-9D13-E394F493FD86}"/>
              </a:ext>
            </a:extLst>
          </p:cNvPr>
          <p:cNvSpPr txBox="1"/>
          <p:nvPr/>
        </p:nvSpPr>
        <p:spPr>
          <a:xfrm>
            <a:off x="5400676" y="-923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i="1" dirty="0">
                <a:solidFill>
                  <a:schemeClr val="bg1"/>
                </a:solidFill>
                <a:latin typeface="MuseoModerno Thin" pitchFamily="2" charset="0"/>
              </a:rPr>
              <a:t>Antes de tudo, entendemos o Super App VR como um integrador de ecossistema que permite focar na relação com Trabalhadores e oferecer produtos e serviços das Empresas e estabelecimentos.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DA43E5E7-A982-4F8D-879F-D812720BE6A6}"/>
              </a:ext>
            </a:extLst>
          </p:cNvPr>
          <p:cNvSpPr/>
          <p:nvPr/>
        </p:nvSpPr>
        <p:spPr>
          <a:xfrm>
            <a:off x="190446" y="1504950"/>
            <a:ext cx="2499981" cy="5235575"/>
          </a:xfrm>
          <a:prstGeom prst="roundRect">
            <a:avLst>
              <a:gd name="adj" fmla="val 5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C94B3F4-DE2F-4CD1-95BA-0B0EACC71C77}"/>
              </a:ext>
            </a:extLst>
          </p:cNvPr>
          <p:cNvGrpSpPr/>
          <p:nvPr/>
        </p:nvGrpSpPr>
        <p:grpSpPr>
          <a:xfrm>
            <a:off x="5571919" y="1691322"/>
            <a:ext cx="1519968" cy="908050"/>
            <a:chOff x="3630624" y="1849514"/>
            <a:chExt cx="1519968" cy="908050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25E8E9B4-C105-440A-A48F-40FC82E59434}"/>
                </a:ext>
              </a:extLst>
            </p:cNvPr>
            <p:cNvSpPr txBox="1"/>
            <p:nvPr/>
          </p:nvSpPr>
          <p:spPr>
            <a:xfrm>
              <a:off x="3630624" y="2388232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Quicksand" pitchFamily="2" charset="0"/>
                </a:rPr>
                <a:t>Trabalhador</a:t>
              </a:r>
            </a:p>
          </p:txBody>
        </p:sp>
        <p:pic>
          <p:nvPicPr>
            <p:cNvPr id="95" name="Gráfico 94" descr="Trabalhador de construção estrutura de tópicos">
              <a:extLst>
                <a:ext uri="{FF2B5EF4-FFF2-40B4-BE49-F238E27FC236}">
                  <a16:creationId xmlns:a16="http://schemas.microsoft.com/office/drawing/2014/main" id="{52FB0209-A428-4F13-B511-AF358C565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21249" y="1849514"/>
              <a:ext cx="538718" cy="538718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195831EA-46D5-4642-A8C4-BC0EBE821B2F}"/>
              </a:ext>
            </a:extLst>
          </p:cNvPr>
          <p:cNvGrpSpPr/>
          <p:nvPr/>
        </p:nvGrpSpPr>
        <p:grpSpPr>
          <a:xfrm>
            <a:off x="4210866" y="5647770"/>
            <a:ext cx="1130438" cy="908050"/>
            <a:chOff x="4270238" y="5492750"/>
            <a:chExt cx="1130438" cy="908050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0D70B82F-1219-407A-BD30-13CA987CAB2B}"/>
                </a:ext>
              </a:extLst>
            </p:cNvPr>
            <p:cNvSpPr txBox="1"/>
            <p:nvPr/>
          </p:nvSpPr>
          <p:spPr>
            <a:xfrm>
              <a:off x="4270238" y="6031468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Quicksand" pitchFamily="2" charset="0"/>
                </a:rPr>
                <a:t>Empresa</a:t>
              </a:r>
            </a:p>
          </p:txBody>
        </p:sp>
        <p:pic>
          <p:nvPicPr>
            <p:cNvPr id="97" name="Gráfico 96" descr="Cidade estrutura de tópicos">
              <a:extLst>
                <a:ext uri="{FF2B5EF4-FFF2-40B4-BE49-F238E27FC236}">
                  <a16:creationId xmlns:a16="http://schemas.microsoft.com/office/drawing/2014/main" id="{1D1C088D-F13B-4755-94CC-8CFD4531A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566098" y="5492750"/>
              <a:ext cx="538718" cy="538718"/>
            </a:xfrm>
            <a:prstGeom prst="rect">
              <a:avLst/>
            </a:prstGeom>
          </p:spPr>
        </p:pic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C2229793-7F96-4919-A0B0-F020379A4ADA}"/>
              </a:ext>
            </a:extLst>
          </p:cNvPr>
          <p:cNvGrpSpPr/>
          <p:nvPr/>
        </p:nvGrpSpPr>
        <p:grpSpPr>
          <a:xfrm>
            <a:off x="7136659" y="5647770"/>
            <a:ext cx="1947969" cy="908050"/>
            <a:chOff x="7196031" y="5492750"/>
            <a:chExt cx="1947969" cy="908050"/>
          </a:xfrm>
        </p:grpSpPr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DD17E145-6250-40C3-9FBC-005A3097F6C0}"/>
                </a:ext>
              </a:extLst>
            </p:cNvPr>
            <p:cNvSpPr txBox="1"/>
            <p:nvPr/>
          </p:nvSpPr>
          <p:spPr>
            <a:xfrm>
              <a:off x="7196031" y="6031468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Quicksand" pitchFamily="2" charset="0"/>
                </a:rPr>
                <a:t>Estabelecimento</a:t>
              </a:r>
            </a:p>
          </p:txBody>
        </p:sp>
        <p:pic>
          <p:nvPicPr>
            <p:cNvPr id="99" name="Gráfico 98" descr="Loja estrutura de tópicos">
              <a:extLst>
                <a:ext uri="{FF2B5EF4-FFF2-40B4-BE49-F238E27FC236}">
                  <a16:creationId xmlns:a16="http://schemas.microsoft.com/office/drawing/2014/main" id="{CDC23407-E69F-4822-BB9E-E0B84D845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900657" y="5492750"/>
              <a:ext cx="538718" cy="538718"/>
            </a:xfrm>
            <a:prstGeom prst="rect">
              <a:avLst/>
            </a:prstGeom>
          </p:spPr>
        </p:pic>
      </p:grpSp>
      <p:sp>
        <p:nvSpPr>
          <p:cNvPr id="101" name="Retângulo: Cantos Arredondados 100">
            <a:extLst>
              <a:ext uri="{FF2B5EF4-FFF2-40B4-BE49-F238E27FC236}">
                <a16:creationId xmlns:a16="http://schemas.microsoft.com/office/drawing/2014/main" id="{37583857-B2A3-46B7-AACD-E4D18024376D}"/>
              </a:ext>
            </a:extLst>
          </p:cNvPr>
          <p:cNvSpPr/>
          <p:nvPr/>
        </p:nvSpPr>
        <p:spPr>
          <a:xfrm>
            <a:off x="10001250" y="1504950"/>
            <a:ext cx="1990725" cy="5235575"/>
          </a:xfrm>
          <a:prstGeom prst="roundRect">
            <a:avLst>
              <a:gd name="adj" fmla="val 5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0BAB401F-A3C5-4BCB-A4C1-28FE6E140468}"/>
              </a:ext>
            </a:extLst>
          </p:cNvPr>
          <p:cNvGrpSpPr/>
          <p:nvPr/>
        </p:nvGrpSpPr>
        <p:grpSpPr>
          <a:xfrm>
            <a:off x="10405745" y="3668712"/>
            <a:ext cx="1181734" cy="908050"/>
            <a:chOff x="6788587" y="2881888"/>
            <a:chExt cx="1181734" cy="908050"/>
          </a:xfrm>
        </p:grpSpPr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874CE96F-DC13-4EEB-B07F-DA09D56B92FA}"/>
                </a:ext>
              </a:extLst>
            </p:cNvPr>
            <p:cNvSpPr txBox="1"/>
            <p:nvPr/>
          </p:nvSpPr>
          <p:spPr>
            <a:xfrm>
              <a:off x="6788587" y="3420606"/>
              <a:ext cx="1181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Quicksand" pitchFamily="2" charset="0"/>
                </a:rPr>
                <a:t>Parceiros</a:t>
              </a:r>
            </a:p>
          </p:txBody>
        </p:sp>
        <p:pic>
          <p:nvPicPr>
            <p:cNvPr id="103" name="Gráfico 102" descr="Aperto de mão estrutura de tópicos">
              <a:extLst>
                <a:ext uri="{FF2B5EF4-FFF2-40B4-BE49-F238E27FC236}">
                  <a16:creationId xmlns:a16="http://schemas.microsoft.com/office/drawing/2014/main" id="{2A917908-5FB6-4AF7-8F2A-EC8C0DCD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110096" y="2881888"/>
              <a:ext cx="538718" cy="538718"/>
            </a:xfrm>
            <a:prstGeom prst="rect">
              <a:avLst/>
            </a:prstGeom>
          </p:spPr>
        </p:pic>
      </p:grp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C38DD2FC-611B-4236-85E4-BABF98E3F3B8}"/>
              </a:ext>
            </a:extLst>
          </p:cNvPr>
          <p:cNvSpPr txBox="1"/>
          <p:nvPr/>
        </p:nvSpPr>
        <p:spPr>
          <a:xfrm>
            <a:off x="1983057" y="1872539"/>
            <a:ext cx="1898380" cy="307777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Entrega Jornadas</a:t>
            </a:r>
          </a:p>
        </p:txBody>
      </p:sp>
      <p:cxnSp>
        <p:nvCxnSpPr>
          <p:cNvPr id="115" name="Conector de Seta Reta 114">
            <a:extLst>
              <a:ext uri="{FF2B5EF4-FFF2-40B4-BE49-F238E27FC236}">
                <a16:creationId xmlns:a16="http://schemas.microsoft.com/office/drawing/2014/main" id="{E5CD07F4-6FC5-4930-BA55-4F5A68440934}"/>
              </a:ext>
            </a:extLst>
          </p:cNvPr>
          <p:cNvCxnSpPr>
            <a:cxnSpLocks/>
          </p:cNvCxnSpPr>
          <p:nvPr/>
        </p:nvCxnSpPr>
        <p:spPr>
          <a:xfrm>
            <a:off x="1768744" y="2240755"/>
            <a:ext cx="232700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F3749F25-7B80-4C1D-A953-D26130C220FD}"/>
              </a:ext>
            </a:extLst>
          </p:cNvPr>
          <p:cNvSpPr txBox="1"/>
          <p:nvPr/>
        </p:nvSpPr>
        <p:spPr>
          <a:xfrm>
            <a:off x="4462963" y="3643800"/>
            <a:ext cx="25693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Quicksand Light" pitchFamily="2" charset="0"/>
              </a:rPr>
              <a:t>facilite atividades do trabalhador e ofereça produtos e serviços de relevância e recorrência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677B88CA-4106-486E-9415-9F664F75BD45}"/>
              </a:ext>
            </a:extLst>
          </p:cNvPr>
          <p:cNvSpPr txBox="1"/>
          <p:nvPr/>
        </p:nvSpPr>
        <p:spPr>
          <a:xfrm>
            <a:off x="1983057" y="2786116"/>
            <a:ext cx="1898380" cy="307777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Quicksand Light" pitchFamily="2" charset="0"/>
              </a:rPr>
              <a:t>Captura recorrência</a:t>
            </a:r>
          </a:p>
        </p:txBody>
      </p:sp>
      <p:cxnSp>
        <p:nvCxnSpPr>
          <p:cNvPr id="118" name="Conector de Seta Reta 117">
            <a:extLst>
              <a:ext uri="{FF2B5EF4-FFF2-40B4-BE49-F238E27FC236}">
                <a16:creationId xmlns:a16="http://schemas.microsoft.com/office/drawing/2014/main" id="{1440E653-2C3B-46D5-AC12-3EE723B67CA5}"/>
              </a:ext>
            </a:extLst>
          </p:cNvPr>
          <p:cNvCxnSpPr>
            <a:cxnSpLocks/>
          </p:cNvCxnSpPr>
          <p:nvPr/>
        </p:nvCxnSpPr>
        <p:spPr>
          <a:xfrm flipH="1">
            <a:off x="1768744" y="3154332"/>
            <a:ext cx="232700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250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F8710-0476-434E-B7EC-81F476D68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Sustentação tecnológica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086D98-7D0A-4A68-96C4-3565FF9A4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Elementos mais relevantes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9601D435-29FD-4F0A-9112-6675F49E735E}"/>
              </a:ext>
            </a:extLst>
          </p:cNvPr>
          <p:cNvGrpSpPr/>
          <p:nvPr/>
        </p:nvGrpSpPr>
        <p:grpSpPr>
          <a:xfrm>
            <a:off x="6302105" y="2570482"/>
            <a:ext cx="5149781" cy="938693"/>
            <a:chOff x="79640" y="1055287"/>
            <a:chExt cx="5149781" cy="938693"/>
          </a:xfrm>
        </p:grpSpPr>
        <p:sp>
          <p:nvSpPr>
            <p:cNvPr id="4" name="Teardrop 13">
              <a:extLst>
                <a:ext uri="{FF2B5EF4-FFF2-40B4-BE49-F238E27FC236}">
                  <a16:creationId xmlns:a16="http://schemas.microsoft.com/office/drawing/2014/main" id="{A18B20BD-6A6B-46DD-94D5-51354B472D89}"/>
                </a:ext>
              </a:extLst>
            </p:cNvPr>
            <p:cNvSpPr/>
            <p:nvPr/>
          </p:nvSpPr>
          <p:spPr bwMode="auto">
            <a:xfrm rot="8100000">
              <a:off x="79640" y="1110795"/>
              <a:ext cx="305408" cy="258313"/>
            </a:xfrm>
            <a:prstGeom prst="teardrop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  <p:grpSp>
          <p:nvGrpSpPr>
            <p:cNvPr id="5" name="Group 52">
              <a:extLst>
                <a:ext uri="{FF2B5EF4-FFF2-40B4-BE49-F238E27FC236}">
                  <a16:creationId xmlns:a16="http://schemas.microsoft.com/office/drawing/2014/main" id="{BE4A93D7-6662-4F36-8D92-DCB94A1CE68D}"/>
                </a:ext>
              </a:extLst>
            </p:cNvPr>
            <p:cNvGrpSpPr/>
            <p:nvPr/>
          </p:nvGrpSpPr>
          <p:grpSpPr>
            <a:xfrm>
              <a:off x="549421" y="1055287"/>
              <a:ext cx="4680000" cy="938693"/>
              <a:chOff x="448293" y="1507161"/>
              <a:chExt cx="3957288" cy="938693"/>
            </a:xfrm>
          </p:grpSpPr>
          <p:sp>
            <p:nvSpPr>
              <p:cNvPr id="6" name="TextBox 46">
                <a:extLst>
                  <a:ext uri="{FF2B5EF4-FFF2-40B4-BE49-F238E27FC236}">
                    <a16:creationId xmlns:a16="http://schemas.microsoft.com/office/drawing/2014/main" id="{382A480C-D236-4F7C-AB93-D4F9CA74F95B}"/>
                  </a:ext>
                </a:extLst>
              </p:cNvPr>
              <p:cNvSpPr txBox="1"/>
              <p:nvPr/>
            </p:nvSpPr>
            <p:spPr>
              <a:xfrm>
                <a:off x="448295" y="1507161"/>
                <a:ext cx="3140054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dirty="0">
                    <a:solidFill>
                      <a:schemeClr val="bg1">
                        <a:lumMod val="65000"/>
                      </a:schemeClr>
                    </a:solidFill>
                    <a:latin typeface="Quicksand" pitchFamily="2" charset="0"/>
                  </a:rPr>
                  <a:t>Modularização e desacoplamento</a:t>
                </a:r>
              </a:p>
            </p:txBody>
          </p:sp>
          <p:sp>
            <p:nvSpPr>
              <p:cNvPr id="7" name="TextBox 47">
                <a:extLst>
                  <a:ext uri="{FF2B5EF4-FFF2-40B4-BE49-F238E27FC236}">
                    <a16:creationId xmlns:a16="http://schemas.microsoft.com/office/drawing/2014/main" id="{E3B0FC9F-EF89-4BA9-92B0-072F35FBB2D7}"/>
                  </a:ext>
                </a:extLst>
              </p:cNvPr>
              <p:cNvSpPr txBox="1"/>
              <p:nvPr/>
            </p:nvSpPr>
            <p:spPr>
              <a:xfrm>
                <a:off x="448293" y="1845690"/>
                <a:ext cx="3957288" cy="6001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A capacidade de modularizar o desenvolvimento da plataforma permitirá escalar times de desenvolvimento com paralelização da criação de novas funcionalidades. </a:t>
                </a:r>
              </a:p>
            </p:txBody>
          </p:sp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44EEDF6-1623-4333-85E2-193D28DC8377}"/>
              </a:ext>
            </a:extLst>
          </p:cNvPr>
          <p:cNvGrpSpPr/>
          <p:nvPr/>
        </p:nvGrpSpPr>
        <p:grpSpPr>
          <a:xfrm>
            <a:off x="831554" y="2552608"/>
            <a:ext cx="5131095" cy="1277248"/>
            <a:chOff x="79640" y="2854317"/>
            <a:chExt cx="5131095" cy="1277248"/>
          </a:xfrm>
        </p:grpSpPr>
        <p:grpSp>
          <p:nvGrpSpPr>
            <p:cNvPr id="8" name="Group 53">
              <a:extLst>
                <a:ext uri="{FF2B5EF4-FFF2-40B4-BE49-F238E27FC236}">
                  <a16:creationId xmlns:a16="http://schemas.microsoft.com/office/drawing/2014/main" id="{12C7746C-C87F-4694-A58F-3B6D594550CB}"/>
                </a:ext>
              </a:extLst>
            </p:cNvPr>
            <p:cNvGrpSpPr/>
            <p:nvPr/>
          </p:nvGrpSpPr>
          <p:grpSpPr>
            <a:xfrm>
              <a:off x="530737" y="2854317"/>
              <a:ext cx="4679998" cy="1277248"/>
              <a:chOff x="448294" y="1507161"/>
              <a:chExt cx="3957287" cy="1277248"/>
            </a:xfrm>
          </p:grpSpPr>
          <p:sp>
            <p:nvSpPr>
              <p:cNvPr id="9" name="TextBox 54">
                <a:extLst>
                  <a:ext uri="{FF2B5EF4-FFF2-40B4-BE49-F238E27FC236}">
                    <a16:creationId xmlns:a16="http://schemas.microsoft.com/office/drawing/2014/main" id="{66A5016B-A199-42CA-8699-067ECD68B5DF}"/>
                  </a:ext>
                </a:extLst>
              </p:cNvPr>
              <p:cNvSpPr txBox="1"/>
              <p:nvPr/>
            </p:nvSpPr>
            <p:spPr>
              <a:xfrm>
                <a:off x="448295" y="1507161"/>
                <a:ext cx="2192589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dirty="0">
                    <a:solidFill>
                      <a:srgbClr val="6F7E89"/>
                    </a:solidFill>
                    <a:latin typeface="Quicksand" pitchFamily="2" charset="0"/>
                  </a:rPr>
                  <a:t>Estratégia de Mini Apps</a:t>
                </a:r>
              </a:p>
            </p:txBody>
          </p:sp>
          <p:sp>
            <p:nvSpPr>
              <p:cNvPr id="10" name="TextBox 55">
                <a:extLst>
                  <a:ext uri="{FF2B5EF4-FFF2-40B4-BE49-F238E27FC236}">
                    <a16:creationId xmlns:a16="http://schemas.microsoft.com/office/drawing/2014/main" id="{43ECFBC2-A45C-4EFC-9584-D50537FA26BF}"/>
                  </a:ext>
                </a:extLst>
              </p:cNvPr>
              <p:cNvSpPr txBox="1"/>
              <p:nvPr/>
            </p:nvSpPr>
            <p:spPr>
              <a:xfrm>
                <a:off x="448294" y="1845690"/>
                <a:ext cx="3957287" cy="93871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A capacidade de incorporar novos parceiros passa pela facilidade e agilidade que o os atores do ecossistema terão de se acoplar ao Super App. Neste sentido a estratégia de incorporar mini apps, através de </a:t>
                </a:r>
                <a:r>
                  <a:rPr lang="pt-BR" sz="1100" dirty="0" err="1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webview</a:t>
                </a:r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 é uma alternativa relevante, que pode inclusive permitir a abertura do ecossistema.</a:t>
                </a:r>
              </a:p>
            </p:txBody>
          </p:sp>
        </p:grpSp>
        <p:sp>
          <p:nvSpPr>
            <p:cNvPr id="14" name="Teardrop 68">
              <a:extLst>
                <a:ext uri="{FF2B5EF4-FFF2-40B4-BE49-F238E27FC236}">
                  <a16:creationId xmlns:a16="http://schemas.microsoft.com/office/drawing/2014/main" id="{D6D5C962-4AB4-4ABF-8FEE-92E17766DB3F}"/>
                </a:ext>
              </a:extLst>
            </p:cNvPr>
            <p:cNvSpPr/>
            <p:nvPr/>
          </p:nvSpPr>
          <p:spPr bwMode="auto">
            <a:xfrm rot="8100000">
              <a:off x="79640" y="2909440"/>
              <a:ext cx="305408" cy="258313"/>
            </a:xfrm>
            <a:prstGeom prst="teardrop">
              <a:avLst/>
            </a:prstGeom>
            <a:solidFill>
              <a:srgbClr val="6F7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ADCC162-3CC9-4EA0-98F2-419316072978}"/>
              </a:ext>
            </a:extLst>
          </p:cNvPr>
          <p:cNvGrpSpPr/>
          <p:nvPr/>
        </p:nvGrpSpPr>
        <p:grpSpPr>
          <a:xfrm>
            <a:off x="2070911" y="5520243"/>
            <a:ext cx="8050177" cy="1277248"/>
            <a:chOff x="79640" y="4855034"/>
            <a:chExt cx="8050177" cy="1277248"/>
          </a:xfrm>
        </p:grpSpPr>
        <p:grpSp>
          <p:nvGrpSpPr>
            <p:cNvPr id="11" name="Group 56">
              <a:extLst>
                <a:ext uri="{FF2B5EF4-FFF2-40B4-BE49-F238E27FC236}">
                  <a16:creationId xmlns:a16="http://schemas.microsoft.com/office/drawing/2014/main" id="{4366872B-DC03-46A2-A176-800CD818C2B0}"/>
                </a:ext>
              </a:extLst>
            </p:cNvPr>
            <p:cNvGrpSpPr/>
            <p:nvPr/>
          </p:nvGrpSpPr>
          <p:grpSpPr>
            <a:xfrm>
              <a:off x="549422" y="4855034"/>
              <a:ext cx="7580395" cy="1277248"/>
              <a:chOff x="448294" y="1507161"/>
              <a:chExt cx="4440984" cy="1277248"/>
            </a:xfrm>
          </p:grpSpPr>
          <p:sp>
            <p:nvSpPr>
              <p:cNvPr id="12" name="TextBox 57">
                <a:extLst>
                  <a:ext uri="{FF2B5EF4-FFF2-40B4-BE49-F238E27FC236}">
                    <a16:creationId xmlns:a16="http://schemas.microsoft.com/office/drawing/2014/main" id="{1CDBF1A8-5E69-45D6-96D4-6C0CA86E2464}"/>
                  </a:ext>
                </a:extLst>
              </p:cNvPr>
              <p:cNvSpPr txBox="1"/>
              <p:nvPr/>
            </p:nvSpPr>
            <p:spPr>
              <a:xfrm>
                <a:off x="448297" y="1507161"/>
                <a:ext cx="2720286" cy="369332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pt-BR" dirty="0">
                    <a:solidFill>
                      <a:srgbClr val="ED7D31"/>
                    </a:solidFill>
                    <a:latin typeface="Quicksand" pitchFamily="2" charset="0"/>
                  </a:rPr>
                  <a:t>Distribuição e conformidade com a loja</a:t>
                </a:r>
              </a:p>
            </p:txBody>
          </p:sp>
          <p:sp>
            <p:nvSpPr>
              <p:cNvPr id="13" name="TextBox 58">
                <a:extLst>
                  <a:ext uri="{FF2B5EF4-FFF2-40B4-BE49-F238E27FC236}">
                    <a16:creationId xmlns:a16="http://schemas.microsoft.com/office/drawing/2014/main" id="{C70B9BC6-7B89-4327-BDF0-AE0DD99D59AE}"/>
                  </a:ext>
                </a:extLst>
              </p:cNvPr>
              <p:cNvSpPr txBox="1"/>
              <p:nvPr/>
            </p:nvSpPr>
            <p:spPr>
              <a:xfrm>
                <a:off x="448294" y="1845690"/>
                <a:ext cx="4440984" cy="93871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Para qualquer versão de um aplicativo móvel sempre há a preocupação com o risco da Apple ou Google restringirem sua distribuição por conta de quebras de conformidade tecnológica. A exemplo do uso de componentes não nativos. </a:t>
                </a:r>
              </a:p>
              <a:p>
                <a:endParaRPr lang="pt-BR" sz="1100" dirty="0">
                  <a:solidFill>
                    <a:schemeClr val="bg1">
                      <a:lumMod val="50000"/>
                    </a:schemeClr>
                  </a:solidFill>
                  <a:latin typeface="Quicksand Light" pitchFamily="2" charset="0"/>
                </a:endParaRPr>
              </a:p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Também é imprescindível atentar para a compatibilidade do </a:t>
                </a:r>
                <a:r>
                  <a:rPr lang="pt-BR" sz="1100" dirty="0" err="1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SuperApp</a:t>
                </a:r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 com a maior gama possível de dispositivos esperados no conjunto de usuários alvo assim como o próprio tamanho do app e modelo de atualização do mesmo.</a:t>
                </a:r>
              </a:p>
            </p:txBody>
          </p:sp>
        </p:grpSp>
        <p:sp>
          <p:nvSpPr>
            <p:cNvPr id="15" name="Teardrop 69">
              <a:extLst>
                <a:ext uri="{FF2B5EF4-FFF2-40B4-BE49-F238E27FC236}">
                  <a16:creationId xmlns:a16="http://schemas.microsoft.com/office/drawing/2014/main" id="{D3465C6F-9FC6-4465-9E4A-B25D52ABD996}"/>
                </a:ext>
              </a:extLst>
            </p:cNvPr>
            <p:cNvSpPr/>
            <p:nvPr/>
          </p:nvSpPr>
          <p:spPr bwMode="auto">
            <a:xfrm rot="8100000">
              <a:off x="79640" y="4909773"/>
              <a:ext cx="305408" cy="258313"/>
            </a:xfrm>
            <a:prstGeom prst="teardrop">
              <a:avLst/>
            </a:prstGeom>
            <a:solidFill>
              <a:srgbClr val="FFD7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A4C4C16-0700-4F47-A48A-1A865FA8FE32}"/>
              </a:ext>
            </a:extLst>
          </p:cNvPr>
          <p:cNvGrpSpPr/>
          <p:nvPr/>
        </p:nvGrpSpPr>
        <p:grpSpPr>
          <a:xfrm>
            <a:off x="812866" y="4077557"/>
            <a:ext cx="5149784" cy="1107970"/>
            <a:chOff x="3949573" y="3072804"/>
            <a:chExt cx="5149784" cy="1107970"/>
          </a:xfrm>
        </p:grpSpPr>
        <p:grpSp>
          <p:nvGrpSpPr>
            <p:cNvPr id="16" name="Group 70">
              <a:extLst>
                <a:ext uri="{FF2B5EF4-FFF2-40B4-BE49-F238E27FC236}">
                  <a16:creationId xmlns:a16="http://schemas.microsoft.com/office/drawing/2014/main" id="{1C54E025-2807-4DF7-A72B-797FF55C3158}"/>
                </a:ext>
              </a:extLst>
            </p:cNvPr>
            <p:cNvGrpSpPr/>
            <p:nvPr/>
          </p:nvGrpSpPr>
          <p:grpSpPr>
            <a:xfrm>
              <a:off x="4419357" y="3072804"/>
              <a:ext cx="4680000" cy="1107970"/>
              <a:chOff x="510504" y="1507161"/>
              <a:chExt cx="3957296" cy="1107970"/>
            </a:xfrm>
          </p:grpSpPr>
          <p:sp>
            <p:nvSpPr>
              <p:cNvPr id="17" name="TextBox 71">
                <a:extLst>
                  <a:ext uri="{FF2B5EF4-FFF2-40B4-BE49-F238E27FC236}">
                    <a16:creationId xmlns:a16="http://schemas.microsoft.com/office/drawing/2014/main" id="{C624D989-0A0A-44C2-AAD2-D3621885235F}"/>
                  </a:ext>
                </a:extLst>
              </p:cNvPr>
              <p:cNvSpPr txBox="1"/>
              <p:nvPr/>
            </p:nvSpPr>
            <p:spPr>
              <a:xfrm>
                <a:off x="510504" y="1507161"/>
                <a:ext cx="1155664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b="1" dirty="0">
                    <a:solidFill>
                      <a:srgbClr val="1AA8FE"/>
                    </a:solidFill>
                    <a:latin typeface="Quicksand Light" pitchFamily="2" charset="0"/>
                  </a:rPr>
                  <a:t>Estabilidade</a:t>
                </a:r>
              </a:p>
            </p:txBody>
          </p:sp>
          <p:sp>
            <p:nvSpPr>
              <p:cNvPr id="18" name="TextBox 72">
                <a:extLst>
                  <a:ext uri="{FF2B5EF4-FFF2-40B4-BE49-F238E27FC236}">
                    <a16:creationId xmlns:a16="http://schemas.microsoft.com/office/drawing/2014/main" id="{C1D93451-B9AF-4BAE-BC62-2569A9F27B08}"/>
                  </a:ext>
                </a:extLst>
              </p:cNvPr>
              <p:cNvSpPr txBox="1"/>
              <p:nvPr/>
            </p:nvSpPr>
            <p:spPr>
              <a:xfrm>
                <a:off x="510504" y="1845690"/>
                <a:ext cx="3957296" cy="76944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A estabilidade da plataforma de desenvolvimento bem como da arquitetura é elemento viabilizador para performance e reputação do Super App. Portanto o arranjo arquitetural (</a:t>
                </a:r>
                <a:r>
                  <a:rPr lang="pt-BR" sz="1100" dirty="0" err="1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dev</a:t>
                </a:r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, data, infra e </a:t>
                </a:r>
                <a:r>
                  <a:rPr lang="pt-BR" sz="1100" dirty="0" err="1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ops</a:t>
                </a:r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) deverá prever a utilização de componentes e serviços considerados maduros.</a:t>
                </a:r>
              </a:p>
            </p:txBody>
          </p:sp>
        </p:grpSp>
        <p:sp>
          <p:nvSpPr>
            <p:cNvPr id="19" name="Teardrop 73">
              <a:extLst>
                <a:ext uri="{FF2B5EF4-FFF2-40B4-BE49-F238E27FC236}">
                  <a16:creationId xmlns:a16="http://schemas.microsoft.com/office/drawing/2014/main" id="{BBB151C3-7C11-4428-B932-E0D28148D4EB}"/>
                </a:ext>
              </a:extLst>
            </p:cNvPr>
            <p:cNvSpPr/>
            <p:nvPr/>
          </p:nvSpPr>
          <p:spPr bwMode="auto">
            <a:xfrm rot="8100000">
              <a:off x="3949573" y="3127543"/>
              <a:ext cx="305408" cy="258313"/>
            </a:xfrm>
            <a:prstGeom prst="teardrop">
              <a:avLst/>
            </a:prstGeom>
            <a:solidFill>
              <a:srgbClr val="1AA8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2D8EAEC-2A0E-43C9-90E9-6730ABF6E38C}"/>
              </a:ext>
            </a:extLst>
          </p:cNvPr>
          <p:cNvGrpSpPr/>
          <p:nvPr/>
        </p:nvGrpSpPr>
        <p:grpSpPr>
          <a:xfrm>
            <a:off x="6311264" y="1055287"/>
            <a:ext cx="5154618" cy="1277248"/>
            <a:chOff x="8180018" y="998137"/>
            <a:chExt cx="5154618" cy="1277248"/>
          </a:xfrm>
        </p:grpSpPr>
        <p:sp>
          <p:nvSpPr>
            <p:cNvPr id="20" name="Teardrop 76">
              <a:extLst>
                <a:ext uri="{FF2B5EF4-FFF2-40B4-BE49-F238E27FC236}">
                  <a16:creationId xmlns:a16="http://schemas.microsoft.com/office/drawing/2014/main" id="{98A4F311-964F-4F37-95F4-D2254D4AD636}"/>
                </a:ext>
              </a:extLst>
            </p:cNvPr>
            <p:cNvSpPr/>
            <p:nvPr/>
          </p:nvSpPr>
          <p:spPr bwMode="auto">
            <a:xfrm rot="8100000">
              <a:off x="8180018" y="1053645"/>
              <a:ext cx="305408" cy="258313"/>
            </a:xfrm>
            <a:prstGeom prst="teardrop">
              <a:avLst/>
            </a:prstGeom>
            <a:solidFill>
              <a:srgbClr val="393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  <p:grpSp>
          <p:nvGrpSpPr>
            <p:cNvPr id="21" name="Group 77">
              <a:extLst>
                <a:ext uri="{FF2B5EF4-FFF2-40B4-BE49-F238E27FC236}">
                  <a16:creationId xmlns:a16="http://schemas.microsoft.com/office/drawing/2014/main" id="{14B367EC-2299-4EC8-BECE-CB1FADB9B088}"/>
                </a:ext>
              </a:extLst>
            </p:cNvPr>
            <p:cNvGrpSpPr/>
            <p:nvPr/>
          </p:nvGrpSpPr>
          <p:grpSpPr>
            <a:xfrm>
              <a:off x="8649802" y="998137"/>
              <a:ext cx="4684834" cy="1277248"/>
              <a:chOff x="670473" y="1507161"/>
              <a:chExt cx="2953001" cy="1277248"/>
            </a:xfrm>
          </p:grpSpPr>
          <p:sp>
            <p:nvSpPr>
              <p:cNvPr id="22" name="TextBox 86">
                <a:extLst>
                  <a:ext uri="{FF2B5EF4-FFF2-40B4-BE49-F238E27FC236}">
                    <a16:creationId xmlns:a16="http://schemas.microsoft.com/office/drawing/2014/main" id="{9D2401A6-ED22-4B7F-A912-B185C72C5A19}"/>
                  </a:ext>
                </a:extLst>
              </p:cNvPr>
              <p:cNvSpPr txBox="1"/>
              <p:nvPr/>
            </p:nvSpPr>
            <p:spPr>
              <a:xfrm>
                <a:off x="670473" y="1507161"/>
                <a:ext cx="2953001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dirty="0">
                    <a:solidFill>
                      <a:srgbClr val="393950"/>
                    </a:solidFill>
                    <a:latin typeface="Quicksand" pitchFamily="2" charset="0"/>
                  </a:rPr>
                  <a:t>Facilidades de desenvolvimento</a:t>
                </a:r>
              </a:p>
            </p:txBody>
          </p:sp>
          <p:sp>
            <p:nvSpPr>
              <p:cNvPr id="23" name="TextBox 87">
                <a:extLst>
                  <a:ext uri="{FF2B5EF4-FFF2-40B4-BE49-F238E27FC236}">
                    <a16:creationId xmlns:a16="http://schemas.microsoft.com/office/drawing/2014/main" id="{ECDBB43F-D60B-4B36-A971-EC6FFDFDC4D8}"/>
                  </a:ext>
                </a:extLst>
              </p:cNvPr>
              <p:cNvSpPr txBox="1"/>
              <p:nvPr/>
            </p:nvSpPr>
            <p:spPr>
              <a:xfrm>
                <a:off x="670473" y="1845690"/>
                <a:ext cx="2949954" cy="938719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A produtividade de times ágeis será diretamente influenciada pela facilidade e produtividade oferecida pela plataforma de desenvolvimento e pelo design arquitetural. Aqui são importantes a simplicidade e aderência da plataforma ao skill do time bem como a frugalidade do design arquitetural.</a:t>
                </a:r>
              </a:p>
            </p:txBody>
          </p:sp>
        </p:grp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91653984-3B4E-4CD4-ACDE-32CA66A5B01F}"/>
              </a:ext>
            </a:extLst>
          </p:cNvPr>
          <p:cNvGrpSpPr/>
          <p:nvPr/>
        </p:nvGrpSpPr>
        <p:grpSpPr>
          <a:xfrm>
            <a:off x="6311264" y="4028013"/>
            <a:ext cx="5131097" cy="938693"/>
            <a:chOff x="8180018" y="2997192"/>
            <a:chExt cx="5131097" cy="938693"/>
          </a:xfrm>
        </p:grpSpPr>
        <p:grpSp>
          <p:nvGrpSpPr>
            <p:cNvPr id="24" name="Group 78">
              <a:extLst>
                <a:ext uri="{FF2B5EF4-FFF2-40B4-BE49-F238E27FC236}">
                  <a16:creationId xmlns:a16="http://schemas.microsoft.com/office/drawing/2014/main" id="{11335CC6-17D7-48DD-A07D-F4089C6119EC}"/>
                </a:ext>
              </a:extLst>
            </p:cNvPr>
            <p:cNvGrpSpPr/>
            <p:nvPr/>
          </p:nvGrpSpPr>
          <p:grpSpPr>
            <a:xfrm>
              <a:off x="8631115" y="2997192"/>
              <a:ext cx="4680000" cy="938693"/>
              <a:chOff x="670472" y="1507161"/>
              <a:chExt cx="2933705" cy="938693"/>
            </a:xfrm>
          </p:grpSpPr>
          <p:sp>
            <p:nvSpPr>
              <p:cNvPr id="25" name="TextBox 84">
                <a:extLst>
                  <a:ext uri="{FF2B5EF4-FFF2-40B4-BE49-F238E27FC236}">
                    <a16:creationId xmlns:a16="http://schemas.microsoft.com/office/drawing/2014/main" id="{B7E248E1-CAB5-4CC7-A85B-AFE5E4C48F4D}"/>
                  </a:ext>
                </a:extLst>
              </p:cNvPr>
              <p:cNvSpPr txBox="1"/>
              <p:nvPr/>
            </p:nvSpPr>
            <p:spPr>
              <a:xfrm>
                <a:off x="670472" y="1507161"/>
                <a:ext cx="2309158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dirty="0">
                    <a:solidFill>
                      <a:srgbClr val="F3591F"/>
                    </a:solidFill>
                    <a:latin typeface="Quicksand" pitchFamily="2" charset="0"/>
                  </a:rPr>
                  <a:t>Longevidade do produto</a:t>
                </a:r>
              </a:p>
            </p:txBody>
          </p:sp>
          <p:sp>
            <p:nvSpPr>
              <p:cNvPr id="26" name="TextBox 85">
                <a:extLst>
                  <a:ext uri="{FF2B5EF4-FFF2-40B4-BE49-F238E27FC236}">
                    <a16:creationId xmlns:a16="http://schemas.microsoft.com/office/drawing/2014/main" id="{6D6399CD-4C2D-4D60-811B-FABFF89EEAC4}"/>
                  </a:ext>
                </a:extLst>
              </p:cNvPr>
              <p:cNvSpPr txBox="1"/>
              <p:nvPr/>
            </p:nvSpPr>
            <p:spPr>
              <a:xfrm>
                <a:off x="670472" y="1845690"/>
                <a:ext cx="2933705" cy="600164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Tecnologias com suporte e sustentação de mais logo prazo tendem a ter menor quebra de compatibilidade, gerando menor impacto no </a:t>
                </a:r>
                <a:r>
                  <a:rPr lang="pt-BR" sz="1100" dirty="0" err="1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roadmap</a:t>
                </a:r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 por necessidade de priorizar resolução de débitos técnicos.</a:t>
                </a:r>
              </a:p>
            </p:txBody>
          </p:sp>
        </p:grpSp>
        <p:sp>
          <p:nvSpPr>
            <p:cNvPr id="30" name="Teardrop 80">
              <a:extLst>
                <a:ext uri="{FF2B5EF4-FFF2-40B4-BE49-F238E27FC236}">
                  <a16:creationId xmlns:a16="http://schemas.microsoft.com/office/drawing/2014/main" id="{878091D4-07B4-438E-BD27-3104763FAAF0}"/>
                </a:ext>
              </a:extLst>
            </p:cNvPr>
            <p:cNvSpPr/>
            <p:nvPr/>
          </p:nvSpPr>
          <p:spPr bwMode="auto">
            <a:xfrm rot="8100000">
              <a:off x="8180018" y="3052315"/>
              <a:ext cx="305408" cy="258313"/>
            </a:xfrm>
            <a:prstGeom prst="teardrop">
              <a:avLst/>
            </a:prstGeom>
            <a:solidFill>
              <a:srgbClr val="F35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8B9460A6-88F0-4DEC-8A44-9F27AC9CE2DA}"/>
              </a:ext>
            </a:extLst>
          </p:cNvPr>
          <p:cNvGrpSpPr/>
          <p:nvPr/>
        </p:nvGrpSpPr>
        <p:grpSpPr>
          <a:xfrm>
            <a:off x="784952" y="1068330"/>
            <a:ext cx="5149783" cy="1107970"/>
            <a:chOff x="8180018" y="4948622"/>
            <a:chExt cx="5149783" cy="1107970"/>
          </a:xfrm>
        </p:grpSpPr>
        <p:grpSp>
          <p:nvGrpSpPr>
            <p:cNvPr id="27" name="Group 79">
              <a:extLst>
                <a:ext uri="{FF2B5EF4-FFF2-40B4-BE49-F238E27FC236}">
                  <a16:creationId xmlns:a16="http://schemas.microsoft.com/office/drawing/2014/main" id="{E0102132-6364-4F6D-BA06-BE267AFB8070}"/>
                </a:ext>
              </a:extLst>
            </p:cNvPr>
            <p:cNvGrpSpPr/>
            <p:nvPr/>
          </p:nvGrpSpPr>
          <p:grpSpPr>
            <a:xfrm>
              <a:off x="8649802" y="4948622"/>
              <a:ext cx="4679999" cy="1107970"/>
              <a:chOff x="670473" y="1507161"/>
              <a:chExt cx="2933705" cy="1107970"/>
            </a:xfrm>
          </p:grpSpPr>
          <p:sp>
            <p:nvSpPr>
              <p:cNvPr id="28" name="TextBox 82">
                <a:extLst>
                  <a:ext uri="{FF2B5EF4-FFF2-40B4-BE49-F238E27FC236}">
                    <a16:creationId xmlns:a16="http://schemas.microsoft.com/office/drawing/2014/main" id="{E3B427E6-C046-4A99-8770-A405404DB91C}"/>
                  </a:ext>
                </a:extLst>
              </p:cNvPr>
              <p:cNvSpPr txBox="1"/>
              <p:nvPr/>
            </p:nvSpPr>
            <p:spPr>
              <a:xfrm>
                <a:off x="670473" y="1507161"/>
                <a:ext cx="1484779" cy="369332"/>
              </a:xfrm>
              <a:prstGeom prst="rect">
                <a:avLst/>
              </a:prstGeom>
              <a:noFill/>
            </p:spPr>
            <p:txBody>
              <a:bodyPr wrap="none" lIns="0" rtlCol="0" anchor="ctr">
                <a:spAutoFit/>
              </a:bodyPr>
              <a:lstStyle/>
              <a:p>
                <a:r>
                  <a:rPr lang="pt-BR" dirty="0">
                    <a:solidFill>
                      <a:srgbClr val="A9C500"/>
                    </a:solidFill>
                    <a:latin typeface="Quicksand" pitchFamily="2" charset="0"/>
                  </a:rPr>
                  <a:t>Entregar a melhor CX</a:t>
                </a:r>
              </a:p>
            </p:txBody>
          </p:sp>
          <p:sp>
            <p:nvSpPr>
              <p:cNvPr id="29" name="TextBox 83">
                <a:extLst>
                  <a:ext uri="{FF2B5EF4-FFF2-40B4-BE49-F238E27FC236}">
                    <a16:creationId xmlns:a16="http://schemas.microsoft.com/office/drawing/2014/main" id="{DC5E0323-B3B6-41E2-B944-FF09A8EA8FA4}"/>
                  </a:ext>
                </a:extLst>
              </p:cNvPr>
              <p:cNvSpPr txBox="1"/>
              <p:nvPr/>
            </p:nvSpPr>
            <p:spPr>
              <a:xfrm>
                <a:off x="670473" y="1845690"/>
                <a:ext cx="2933705" cy="76944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Quicksand Light" pitchFamily="2" charset="0"/>
                  </a:rPr>
                  <a:t>O refinamento da experiência do cliente é constante e as tecnologias base bem como a própria arquitetura devem suportar constantes evoluções, oferecer componentes que facilitem as interações e possibilitem a redução de fricções na experiência.</a:t>
                </a:r>
              </a:p>
            </p:txBody>
          </p:sp>
        </p:grpSp>
        <p:sp>
          <p:nvSpPr>
            <p:cNvPr id="31" name="Teardrop 81">
              <a:extLst>
                <a:ext uri="{FF2B5EF4-FFF2-40B4-BE49-F238E27FC236}">
                  <a16:creationId xmlns:a16="http://schemas.microsoft.com/office/drawing/2014/main" id="{0C08BFB6-E888-40D1-A2A0-9512199BB134}"/>
                </a:ext>
              </a:extLst>
            </p:cNvPr>
            <p:cNvSpPr/>
            <p:nvPr/>
          </p:nvSpPr>
          <p:spPr bwMode="auto">
            <a:xfrm rot="8100000">
              <a:off x="8180018" y="5003361"/>
              <a:ext cx="305408" cy="258313"/>
            </a:xfrm>
            <a:prstGeom prst="teardrop">
              <a:avLst/>
            </a:prstGeom>
            <a:solidFill>
              <a:srgbClr val="A9C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21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434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2651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6868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1086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5303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399520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3737" algn="l" defTabSz="1828434" rtl="0" eaLnBrk="1" latinLnBrk="0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pt-BR" sz="1800" dirty="0">
                <a:latin typeface="Quicksand Light" pitchFamily="2" charset="0"/>
              </a:endParaRPr>
            </a:p>
          </p:txBody>
        </p:sp>
      </p:grp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C68634DC-BA5A-4357-A664-8D182E09762F}"/>
              </a:ext>
            </a:extLst>
          </p:cNvPr>
          <p:cNvCxnSpPr>
            <a:cxnSpLocks/>
          </p:cNvCxnSpPr>
          <p:nvPr/>
        </p:nvCxnSpPr>
        <p:spPr>
          <a:xfrm>
            <a:off x="0" y="5372100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C267310-3B96-474B-8816-EDB292CC4B64}"/>
              </a:ext>
            </a:extLst>
          </p:cNvPr>
          <p:cNvCxnSpPr>
            <a:cxnSpLocks/>
          </p:cNvCxnSpPr>
          <p:nvPr/>
        </p:nvCxnSpPr>
        <p:spPr>
          <a:xfrm>
            <a:off x="12389" y="3888872"/>
            <a:ext cx="12179611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343BB62D-2D69-4289-B7D0-1921B0614789}"/>
              </a:ext>
            </a:extLst>
          </p:cNvPr>
          <p:cNvCxnSpPr>
            <a:cxnSpLocks/>
          </p:cNvCxnSpPr>
          <p:nvPr/>
        </p:nvCxnSpPr>
        <p:spPr>
          <a:xfrm>
            <a:off x="0" y="2398526"/>
            <a:ext cx="12192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893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432FF"/>
      </a:accent1>
      <a:accent2>
        <a:srgbClr val="00F900"/>
      </a:accent2>
      <a:accent3>
        <a:srgbClr val="FEFB00"/>
      </a:accent3>
      <a:accent4>
        <a:srgbClr val="FF9200"/>
      </a:accent4>
      <a:accent5>
        <a:srgbClr val="FF2600"/>
      </a:accent5>
      <a:accent6>
        <a:srgbClr val="93209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Quicksand" pitchFamily="2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Quicksand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rgbClr val="000000"/>
    </a:dk1>
    <a:lt1>
      <a:srgbClr val="FFFFFF"/>
    </a:lt1>
    <a:dk2>
      <a:srgbClr val="1F497D"/>
    </a:dk2>
    <a:lt2>
      <a:srgbClr val="EEECE1"/>
    </a:lt2>
    <a:accent1>
      <a:srgbClr val="0432FF"/>
    </a:accent1>
    <a:accent2>
      <a:srgbClr val="00F900"/>
    </a:accent2>
    <a:accent3>
      <a:srgbClr val="FEFB00"/>
    </a:accent3>
    <a:accent4>
      <a:srgbClr val="FF9200"/>
    </a:accent4>
    <a:accent5>
      <a:srgbClr val="FF2600"/>
    </a:accent5>
    <a:accent6>
      <a:srgbClr val="932092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461E0D9B4D0EE4FB96F2F2FEB76F4CD" ma:contentTypeVersion="11" ma:contentTypeDescription="Crie um novo documento." ma:contentTypeScope="" ma:versionID="b1be5cf8a4449eb1f8102766ac6bddc7">
  <xsd:schema xmlns:xsd="http://www.w3.org/2001/XMLSchema" xmlns:xs="http://www.w3.org/2001/XMLSchema" xmlns:p="http://schemas.microsoft.com/office/2006/metadata/properties" xmlns:ns2="dd684c5e-f45a-4576-9702-f07be538215f" xmlns:ns3="73066cd2-c90d-43f6-8351-9a59a2bf25b2" targetNamespace="http://schemas.microsoft.com/office/2006/metadata/properties" ma:root="true" ma:fieldsID="885b79d15f2b79d7e6aa8c9d6c87e17b" ns2:_="" ns3:_="">
    <xsd:import namespace="dd684c5e-f45a-4576-9702-f07be538215f"/>
    <xsd:import namespace="73066cd2-c90d-43f6-8351-9a59a2bf25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684c5e-f45a-4576-9702-f07be53821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66cd2-c90d-43f6-8351-9a59a2bf25b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32A69E-5E10-4904-99DE-60EC08CF07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684c5e-f45a-4576-9702-f07be538215f"/>
    <ds:schemaRef ds:uri="73066cd2-c90d-43f6-8351-9a59a2bf25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473920-E5C1-4428-B3A0-AEA894ED4D2E}">
  <ds:schemaRefs>
    <ds:schemaRef ds:uri="http://purl.org/dc/elements/1.1/"/>
    <ds:schemaRef ds:uri="dd684c5e-f45a-4576-9702-f07be538215f"/>
    <ds:schemaRef ds:uri="73066cd2-c90d-43f6-8351-9a59a2bf25b2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9BCDB0-EAAE-475F-9010-735BCC709C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8308</Words>
  <Application>Microsoft Office PowerPoint</Application>
  <PresentationFormat>Widescreen</PresentationFormat>
  <Paragraphs>1024</Paragraphs>
  <Slides>73</Slides>
  <Notes>9</Notes>
  <HiddenSlides>15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73</vt:i4>
      </vt:variant>
    </vt:vector>
  </HeadingPairs>
  <TitlesOfParts>
    <vt:vector size="86" baseType="lpstr">
      <vt:lpstr>Arial</vt:lpstr>
      <vt:lpstr>Avenir Next</vt:lpstr>
      <vt:lpstr>Calibri</vt:lpstr>
      <vt:lpstr>charter</vt:lpstr>
      <vt:lpstr>MuseoModerno Thin</vt:lpstr>
      <vt:lpstr>Open Sans</vt:lpstr>
      <vt:lpstr>Quicksand</vt:lpstr>
      <vt:lpstr>Quicksand Light</vt:lpstr>
      <vt:lpstr>Times New Roman</vt:lpstr>
      <vt:lpstr>Wingdings</vt:lpstr>
      <vt:lpstr>Wingdings,Sans-Serif</vt:lpstr>
      <vt:lpstr>Office Theme</vt:lpstr>
      <vt:lpstr>1_Office Theme</vt:lpstr>
      <vt:lpstr>Apresentação do PowerPoint</vt:lpstr>
      <vt:lpstr>ÍNDICE</vt:lpstr>
      <vt:lpstr>Método de trabalho</vt:lpstr>
      <vt:lpstr>MÉTODO</vt:lpstr>
      <vt:lpstr>MÉTODO</vt:lpstr>
      <vt:lpstr>Visão SuperApp</vt:lpstr>
      <vt:lpstr>Conexão ao negócio</vt:lpstr>
      <vt:lpstr>SuperApp VR</vt:lpstr>
      <vt:lpstr>Sustentação tecnológica</vt:lpstr>
      <vt:lpstr>Drivers tecnológicos</vt:lpstr>
      <vt:lpstr>Cenário atual</vt:lpstr>
      <vt:lpstr>CENÁRIO ATUAL</vt:lpstr>
      <vt:lpstr>Arranjo Arquitetural</vt:lpstr>
      <vt:lpstr>Apresentação do PowerPoint</vt:lpstr>
      <vt:lpstr>Apresentação do PowerPoint</vt:lpstr>
      <vt:lpstr>Apresentação do PowerPoint</vt:lpstr>
      <vt:lpstr>CENÁRIO ATUAL</vt:lpstr>
      <vt:lpstr>Implementação</vt:lpstr>
      <vt:lpstr>Apresentação do PowerPoint</vt:lpstr>
      <vt:lpstr>Apresentação do PowerPoint</vt:lpstr>
      <vt:lpstr>Análises</vt:lpstr>
      <vt:lpstr>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Adequabilidade aos drivers VR</vt:lpstr>
      <vt:lpstr>Adequabilidade aos drivers VR</vt:lpstr>
      <vt:lpstr>Adequabilidade aos drivers VR</vt:lpstr>
      <vt:lpstr>Adequabilidade aos drivers VR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Análise das tecnologia mobile cross plataforma</vt:lpstr>
      <vt:lpstr>Construção das funcionalidades</vt:lpstr>
      <vt:lpstr>Análise das tecnologia mobile cross plataforma</vt:lpstr>
      <vt:lpstr>Decisões arquiteturais</vt:lpstr>
      <vt:lpstr>Apresentação do PowerPoint</vt:lpstr>
      <vt:lpstr>Arquitetura proposta</vt:lpstr>
      <vt:lpstr>Visão geral de arquitetura</vt:lpstr>
      <vt:lpstr>Macro Arquitetura Mobile</vt:lpstr>
      <vt:lpstr>Macro Arquitetura Mobile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Segurança</vt:lpstr>
      <vt:lpstr>Apresentação do PowerPoint</vt:lpstr>
      <vt:lpstr>Pontos de atenção</vt:lpstr>
      <vt:lpstr>Pontos de Atenção</vt:lpstr>
      <vt:lpstr>Síntese &amp; recomendações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/>
  <cp:revision>44</cp:revision>
  <dcterms:created xsi:type="dcterms:W3CDTF">2021-06-15T19:01:00Z</dcterms:created>
  <dcterms:modified xsi:type="dcterms:W3CDTF">2021-08-26T15:35:01Z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0x0101009461E0D9B4D0EE4FB96F2F2FEB76F4CD</vt:lpwstr>
  </property>
</Properties>
</file>